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4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sz="4400" dirty="0"/>
              <a:t>Innovación Docente Orientada a mejorar las Prácticas </a:t>
            </a:r>
            <a:r>
              <a:rPr lang="es-CL" sz="4400" dirty="0" err="1"/>
              <a:t>Aúlicas</a:t>
            </a:r>
            <a:r>
              <a:rPr lang="es-CL" sz="4400" dirty="0"/>
              <a:t> y la Progresión de las Prácticas de Profesores en Formación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0063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CL" b="1" dirty="0"/>
              <a:t>PMI 1502 	Universidad Arturo Prat</a:t>
            </a:r>
          </a:p>
          <a:p>
            <a:pPr algn="ctr"/>
            <a:r>
              <a:rPr lang="es-CL" b="1" dirty="0"/>
              <a:t>Facultad de Ciencias Humanas</a:t>
            </a:r>
          </a:p>
          <a:p>
            <a:pPr algn="ctr"/>
            <a:endParaRPr lang="es-CL" b="1" dirty="0"/>
          </a:p>
          <a:p>
            <a:pPr algn="ctr"/>
            <a:r>
              <a:rPr lang="es-CL" b="1" dirty="0"/>
              <a:t>Iquique, Mayo de 2016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13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4"/>
          <p:cNvSpPr>
            <a:spLocks noGrp="1"/>
          </p:cNvSpPr>
          <p:nvPr>
            <p:ph type="sldNum" sz="quarter" idx="10"/>
          </p:nvPr>
        </p:nvSpPr>
        <p:spPr>
          <a:xfrm>
            <a:off x="9334626" y="6861629"/>
            <a:ext cx="1343706" cy="365125"/>
          </a:xfrm>
        </p:spPr>
        <p:txBody>
          <a:bodyPr/>
          <a:lstStyle/>
          <a:p>
            <a:fld id="{C1DA4E23-3604-4962-8E16-742FE5FC02EE}" type="slidenum">
              <a:rPr lang="en-US" altLang="es-CL"/>
              <a:pPr/>
              <a:t>10</a:t>
            </a:fld>
            <a:endParaRPr lang="en-US" altLang="es-CL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 dirty="0"/>
              <a:t>La </a:t>
            </a:r>
            <a:r>
              <a:rPr lang="es-ES" altLang="es-CL" dirty="0" smtClean="0"/>
              <a:t>Escalera de la retroalimentación</a:t>
            </a:r>
            <a:endParaRPr lang="es-ES" altLang="es-CL" dirty="0"/>
          </a:p>
        </p:txBody>
      </p:sp>
      <p:graphicFrame>
        <p:nvGraphicFramePr>
          <p:cNvPr id="3491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292754"/>
              </p:ext>
            </p:extLst>
          </p:nvPr>
        </p:nvGraphicFramePr>
        <p:xfrm>
          <a:off x="3440580" y="2836670"/>
          <a:ext cx="271780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Image" r:id="rId3" imgW="2704762" imgH="3212698" progId="PhotoshopElements.Image.2">
                  <p:embed/>
                </p:oleObj>
              </mc:Choice>
              <mc:Fallback>
                <p:oleObj name="Image" r:id="rId3" imgW="2704762" imgH="3212698" progId="PhotoshopElements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580" y="2836670"/>
                        <a:ext cx="2717800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3652278" y="5490880"/>
            <a:ext cx="2016125" cy="720725"/>
          </a:xfrm>
          <a:prstGeom prst="rect">
            <a:avLst/>
          </a:prstGeom>
          <a:solidFill>
            <a:srgbClr val="6666FF">
              <a:alpha val="7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s-ES" altLang="es-CL"/>
              <a:t>Clarificar</a:t>
            </a:r>
          </a:p>
        </p:txBody>
      </p:sp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4660340" y="4771743"/>
            <a:ext cx="2016125" cy="720725"/>
          </a:xfrm>
          <a:prstGeom prst="rect">
            <a:avLst/>
          </a:prstGeom>
          <a:solidFill>
            <a:srgbClr val="6666FF">
              <a:alpha val="7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s-ES" altLang="es-CL"/>
              <a:t>Valorar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668403" y="4051018"/>
            <a:ext cx="2016125" cy="720725"/>
          </a:xfrm>
          <a:prstGeom prst="rect">
            <a:avLst/>
          </a:prstGeom>
          <a:solidFill>
            <a:srgbClr val="6666FF">
              <a:alpha val="7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s-ES" altLang="es-CL"/>
              <a:t>Expresar</a:t>
            </a:r>
          </a:p>
          <a:p>
            <a:pPr algn="ctr" eaLnBrk="1" hangingPunct="1"/>
            <a:r>
              <a:rPr lang="es-ES" altLang="es-CL"/>
              <a:t>Inquietudes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676465" y="3331880"/>
            <a:ext cx="2016125" cy="720725"/>
          </a:xfrm>
          <a:prstGeom prst="rect">
            <a:avLst/>
          </a:prstGeom>
          <a:solidFill>
            <a:srgbClr val="6666FF">
              <a:alpha val="7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s-ES" altLang="es-CL"/>
              <a:t>Hacer</a:t>
            </a:r>
          </a:p>
          <a:p>
            <a:pPr algn="ctr" eaLnBrk="1" hangingPunct="1"/>
            <a:r>
              <a:rPr lang="es-ES" altLang="es-CL"/>
              <a:t>Sugerencias</a:t>
            </a:r>
          </a:p>
        </p:txBody>
      </p:sp>
    </p:spTree>
    <p:extLst>
      <p:ext uri="{BB962C8B-B14F-4D97-AF65-F5344CB8AC3E}">
        <p14:creationId xmlns:p14="http://schemas.microsoft.com/office/powerpoint/2010/main" val="271623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/>
              <a:t>Pasos para la Retroalimentación (a)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s-ES" altLang="es-CL" sz="2400" b="1" dirty="0"/>
              <a:t>Clarificar</a:t>
            </a:r>
          </a:p>
          <a:p>
            <a:pPr lvl="1"/>
            <a:r>
              <a:rPr lang="es-ES" altLang="es-CL" sz="2000" dirty="0"/>
              <a:t>Se realiza a través de preguntas que permitan entender mejor algunos puntos, o que den a conocer ideas que no se han expresado.</a:t>
            </a:r>
          </a:p>
          <a:p>
            <a:pPr>
              <a:buFontTx/>
              <a:buChar char="•"/>
            </a:pPr>
            <a:r>
              <a:rPr lang="es-ES" altLang="es-CL" sz="2400" b="1" dirty="0"/>
              <a:t>Valorar</a:t>
            </a:r>
          </a:p>
          <a:p>
            <a:pPr lvl="1"/>
            <a:r>
              <a:rPr lang="es-ES" altLang="es-CL" sz="2000" dirty="0"/>
              <a:t>Dar énfasis a los puntos positivos, en las fortalezas y aspectos interesantes, y en los  comentarios honestos del trabajo de otro.</a:t>
            </a:r>
          </a:p>
        </p:txBody>
      </p:sp>
    </p:spTree>
    <p:extLst>
      <p:ext uri="{BB962C8B-B14F-4D97-AF65-F5344CB8AC3E}">
        <p14:creationId xmlns:p14="http://schemas.microsoft.com/office/powerpoint/2010/main" val="59213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/>
              <a:t>Pasos para la Retroalimentación (b)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424" y="2894633"/>
            <a:ext cx="10554574" cy="36365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s-ES" altLang="es-CL" sz="2400" b="1" dirty="0"/>
              <a:t>Expresar Inquietudes</a:t>
            </a:r>
          </a:p>
          <a:p>
            <a:pPr lvl="1">
              <a:lnSpc>
                <a:spcPct val="90000"/>
              </a:lnSpc>
            </a:pPr>
            <a:r>
              <a:rPr lang="es-ES" altLang="es-CL" sz="2000" dirty="0"/>
              <a:t>Manifestar las preocupaciones, dificultades o desacuerdos con algunas de las ideas presentadas, no en forma de acusaciones ni criticas agresivas, sino como preguntas auténticas.</a:t>
            </a:r>
          </a:p>
          <a:p>
            <a:pPr lvl="1">
              <a:lnSpc>
                <a:spcPct val="90000"/>
              </a:lnSpc>
            </a:pPr>
            <a:r>
              <a:rPr lang="es-ES" altLang="es-CL" sz="2000" dirty="0"/>
              <a:t>Por ejemplo</a:t>
            </a:r>
          </a:p>
          <a:p>
            <a:pPr lvl="1">
              <a:lnSpc>
                <a:spcPct val="90000"/>
              </a:lnSpc>
            </a:pPr>
            <a:r>
              <a:rPr lang="es-ES" altLang="es-CL" sz="2000" dirty="0"/>
              <a:t>“¿Ha considerado....?”,o, “¿Tal vez ya pensaste acerca de esto pero....?”.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" altLang="es-CL" sz="2400" b="1" dirty="0"/>
              <a:t>Hacer sugerencias</a:t>
            </a:r>
          </a:p>
          <a:p>
            <a:pPr lvl="1">
              <a:lnSpc>
                <a:spcPct val="90000"/>
              </a:lnSpc>
            </a:pPr>
            <a:r>
              <a:rPr lang="es-ES" altLang="es-CL" sz="2000" dirty="0"/>
              <a:t>Conectar en forma constructiva nuestras inquietudes, preocupaciones y preguntas de tal forma que el estudiante pueda utilizarlas como retroalimentación positiva.</a:t>
            </a:r>
          </a:p>
          <a:p>
            <a:pPr>
              <a:lnSpc>
                <a:spcPct val="90000"/>
              </a:lnSpc>
            </a:pPr>
            <a:endParaRPr lang="es-ES" altLang="es-CL" sz="2400" dirty="0"/>
          </a:p>
        </p:txBody>
      </p:sp>
    </p:spTree>
    <p:extLst>
      <p:ext uri="{BB962C8B-B14F-4D97-AF65-F5344CB8AC3E}">
        <p14:creationId xmlns:p14="http://schemas.microsoft.com/office/powerpoint/2010/main" val="10300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Análisis de la Vivencia de un CRP de Amigos Críticos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042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finalizar…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b="1" dirty="0" smtClean="0"/>
              <a:t>Análisis general de la experiencia</a:t>
            </a:r>
          </a:p>
          <a:p>
            <a:pPr lvl="1"/>
            <a:r>
              <a:rPr lang="es-CL" sz="2000" dirty="0" smtClean="0"/>
              <a:t>Fortalezas</a:t>
            </a:r>
          </a:p>
          <a:p>
            <a:pPr lvl="1"/>
            <a:r>
              <a:rPr lang="es-CL" sz="2000" dirty="0" smtClean="0"/>
              <a:t>Debilidades</a:t>
            </a:r>
          </a:p>
          <a:p>
            <a:pPr lvl="1"/>
            <a:r>
              <a:rPr lang="es-CL" sz="2000" dirty="0" smtClean="0"/>
              <a:t>Aspectos interesantes o imprevistos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13333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finalizar…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b="1" dirty="0" smtClean="0"/>
              <a:t>Elementos a considerar en el Perfil del Amigo Crítico</a:t>
            </a:r>
          </a:p>
          <a:p>
            <a:endParaRPr lang="es-CL" sz="2400" b="1" dirty="0"/>
          </a:p>
          <a:p>
            <a:r>
              <a:rPr lang="es-CL" sz="2400" b="1" dirty="0" smtClean="0"/>
              <a:t>Normas a considerar para el correcto funcionamiento de los CRP de Amigos Críticos</a:t>
            </a:r>
          </a:p>
        </p:txBody>
      </p:sp>
    </p:spTree>
    <p:extLst>
      <p:ext uri="{BB962C8B-B14F-4D97-AF65-F5344CB8AC3E}">
        <p14:creationId xmlns:p14="http://schemas.microsoft.com/office/powerpoint/2010/main" val="316834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¡¡¡Muchas Gracias!!!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sz="2400" dirty="0"/>
              <a:t>Jaime Rodríguez Méndez</a:t>
            </a:r>
            <a:endParaRPr lang="es-CL" sz="2400" b="1" dirty="0" smtClean="0"/>
          </a:p>
          <a:p>
            <a:pPr algn="ctr"/>
            <a:r>
              <a:rPr lang="es-CL" sz="2400" b="1" dirty="0" smtClean="0"/>
              <a:t>j</a:t>
            </a:r>
            <a:r>
              <a:rPr lang="es-CL" sz="2400" b="1" dirty="0" smtClean="0"/>
              <a:t>aime.rodriguez@pucv.cl</a:t>
            </a:r>
            <a:endParaRPr lang="es-CL" sz="2400" b="1" dirty="0"/>
          </a:p>
        </p:txBody>
      </p:sp>
      <p:pic>
        <p:nvPicPr>
          <p:cNvPr id="6" name="Picture 2" descr="https://www.unap.cl/docs/logos/logos/png_logounap_vertic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81" y="538335"/>
            <a:ext cx="3010056" cy="241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06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Taller de CRP de Amigos Críticos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126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753" y="447188"/>
            <a:ext cx="11134165" cy="970450"/>
          </a:xfrm>
        </p:spPr>
        <p:txBody>
          <a:bodyPr/>
          <a:lstStyle/>
          <a:p>
            <a:r>
              <a:rPr lang="es-CL" dirty="0" smtClean="0"/>
              <a:t>Descripción de los CRP de Amigos Críticos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753" y="2222287"/>
            <a:ext cx="11134165" cy="4366772"/>
          </a:xfrm>
        </p:spPr>
        <p:txBody>
          <a:bodyPr>
            <a:normAutofit/>
          </a:bodyPr>
          <a:lstStyle/>
          <a:p>
            <a:r>
              <a:rPr lang="es-CL" sz="2000" dirty="0" smtClean="0"/>
              <a:t>Es una </a:t>
            </a:r>
            <a:r>
              <a:rPr lang="es-CL" sz="2000" b="1" dirty="0"/>
              <a:t>comunidad de aprendizaje profesional </a:t>
            </a:r>
            <a:r>
              <a:rPr lang="es-CL" sz="2000" dirty="0"/>
              <a:t>que consiste en un </a:t>
            </a:r>
            <a:r>
              <a:rPr lang="es-CL" sz="2000" b="1" dirty="0"/>
              <a:t>grupo </a:t>
            </a:r>
            <a:r>
              <a:rPr lang="es-CL" sz="2000" b="1" dirty="0" smtClean="0"/>
              <a:t>pequeño </a:t>
            </a:r>
            <a:r>
              <a:rPr lang="es-CL" sz="2000" dirty="0" smtClean="0"/>
              <a:t>(6-8 </a:t>
            </a:r>
            <a:r>
              <a:rPr lang="es-CL" sz="2000" dirty="0"/>
              <a:t>educadores) que se unen </a:t>
            </a:r>
            <a:r>
              <a:rPr lang="es-CL" sz="2000" b="1" dirty="0"/>
              <a:t>voluntariamente</a:t>
            </a:r>
            <a:r>
              <a:rPr lang="es-CL" sz="2000" dirty="0"/>
              <a:t> para </a:t>
            </a:r>
            <a:r>
              <a:rPr lang="es-CL" sz="2000" dirty="0" smtClean="0"/>
              <a:t>sostener </a:t>
            </a:r>
            <a:r>
              <a:rPr lang="es-CL" sz="2000" b="1" dirty="0" smtClean="0"/>
              <a:t>regularmente</a:t>
            </a:r>
            <a:r>
              <a:rPr lang="es-CL" sz="2000" dirty="0" smtClean="0"/>
              <a:t> conversaciones </a:t>
            </a:r>
            <a:r>
              <a:rPr lang="es-CL" sz="2000" dirty="0"/>
              <a:t>profesionales sobre su </a:t>
            </a:r>
            <a:r>
              <a:rPr lang="es-CL" sz="2000" dirty="0" smtClean="0"/>
              <a:t>trabajo.</a:t>
            </a:r>
          </a:p>
          <a:p>
            <a:pPr marL="0" indent="0">
              <a:buNone/>
            </a:pPr>
            <a:endParaRPr lang="es-CL" sz="2000" dirty="0" smtClean="0"/>
          </a:p>
          <a:p>
            <a:r>
              <a:rPr lang="es-CL" sz="2000" dirty="0"/>
              <a:t>El propósito </a:t>
            </a:r>
            <a:r>
              <a:rPr lang="es-CL" sz="2000" dirty="0" smtClean="0"/>
              <a:t>es </a:t>
            </a:r>
            <a:r>
              <a:rPr lang="es-CL" sz="2000" dirty="0"/>
              <a:t>proporcionar </a:t>
            </a:r>
            <a:r>
              <a:rPr lang="es-CL" sz="2000" dirty="0" smtClean="0"/>
              <a:t>desarrollo profesional que </a:t>
            </a:r>
            <a:r>
              <a:rPr lang="es-CL" sz="2000" dirty="0"/>
              <a:t>se traduce en la mejora del aprendizaje de los </a:t>
            </a:r>
            <a:r>
              <a:rPr lang="es-CL" sz="2000" dirty="0" smtClean="0"/>
              <a:t>estudiantes.</a:t>
            </a:r>
          </a:p>
          <a:p>
            <a:pPr marL="0" indent="0">
              <a:buNone/>
            </a:pPr>
            <a:endParaRPr lang="es-CL" sz="2000" dirty="0" smtClean="0"/>
          </a:p>
          <a:p>
            <a:r>
              <a:rPr lang="es-CL" sz="2000" dirty="0" smtClean="0"/>
              <a:t>Permite generar prácticas </a:t>
            </a:r>
            <a:r>
              <a:rPr lang="es-CL" sz="2000" dirty="0"/>
              <a:t>efectivas para </a:t>
            </a:r>
            <a:r>
              <a:rPr lang="es-CL" sz="2000" dirty="0" smtClean="0"/>
              <a:t>que los </a:t>
            </a:r>
            <a:r>
              <a:rPr lang="es-CL" sz="2000" dirty="0"/>
              <a:t>maestros compartan materiales, </a:t>
            </a:r>
            <a:r>
              <a:rPr lang="es-CL" sz="2000" dirty="0" smtClean="0"/>
              <a:t>desarrollen </a:t>
            </a:r>
            <a:r>
              <a:rPr lang="es-CL" sz="2000" dirty="0"/>
              <a:t>sistemas de apoyo, y </a:t>
            </a:r>
            <a:r>
              <a:rPr lang="es-CL" sz="2000" dirty="0" smtClean="0"/>
              <a:t>promuevan y definan un </a:t>
            </a:r>
            <a:r>
              <a:rPr lang="es-CL" sz="2000" dirty="0"/>
              <a:t>enfoque holístico para satisfacer las necesidades de enseñanza y aprendizaje de las </a:t>
            </a:r>
            <a:r>
              <a:rPr lang="es-CL" sz="2000" dirty="0" smtClean="0"/>
              <a:t>escuelas.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1051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174813"/>
            <a:ext cx="10571998" cy="1896034"/>
          </a:xfrm>
        </p:spPr>
        <p:txBody>
          <a:bodyPr/>
          <a:lstStyle/>
          <a:p>
            <a:r>
              <a:rPr lang="es-CL" i="1" dirty="0" smtClean="0"/>
              <a:t/>
            </a:r>
            <a:br>
              <a:rPr lang="es-CL" i="1" dirty="0" smtClean="0"/>
            </a:br>
            <a:r>
              <a:rPr lang="es-CL" i="1" dirty="0"/>
              <a:t/>
            </a:r>
            <a:br>
              <a:rPr lang="es-CL" i="1" dirty="0"/>
            </a:br>
            <a:r>
              <a:rPr lang="es-CL" dirty="0" smtClean="0"/>
              <a:t>Oportunidades para </a:t>
            </a:r>
            <a:r>
              <a:rPr lang="es-CL" dirty="0"/>
              <a:t>el uso de un </a:t>
            </a:r>
            <a:r>
              <a:rPr lang="es-CL" dirty="0" smtClean="0"/>
              <a:t>CRP de Amigos Críticos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850776"/>
            <a:ext cx="10554574" cy="3550022"/>
          </a:xfrm>
        </p:spPr>
        <p:txBody>
          <a:bodyPr>
            <a:noAutofit/>
          </a:bodyPr>
          <a:lstStyle/>
          <a:p>
            <a:r>
              <a:rPr lang="es-CL" sz="2000" dirty="0"/>
              <a:t>Hacer frente a los </a:t>
            </a:r>
            <a:r>
              <a:rPr lang="es-CL" sz="2000" b="1" dirty="0"/>
              <a:t>problemas y dilemas </a:t>
            </a:r>
            <a:r>
              <a:rPr lang="es-CL" sz="2000" dirty="0"/>
              <a:t>relacionados con la </a:t>
            </a:r>
            <a:r>
              <a:rPr lang="es-CL" sz="2000" dirty="0" smtClean="0"/>
              <a:t>profesión</a:t>
            </a:r>
          </a:p>
          <a:p>
            <a:pPr marL="0" indent="0">
              <a:buNone/>
            </a:pPr>
            <a:endParaRPr lang="es-CL" sz="2000" dirty="0"/>
          </a:p>
          <a:p>
            <a:r>
              <a:rPr lang="es-CL" sz="2000" dirty="0" smtClean="0"/>
              <a:t>Analizar </a:t>
            </a:r>
            <a:r>
              <a:rPr lang="es-CL" sz="2000" dirty="0"/>
              <a:t>y aprender </a:t>
            </a:r>
            <a:r>
              <a:rPr lang="es-CL" sz="2000" dirty="0" smtClean="0"/>
              <a:t>del </a:t>
            </a:r>
            <a:r>
              <a:rPr lang="es-CL" sz="2000" b="1" dirty="0"/>
              <a:t>trabajo </a:t>
            </a:r>
            <a:r>
              <a:rPr lang="es-CL" sz="2000" b="1" dirty="0" smtClean="0"/>
              <a:t>de los estudiantes</a:t>
            </a:r>
          </a:p>
          <a:p>
            <a:pPr marL="0" indent="0">
              <a:buNone/>
            </a:pPr>
            <a:endParaRPr lang="es-CL" sz="2000" dirty="0"/>
          </a:p>
          <a:p>
            <a:r>
              <a:rPr lang="es-CL" sz="2000" dirty="0" smtClean="0"/>
              <a:t>Mirar </a:t>
            </a:r>
            <a:r>
              <a:rPr lang="es-CL" sz="2000" dirty="0"/>
              <a:t>y reflexionar sobre </a:t>
            </a:r>
            <a:r>
              <a:rPr lang="es-CL" sz="2000" dirty="0" smtClean="0"/>
              <a:t>el </a:t>
            </a:r>
            <a:r>
              <a:rPr lang="es-CL" sz="2000" b="1" dirty="0" smtClean="0"/>
              <a:t>trabajo de un profesor </a:t>
            </a:r>
            <a:r>
              <a:rPr lang="es-CL" sz="2000" dirty="0"/>
              <a:t>o grupo de trabajo / proyecto. (Por ejemplo, el </a:t>
            </a:r>
            <a:r>
              <a:rPr lang="es-CL" sz="2000" dirty="0" smtClean="0"/>
              <a:t>proyecto educativo, el plan de mejoramiento, la escuela)</a:t>
            </a:r>
          </a:p>
          <a:p>
            <a:pPr marL="0" indent="0">
              <a:buNone/>
            </a:pPr>
            <a:endParaRPr lang="es-CL" sz="2000" dirty="0"/>
          </a:p>
          <a:p>
            <a:r>
              <a:rPr lang="es-CL" sz="2000" b="1" dirty="0" smtClean="0"/>
              <a:t>Examinar </a:t>
            </a:r>
            <a:r>
              <a:rPr lang="es-CL" sz="2000" b="1" dirty="0"/>
              <a:t>un tema </a:t>
            </a:r>
            <a:r>
              <a:rPr lang="es-CL" sz="2000" dirty="0"/>
              <a:t>que es recurrente a través de uno o varios </a:t>
            </a:r>
            <a:r>
              <a:rPr lang="es-CL" sz="2000" dirty="0" smtClean="0"/>
              <a:t>niveles educativos</a:t>
            </a:r>
            <a:endParaRPr lang="es-CL" sz="2000" dirty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65371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</a:t>
            </a:r>
            <a:r>
              <a:rPr lang="es-CL" dirty="0"/>
              <a:t>de un CRP de Amigos Críticos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370204"/>
            <a:ext cx="10554574" cy="4312984"/>
          </a:xfrm>
        </p:spPr>
        <p:txBody>
          <a:bodyPr>
            <a:normAutofit/>
          </a:bodyPr>
          <a:lstStyle/>
          <a:p>
            <a:r>
              <a:rPr lang="es-CL" sz="2000" dirty="0" smtClean="0"/>
              <a:t>Mejorar </a:t>
            </a:r>
            <a:r>
              <a:rPr lang="es-CL" sz="2000" dirty="0"/>
              <a:t>la práctica </a:t>
            </a:r>
            <a:r>
              <a:rPr lang="es-CL" sz="2000" dirty="0" smtClean="0"/>
              <a:t>docente</a:t>
            </a:r>
          </a:p>
          <a:p>
            <a:endParaRPr lang="es-CL" sz="2000" dirty="0"/>
          </a:p>
          <a:p>
            <a:r>
              <a:rPr lang="es-CL" sz="2000" dirty="0" smtClean="0"/>
              <a:t>Mejorar </a:t>
            </a:r>
            <a:r>
              <a:rPr lang="es-CL" sz="2000" dirty="0"/>
              <a:t>el aprendizaje de los </a:t>
            </a:r>
            <a:r>
              <a:rPr lang="es-CL" sz="2000" dirty="0" smtClean="0"/>
              <a:t>estudiantes</a:t>
            </a:r>
          </a:p>
          <a:p>
            <a:endParaRPr lang="es-CL" sz="2000" dirty="0"/>
          </a:p>
          <a:p>
            <a:r>
              <a:rPr lang="es-CL" sz="2000" dirty="0" smtClean="0"/>
              <a:t>Contribuir </a:t>
            </a:r>
            <a:r>
              <a:rPr lang="es-CL" sz="2000" dirty="0"/>
              <a:t>al crecimiento profesional de los </a:t>
            </a:r>
            <a:r>
              <a:rPr lang="es-CL" sz="2000" dirty="0" smtClean="0"/>
              <a:t>participantes</a:t>
            </a:r>
          </a:p>
          <a:p>
            <a:endParaRPr lang="es-CL" sz="2000" dirty="0"/>
          </a:p>
          <a:p>
            <a:r>
              <a:rPr lang="es-CL" sz="2000" dirty="0" smtClean="0"/>
              <a:t>Reforzar </a:t>
            </a:r>
            <a:r>
              <a:rPr lang="es-CL" sz="2000" dirty="0"/>
              <a:t>la escuela </a:t>
            </a:r>
            <a:r>
              <a:rPr lang="es-CL" sz="2000" dirty="0" smtClean="0"/>
              <a:t>y/o la institución para </a:t>
            </a:r>
            <a:r>
              <a:rPr lang="es-CL" sz="2000" dirty="0"/>
              <a:t>funcionar como comunidades de aprendizaje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65371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Beneficios </a:t>
            </a:r>
            <a:r>
              <a:rPr lang="es-CL" dirty="0"/>
              <a:t>de un CRP de Amigos Críticos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800510"/>
            <a:ext cx="10554574" cy="3636511"/>
          </a:xfrm>
        </p:spPr>
        <p:txBody>
          <a:bodyPr>
            <a:normAutofit/>
          </a:bodyPr>
          <a:lstStyle/>
          <a:p>
            <a:r>
              <a:rPr lang="es-CL" sz="2000" dirty="0" smtClean="0"/>
              <a:t>Proporciona </a:t>
            </a:r>
            <a:r>
              <a:rPr lang="es-CL" sz="2000" dirty="0"/>
              <a:t>una estructura para la retroalimentación y apoyo </a:t>
            </a:r>
            <a:r>
              <a:rPr lang="es-CL" sz="2000" dirty="0" smtClean="0"/>
              <a:t>efectivo</a:t>
            </a:r>
          </a:p>
          <a:p>
            <a:endParaRPr lang="es-CL" sz="2000" dirty="0"/>
          </a:p>
          <a:p>
            <a:r>
              <a:rPr lang="es-CL" sz="2000" dirty="0" smtClean="0"/>
              <a:t>Los </a:t>
            </a:r>
            <a:r>
              <a:rPr lang="es-CL" sz="2000" dirty="0"/>
              <a:t>participantes pueden mejorar la enseñanza y el aprendizaje del estudiante</a:t>
            </a:r>
          </a:p>
          <a:p>
            <a:endParaRPr lang="es-CL" sz="2000" dirty="0" smtClean="0"/>
          </a:p>
          <a:p>
            <a:r>
              <a:rPr lang="es-CL" sz="2000" dirty="0" smtClean="0"/>
              <a:t>Los </a:t>
            </a:r>
            <a:r>
              <a:rPr lang="es-CL" sz="2000" dirty="0"/>
              <a:t>participantes construyen una base de conocimiento compartido</a:t>
            </a:r>
          </a:p>
          <a:p>
            <a:endParaRPr lang="es-CL" sz="2000" dirty="0" smtClean="0"/>
          </a:p>
          <a:p>
            <a:r>
              <a:rPr lang="es-CL" sz="2000" dirty="0" smtClean="0"/>
              <a:t>Oportunidad </a:t>
            </a:r>
            <a:r>
              <a:rPr lang="es-CL" sz="2000" dirty="0"/>
              <a:t>para hablar en profundidad sobre el trabajo de los estudiantes, las tareas docentes y cuestiones profesionales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28646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Roles en </a:t>
            </a:r>
            <a:r>
              <a:rPr lang="es-CL" dirty="0"/>
              <a:t>un CRP de Amigos Críticos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4348"/>
          </a:xfrm>
        </p:spPr>
        <p:txBody>
          <a:bodyPr>
            <a:normAutofit lnSpcReduction="10000"/>
          </a:bodyPr>
          <a:lstStyle/>
          <a:p>
            <a:r>
              <a:rPr lang="es-CL" sz="2000" b="1" dirty="0"/>
              <a:t>Facilitador:</a:t>
            </a:r>
            <a:r>
              <a:rPr lang="es-CL" sz="2000" dirty="0"/>
              <a:t> </a:t>
            </a:r>
            <a:endParaRPr lang="es-CL" sz="2000" dirty="0" smtClean="0"/>
          </a:p>
          <a:p>
            <a:pPr lvl="1"/>
            <a:r>
              <a:rPr lang="es-CL" sz="1800" dirty="0" smtClean="0"/>
              <a:t>Revisa </a:t>
            </a:r>
            <a:r>
              <a:rPr lang="es-CL" sz="1800" dirty="0"/>
              <a:t>el proceso </a:t>
            </a:r>
            <a:r>
              <a:rPr lang="es-CL" sz="1800" dirty="0" smtClean="0"/>
              <a:t>del </a:t>
            </a:r>
            <a:r>
              <a:rPr lang="es-CL" sz="1800" dirty="0"/>
              <a:t>grupo. </a:t>
            </a:r>
            <a:endParaRPr lang="es-CL" sz="1800" dirty="0" smtClean="0"/>
          </a:p>
          <a:p>
            <a:pPr lvl="1"/>
            <a:r>
              <a:rPr lang="es-CL" sz="1800" dirty="0" smtClean="0"/>
              <a:t>Establece plazos </a:t>
            </a:r>
            <a:r>
              <a:rPr lang="es-CL" sz="1800" dirty="0"/>
              <a:t>y mantiene cuidadosamente la noción del tiempo. En función de la participación, el tiempo puede ser </a:t>
            </a:r>
            <a:r>
              <a:rPr lang="es-CL" sz="1800" dirty="0" smtClean="0"/>
              <a:t>ajustado.</a:t>
            </a:r>
          </a:p>
          <a:p>
            <a:pPr lvl="1"/>
            <a:r>
              <a:rPr lang="es-CL" sz="1800" dirty="0" smtClean="0"/>
              <a:t>Dirige </a:t>
            </a:r>
            <a:r>
              <a:rPr lang="es-CL" sz="1800" dirty="0"/>
              <a:t>la discusión, </a:t>
            </a:r>
            <a:r>
              <a:rPr lang="es-CL" sz="1800" dirty="0" smtClean="0"/>
              <a:t>participa en </a:t>
            </a:r>
            <a:r>
              <a:rPr lang="es-CL" sz="1800" dirty="0"/>
              <a:t>ella y permite que todos en el grupo </a:t>
            </a:r>
            <a:r>
              <a:rPr lang="es-CL" sz="1800" dirty="0" smtClean="0"/>
              <a:t>puedan participar</a:t>
            </a:r>
            <a:r>
              <a:rPr lang="es-CL" sz="1800" dirty="0"/>
              <a:t>. </a:t>
            </a:r>
            <a:endParaRPr lang="es-CL" sz="1800" dirty="0" smtClean="0"/>
          </a:p>
          <a:p>
            <a:pPr lvl="1"/>
            <a:r>
              <a:rPr lang="es-CL" sz="1800" dirty="0" smtClean="0"/>
              <a:t>Mantiene </a:t>
            </a:r>
            <a:r>
              <a:rPr lang="es-CL" sz="1800" dirty="0"/>
              <a:t>un registro exacto: Asistencia / log Participación y resultados de Impacto-Informe</a:t>
            </a:r>
          </a:p>
          <a:p>
            <a:r>
              <a:rPr lang="es-CL" sz="2000" b="1" dirty="0"/>
              <a:t>Presentador:</a:t>
            </a:r>
            <a:r>
              <a:rPr lang="es-CL" sz="2000" dirty="0"/>
              <a:t> </a:t>
            </a:r>
            <a:endParaRPr lang="es-CL" sz="2000" dirty="0" smtClean="0"/>
          </a:p>
          <a:p>
            <a:pPr lvl="1"/>
            <a:r>
              <a:rPr lang="es-CL" sz="1800" dirty="0" smtClean="0"/>
              <a:t>Prepara </a:t>
            </a:r>
            <a:r>
              <a:rPr lang="es-CL" sz="1800" dirty="0"/>
              <a:t>un tema de debate </a:t>
            </a:r>
            <a:endParaRPr lang="es-CL" sz="1800" dirty="0" smtClean="0"/>
          </a:p>
          <a:p>
            <a:pPr lvl="1"/>
            <a:r>
              <a:rPr lang="es-CL" sz="1800" dirty="0" smtClean="0"/>
              <a:t>No </a:t>
            </a:r>
            <a:r>
              <a:rPr lang="es-CL" sz="1800" dirty="0"/>
              <a:t>entra en la </a:t>
            </a:r>
            <a:r>
              <a:rPr lang="es-CL" sz="1800" dirty="0" smtClean="0"/>
              <a:t>discusión, </a:t>
            </a:r>
            <a:r>
              <a:rPr lang="es-CL" sz="1800" dirty="0"/>
              <a:t>pero toma notas con respecto a las </a:t>
            </a:r>
            <a:r>
              <a:rPr lang="es-CL" sz="1800" dirty="0" smtClean="0"/>
              <a:t>opiniones</a:t>
            </a:r>
          </a:p>
          <a:p>
            <a:pPr lvl="1"/>
            <a:r>
              <a:rPr lang="es-CL" sz="1800" dirty="0" smtClean="0"/>
              <a:t>Reflexiona </a:t>
            </a:r>
            <a:r>
              <a:rPr lang="es-CL" sz="1800" dirty="0"/>
              <a:t>sobre </a:t>
            </a:r>
            <a:r>
              <a:rPr lang="es-CL" sz="1800" dirty="0" smtClean="0"/>
              <a:t>lo discutido y </a:t>
            </a:r>
            <a:r>
              <a:rPr lang="es-CL" sz="1800" dirty="0"/>
              <a:t>es específico acerca de lo que </a:t>
            </a:r>
            <a:r>
              <a:rPr lang="es-CL" sz="1800" dirty="0" smtClean="0"/>
              <a:t>le será útil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308546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Roles en </a:t>
            </a:r>
            <a:r>
              <a:rPr lang="es-CL" dirty="0"/>
              <a:t>un CRP de Amigos Críticos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4348"/>
          </a:xfrm>
        </p:spPr>
        <p:txBody>
          <a:bodyPr>
            <a:normAutofit lnSpcReduction="10000"/>
          </a:bodyPr>
          <a:lstStyle/>
          <a:p>
            <a:r>
              <a:rPr lang="es-CL" sz="2000" b="1" dirty="0"/>
              <a:t>Observador:</a:t>
            </a:r>
            <a:r>
              <a:rPr lang="es-CL" sz="2000" dirty="0"/>
              <a:t> </a:t>
            </a:r>
            <a:endParaRPr lang="es-CL" sz="2000" dirty="0" smtClean="0"/>
          </a:p>
          <a:p>
            <a:pPr lvl="1"/>
            <a:r>
              <a:rPr lang="es-CL" sz="1900" dirty="0" smtClean="0"/>
              <a:t>Observa </a:t>
            </a:r>
            <a:r>
              <a:rPr lang="es-CL" sz="1900" dirty="0"/>
              <a:t>el grupo, </a:t>
            </a:r>
            <a:r>
              <a:rPr lang="es-CL" sz="1900" dirty="0" smtClean="0"/>
              <a:t>las interacciones y la dinámica de </a:t>
            </a:r>
            <a:r>
              <a:rPr lang="es-CL" sz="1900" dirty="0"/>
              <a:t>cómo el </a:t>
            </a:r>
            <a:r>
              <a:rPr lang="es-CL" sz="1900" dirty="0" smtClean="0"/>
              <a:t>grupo trabaja </a:t>
            </a:r>
            <a:r>
              <a:rPr lang="es-CL" sz="1900" dirty="0"/>
              <a:t>en conjunto. ¿Cuáles son las interacciones, ¿hay alguien que emerge como un líder, un antagonista</a:t>
            </a:r>
            <a:r>
              <a:rPr lang="es-CL" sz="1900" dirty="0" smtClean="0"/>
              <a:t>, etc</a:t>
            </a:r>
            <a:r>
              <a:rPr lang="es-CL" sz="1900" dirty="0"/>
              <a:t>. </a:t>
            </a:r>
            <a:endParaRPr lang="es-CL" sz="1900" dirty="0" smtClean="0"/>
          </a:p>
          <a:p>
            <a:pPr lvl="1"/>
            <a:r>
              <a:rPr lang="es-CL" sz="1900" dirty="0" smtClean="0"/>
              <a:t>Habla </a:t>
            </a:r>
            <a:r>
              <a:rPr lang="es-CL" sz="1900" dirty="0"/>
              <a:t>por primera vez durante </a:t>
            </a:r>
            <a:r>
              <a:rPr lang="es-CL" sz="1900" dirty="0" smtClean="0"/>
              <a:t>las preguntas </a:t>
            </a:r>
            <a:r>
              <a:rPr lang="es-CL" sz="1900" dirty="0"/>
              <a:t>y los informes de las observaciones que se presentan.</a:t>
            </a:r>
          </a:p>
          <a:p>
            <a:r>
              <a:rPr lang="es-CL" sz="2000" b="1" dirty="0"/>
              <a:t>Amigos críticos:</a:t>
            </a:r>
            <a:r>
              <a:rPr lang="es-CL" sz="2000" dirty="0"/>
              <a:t> </a:t>
            </a:r>
            <a:endParaRPr lang="es-CL" sz="2000" dirty="0" smtClean="0"/>
          </a:p>
          <a:p>
            <a:pPr lvl="1"/>
            <a:r>
              <a:rPr lang="es-CL" sz="1900" dirty="0"/>
              <a:t>Todos </a:t>
            </a:r>
            <a:r>
              <a:rPr lang="es-CL" sz="1900" dirty="0"/>
              <a:t>los participantes  e</a:t>
            </a:r>
            <a:r>
              <a:rPr lang="es-CL" sz="1900" dirty="0"/>
              <a:t>scuchan </a:t>
            </a:r>
            <a:r>
              <a:rPr lang="es-CL" sz="1900" dirty="0"/>
              <a:t>con atención y estimulan la </a:t>
            </a:r>
            <a:r>
              <a:rPr lang="es-CL" sz="1900" dirty="0"/>
              <a:t>especificidad</a:t>
            </a:r>
          </a:p>
          <a:p>
            <a:pPr lvl="1"/>
            <a:r>
              <a:rPr lang="es-CL" sz="1900" dirty="0"/>
              <a:t>Responden </a:t>
            </a:r>
            <a:r>
              <a:rPr lang="es-CL" sz="1900" dirty="0"/>
              <a:t>con </a:t>
            </a:r>
            <a:r>
              <a:rPr lang="es-CL" sz="1900" dirty="0"/>
              <a:t>integridad y actúan como </a:t>
            </a:r>
            <a:r>
              <a:rPr lang="es-CL" sz="1900" dirty="0"/>
              <a:t>defensores </a:t>
            </a:r>
            <a:r>
              <a:rPr lang="es-CL" sz="1900" dirty="0"/>
              <a:t>del trabajo del presentador</a:t>
            </a:r>
          </a:p>
          <a:p>
            <a:pPr lvl="1"/>
            <a:r>
              <a:rPr lang="es-CL" sz="1900" dirty="0"/>
              <a:t>La reflexión es </a:t>
            </a:r>
            <a:r>
              <a:rPr lang="es-CL" sz="1900" dirty="0"/>
              <a:t>tanto positiva como </a:t>
            </a:r>
            <a:r>
              <a:rPr lang="es-CL" sz="1900" dirty="0"/>
              <a:t>crítica</a:t>
            </a:r>
          </a:p>
          <a:p>
            <a:pPr lvl="1"/>
            <a:r>
              <a:rPr lang="es-CL" sz="1900" dirty="0"/>
              <a:t>Las </a:t>
            </a:r>
            <a:r>
              <a:rPr lang="es-CL" sz="1900" dirty="0"/>
              <a:t>sugerencias </a:t>
            </a:r>
            <a:r>
              <a:rPr lang="es-CL" sz="1900" dirty="0"/>
              <a:t>son de apoyo </a:t>
            </a:r>
            <a:r>
              <a:rPr lang="es-CL" sz="1900" dirty="0"/>
              <a:t>y </a:t>
            </a:r>
            <a:r>
              <a:rPr lang="es-CL" sz="1900" dirty="0"/>
              <a:t>prácticas.</a:t>
            </a:r>
            <a:r>
              <a:rPr lang="es-CL" sz="1900" dirty="0"/>
              <a:t> Son </a:t>
            </a:r>
            <a:r>
              <a:rPr lang="es-CL" sz="1900" dirty="0"/>
              <a:t>colaborativas y útiles</a:t>
            </a:r>
            <a:endParaRPr lang="es-CL" sz="1900" dirty="0"/>
          </a:p>
        </p:txBody>
      </p:sp>
    </p:spTree>
    <p:extLst>
      <p:ext uri="{BB962C8B-B14F-4D97-AF65-F5344CB8AC3E}">
        <p14:creationId xmlns:p14="http://schemas.microsoft.com/office/powerpoint/2010/main" val="179611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Establecimiento de Normas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504675"/>
            <a:ext cx="10554574" cy="4245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000" dirty="0" smtClean="0"/>
              <a:t>Es </a:t>
            </a:r>
            <a:r>
              <a:rPr lang="es-CL" sz="2000" dirty="0"/>
              <a:t>extremadamente importante mantener una dinámica positiva y </a:t>
            </a:r>
            <a:r>
              <a:rPr lang="es-CL" sz="2000" dirty="0" smtClean="0"/>
              <a:t>honesta:</a:t>
            </a:r>
          </a:p>
          <a:p>
            <a:pPr marL="0" indent="0">
              <a:buNone/>
            </a:pPr>
            <a:endParaRPr lang="es-CL" sz="2000" dirty="0" smtClean="0"/>
          </a:p>
          <a:p>
            <a:r>
              <a:rPr lang="es-CL" sz="2000" dirty="0" smtClean="0"/>
              <a:t>Práctica de "escucha </a:t>
            </a:r>
            <a:r>
              <a:rPr lang="es-CL" sz="2000" dirty="0"/>
              <a:t>activa". </a:t>
            </a:r>
            <a:r>
              <a:rPr lang="es-CL" sz="2000" dirty="0" smtClean="0"/>
              <a:t>Escuchar cuidadosamente, de forma seria </a:t>
            </a:r>
            <a:r>
              <a:rPr lang="es-CL" sz="2000" dirty="0"/>
              <a:t>y </a:t>
            </a:r>
            <a:r>
              <a:rPr lang="es-CL" sz="2000" dirty="0" smtClean="0"/>
              <a:t>abierta</a:t>
            </a:r>
            <a:endParaRPr lang="es-CL" sz="2000" dirty="0"/>
          </a:p>
          <a:p>
            <a:r>
              <a:rPr lang="es-CL" sz="2000" dirty="0" smtClean="0"/>
              <a:t>Participación valorada </a:t>
            </a:r>
            <a:r>
              <a:rPr lang="es-CL" sz="2000" dirty="0"/>
              <a:t>y </a:t>
            </a:r>
            <a:r>
              <a:rPr lang="es-CL" sz="2000" dirty="0" smtClean="0"/>
              <a:t>reconocida.</a:t>
            </a:r>
            <a:endParaRPr lang="es-CL" sz="2000" dirty="0"/>
          </a:p>
          <a:p>
            <a:r>
              <a:rPr lang="es-CL" sz="2000" dirty="0" smtClean="0"/>
              <a:t>Preguntas </a:t>
            </a:r>
            <a:r>
              <a:rPr lang="es-CL" sz="2000" dirty="0"/>
              <a:t>inteligentes. Analizar y reflexionar.</a:t>
            </a:r>
          </a:p>
          <a:p>
            <a:r>
              <a:rPr lang="es-CL" sz="2000" dirty="0" smtClean="0"/>
              <a:t>Reconocer </a:t>
            </a:r>
            <a:r>
              <a:rPr lang="es-CL" sz="2000" dirty="0"/>
              <a:t>y contribuir a las ideas de los demás.</a:t>
            </a:r>
          </a:p>
          <a:p>
            <a:r>
              <a:rPr lang="es-CL" sz="2000" dirty="0" smtClean="0"/>
              <a:t>Mantener </a:t>
            </a:r>
            <a:r>
              <a:rPr lang="es-CL" sz="2000" dirty="0"/>
              <a:t>una actitud positiva.</a:t>
            </a:r>
          </a:p>
          <a:p>
            <a:r>
              <a:rPr lang="es-CL" sz="2000" dirty="0" smtClean="0"/>
              <a:t>Respetar </a:t>
            </a:r>
            <a:r>
              <a:rPr lang="es-CL" sz="2000" dirty="0"/>
              <a:t>las diferencias; centrarse en el trabajo de los estudiantes o tema en cuestión.</a:t>
            </a:r>
          </a:p>
          <a:p>
            <a:r>
              <a:rPr lang="es-CL" sz="2000" dirty="0" smtClean="0"/>
              <a:t>Generar </a:t>
            </a:r>
            <a:r>
              <a:rPr lang="es-CL" sz="2000" dirty="0"/>
              <a:t>confianza y mantener la confidencialidad.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2802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108</TotalTime>
  <Words>482</Words>
  <Application>Microsoft Office PowerPoint</Application>
  <PresentationFormat>Panorámica</PresentationFormat>
  <Paragraphs>98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 2</vt:lpstr>
      <vt:lpstr>Citable</vt:lpstr>
      <vt:lpstr>Adobe Photoshop Elements Image</vt:lpstr>
      <vt:lpstr>Innovación Docente Orientada a mejorar las Prácticas Aúlicas y la Progresión de las Prácticas de Profesores en Formación</vt:lpstr>
      <vt:lpstr>Taller de CRP de Amigos Críticos</vt:lpstr>
      <vt:lpstr>Descripción de los CRP de Amigos Críticos</vt:lpstr>
      <vt:lpstr>  Oportunidades para el uso de un CRP de Amigos Críticos </vt:lpstr>
      <vt:lpstr>Objetivos de un CRP de Amigos Críticos </vt:lpstr>
      <vt:lpstr>Beneficios de un CRP de Amigos Críticos </vt:lpstr>
      <vt:lpstr>Roles en un CRP de Amigos Críticos </vt:lpstr>
      <vt:lpstr>Roles en un CRP de Amigos Críticos </vt:lpstr>
      <vt:lpstr>Establecimiento de Normas</vt:lpstr>
      <vt:lpstr>La Escalera de la retroalimentación</vt:lpstr>
      <vt:lpstr>Pasos para la Retroalimentación (a)</vt:lpstr>
      <vt:lpstr>Pasos para la Retroalimentación (b)</vt:lpstr>
      <vt:lpstr>Análisis de la Vivencia de un CRP de Amigos Críticos</vt:lpstr>
      <vt:lpstr>Para finalizar…</vt:lpstr>
      <vt:lpstr>Para finalizar…</vt:lpstr>
      <vt:lpstr>¡¡¡Muchas Gracias!!!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Innovación Docente Orientada a mejorar las Prácticas Aúlicas y la Progresión de las Prácticas de Profesores en Formación</dc:title>
  <dc:creator>Jaime Rodríguez</dc:creator>
  <cp:lastModifiedBy>Jaime Rodríguez</cp:lastModifiedBy>
  <cp:revision>8</cp:revision>
  <dcterms:created xsi:type="dcterms:W3CDTF">2016-05-20T02:42:45Z</dcterms:created>
  <dcterms:modified xsi:type="dcterms:W3CDTF">2016-05-20T04:31:40Z</dcterms:modified>
</cp:coreProperties>
</file>