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3.xml" ContentType="application/vnd.openxmlformats-officedocument.drawingml.chart+xml"/>
  <Override PartName="/ppt/charts/chart4.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charts/chart5.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257" r:id="rId2"/>
    <p:sldId id="263" r:id="rId3"/>
    <p:sldId id="273" r:id="rId4"/>
    <p:sldId id="330" r:id="rId5"/>
    <p:sldId id="331" r:id="rId6"/>
    <p:sldId id="332" r:id="rId7"/>
    <p:sldId id="264" r:id="rId8"/>
    <p:sldId id="274" r:id="rId9"/>
    <p:sldId id="297" r:id="rId10"/>
    <p:sldId id="298" r:id="rId11"/>
    <p:sldId id="299" r:id="rId12"/>
    <p:sldId id="300" r:id="rId13"/>
    <p:sldId id="301" r:id="rId14"/>
    <p:sldId id="289" r:id="rId15"/>
    <p:sldId id="296" r:id="rId16"/>
    <p:sldId id="290" r:id="rId17"/>
    <p:sldId id="291" r:id="rId18"/>
    <p:sldId id="294" r:id="rId19"/>
    <p:sldId id="295" r:id="rId20"/>
    <p:sldId id="265" r:id="rId21"/>
    <p:sldId id="275" r:id="rId22"/>
    <p:sldId id="284" r:id="rId23"/>
    <p:sldId id="285" r:id="rId24"/>
    <p:sldId id="286" r:id="rId25"/>
    <p:sldId id="287" r:id="rId26"/>
    <p:sldId id="288" r:id="rId27"/>
    <p:sldId id="266" r:id="rId28"/>
    <p:sldId id="276" r:id="rId29"/>
    <p:sldId id="302" r:id="rId30"/>
    <p:sldId id="303" r:id="rId31"/>
    <p:sldId id="304" r:id="rId32"/>
    <p:sldId id="305" r:id="rId33"/>
    <p:sldId id="267" r:id="rId34"/>
    <p:sldId id="278" r:id="rId35"/>
    <p:sldId id="306" r:id="rId36"/>
    <p:sldId id="307" r:id="rId37"/>
    <p:sldId id="309" r:id="rId38"/>
    <p:sldId id="310" r:id="rId39"/>
    <p:sldId id="272" r:id="rId40"/>
    <p:sldId id="277" r:id="rId41"/>
    <p:sldId id="311" r:id="rId42"/>
    <p:sldId id="312" r:id="rId43"/>
    <p:sldId id="313" r:id="rId44"/>
    <p:sldId id="314" r:id="rId45"/>
    <p:sldId id="268" r:id="rId46"/>
    <p:sldId id="279" r:id="rId47"/>
    <p:sldId id="315" r:id="rId48"/>
    <p:sldId id="316" r:id="rId49"/>
    <p:sldId id="317" r:id="rId50"/>
    <p:sldId id="269" r:id="rId51"/>
    <p:sldId id="280" r:id="rId52"/>
    <p:sldId id="318" r:id="rId53"/>
    <p:sldId id="319" r:id="rId54"/>
    <p:sldId id="320" r:id="rId55"/>
    <p:sldId id="270" r:id="rId56"/>
    <p:sldId id="271" r:id="rId57"/>
    <p:sldId id="321" r:id="rId58"/>
    <p:sldId id="322" r:id="rId59"/>
    <p:sldId id="323" r:id="rId60"/>
    <p:sldId id="324" r:id="rId61"/>
    <p:sldId id="325" r:id="rId62"/>
    <p:sldId id="281" r:id="rId63"/>
    <p:sldId id="282" r:id="rId64"/>
    <p:sldId id="326" r:id="rId65"/>
    <p:sldId id="327" r:id="rId66"/>
    <p:sldId id="328" r:id="rId67"/>
    <p:sldId id="329" r:id="rId68"/>
  </p:sldIdLst>
  <p:sldSz cx="9144000" cy="6858000" type="screen4x3"/>
  <p:notesSz cx="7010400" cy="9271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B1CD743A-E678-FE49-A464-47A5CAE97163}">
          <p14:sldIdLst>
            <p14:sldId id="257"/>
            <p14:sldId id="263"/>
            <p14:sldId id="273"/>
            <p14:sldId id="330"/>
            <p14:sldId id="331"/>
            <p14:sldId id="332"/>
            <p14:sldId id="264"/>
            <p14:sldId id="274"/>
            <p14:sldId id="297"/>
            <p14:sldId id="298"/>
            <p14:sldId id="299"/>
            <p14:sldId id="300"/>
            <p14:sldId id="301"/>
            <p14:sldId id="289"/>
            <p14:sldId id="296"/>
            <p14:sldId id="290"/>
            <p14:sldId id="291"/>
            <p14:sldId id="294"/>
            <p14:sldId id="295"/>
            <p14:sldId id="265"/>
            <p14:sldId id="275"/>
            <p14:sldId id="284"/>
            <p14:sldId id="285"/>
            <p14:sldId id="286"/>
            <p14:sldId id="287"/>
            <p14:sldId id="288"/>
            <p14:sldId id="266"/>
            <p14:sldId id="276"/>
            <p14:sldId id="302"/>
            <p14:sldId id="303"/>
            <p14:sldId id="304"/>
            <p14:sldId id="305"/>
            <p14:sldId id="267"/>
            <p14:sldId id="278"/>
            <p14:sldId id="306"/>
            <p14:sldId id="307"/>
            <p14:sldId id="309"/>
            <p14:sldId id="310"/>
            <p14:sldId id="272"/>
            <p14:sldId id="277"/>
            <p14:sldId id="311"/>
            <p14:sldId id="312"/>
            <p14:sldId id="313"/>
            <p14:sldId id="314"/>
            <p14:sldId id="268"/>
            <p14:sldId id="279"/>
            <p14:sldId id="315"/>
            <p14:sldId id="316"/>
            <p14:sldId id="317"/>
            <p14:sldId id="269"/>
            <p14:sldId id="280"/>
            <p14:sldId id="318"/>
            <p14:sldId id="319"/>
            <p14:sldId id="320"/>
            <p14:sldId id="270"/>
            <p14:sldId id="271"/>
            <p14:sldId id="321"/>
            <p14:sldId id="322"/>
            <p14:sldId id="323"/>
            <p14:sldId id="324"/>
            <p14:sldId id="325"/>
            <p14:sldId id="281"/>
            <p14:sldId id="282"/>
            <p14:sldId id="326"/>
            <p14:sldId id="327"/>
            <p14:sldId id="328"/>
            <p14:sldId id="329"/>
          </p14:sldIdLst>
        </p14:section>
        <p14:section name="Sección sin título" id="{09410EB9-E7DA-6148-BE6D-C9994E2DC0FA}">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342"/>
    <p:restoredTop sz="93660"/>
  </p:normalViewPr>
  <p:slideViewPr>
    <p:cSldViewPr>
      <p:cViewPr varScale="1">
        <p:scale>
          <a:sx n="59" d="100"/>
          <a:sy n="59" d="100"/>
        </p:scale>
        <p:origin x="87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Usuario\Downloads\Base%20de%20Datos.xlsx.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Hoja_de_c_lculo_de_Microsoft_Excel.xlsx"/></Relationships>
</file>

<file path=ppt/charts/_rels/chart3.xml.rels><?xml version="1.0" encoding="UTF-8" standalone="yes"?>
<Relationships xmlns="http://schemas.openxmlformats.org/package/2006/relationships"><Relationship Id="rId1" Type="http://schemas.openxmlformats.org/officeDocument/2006/relationships/oleObject" Target="file:///C:\Users\Francisco\Dropbox\Docencia%20ING\&#193;lgebra\propio\Planillas%20notas\Notas%20C&#225;tedra%202%20estad&#237;stica.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Francisco\Dropbox\Docencia%20ING\&#193;lgebra\propio\Planillas%20notas\Notas%20C&#225;tedra%202%20estad&#237;stica.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misegovi\Downloads\analisis_diagnostico_iepr_2016.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lvl="0">
              <a:defRPr sz="1400" b="0" i="0">
                <a:solidFill>
                  <a:srgbClr val="595959"/>
                </a:solidFill>
              </a:defRPr>
            </a:pPr>
            <a:r>
              <a:rPr lang="en-US"/>
              <a:t>Encuesta de Satisfacción Aplicada a Estudiantes</a:t>
            </a:r>
          </a:p>
        </c:rich>
      </c:tx>
      <c:overlay val="0"/>
    </c:title>
    <c:autoTitleDeleted val="0"/>
    <c:plotArea>
      <c:layout/>
      <c:barChart>
        <c:barDir val="bar"/>
        <c:grouping val="stacked"/>
        <c:varyColors val="1"/>
        <c:ser>
          <c:idx val="0"/>
          <c:order val="0"/>
          <c:tx>
            <c:strRef>
              <c:f>'[Base de Datos.xlsx.xlsx]Encuesta Satisfacción'!$E$58</c:f>
              <c:strCache>
                <c:ptCount val="1"/>
                <c:pt idx="0">
                  <c:v>Grado de Acuerdo</c:v>
                </c:pt>
              </c:strCache>
            </c:strRef>
          </c:tx>
          <c:spPr>
            <a:solidFill>
              <a:srgbClr val="5B9BD5"/>
            </a:solidFill>
          </c:spPr>
          <c:invertIfNegative val="1"/>
          <c:cat>
            <c:strRef>
              <c:f>'[Base de Datos.xlsx.xlsx]Encuesta Satisfacción'!$D$59:$D$68</c:f>
              <c:strCache>
                <c:ptCount val="10"/>
                <c:pt idx="0">
                  <c:v>Esta Metodología es de fácil aplicación</c:v>
                </c:pt>
                <c:pt idx="1">
                  <c:v>He logrado desarrollar habilidades para mi futuro profesional</c:v>
                </c:pt>
                <c:pt idx="2">
                  <c:v>Me permite aprender de manera más profunda los contenidos de la asignatura de Fenómenos de Transporte</c:v>
                </c:pt>
                <c:pt idx="3">
                  <c:v>Me gustaría que esta Metodología de Prototipo fuese utilizada en otras asignaturas</c:v>
                </c:pt>
                <c:pt idx="4">
                  <c:v>Considero que esta Metodología es una instancia para desarrollar la creatividad </c:v>
                </c:pt>
                <c:pt idx="5">
                  <c:v>Considero que este tipo de Metodologías me permiten acercarme más al mundo laboral. </c:v>
                </c:pt>
                <c:pt idx="6">
                  <c:v>Creo que esta técnica es innovadora. </c:v>
                </c:pt>
                <c:pt idx="7">
                  <c:v>La Metodología de prototipo me quita demasiado tiempo en la asignatura</c:v>
                </c:pt>
                <c:pt idx="8">
                  <c:v>Esta herramienta me permite mejorar las notas de la asignatura</c:v>
                </c:pt>
                <c:pt idx="9">
                  <c:v>Me siento satisfecho(a) con esta metodología</c:v>
                </c:pt>
              </c:strCache>
            </c:strRef>
          </c:cat>
          <c:val>
            <c:numRef>
              <c:f>'[Base de Datos.xlsx.xlsx]Encuesta Satisfacción'!$E$59:$E$68</c:f>
              <c:numCache>
                <c:formatCode>0.0</c:formatCode>
                <c:ptCount val="10"/>
                <c:pt idx="0">
                  <c:v>90.909090909090907</c:v>
                </c:pt>
                <c:pt idx="1">
                  <c:v>100</c:v>
                </c:pt>
                <c:pt idx="2">
                  <c:v>81.818181818181614</c:v>
                </c:pt>
                <c:pt idx="3">
                  <c:v>81.818181818181614</c:v>
                </c:pt>
                <c:pt idx="4">
                  <c:v>72.727272727272734</c:v>
                </c:pt>
                <c:pt idx="5">
                  <c:v>90.909090909090921</c:v>
                </c:pt>
                <c:pt idx="6">
                  <c:v>90.909090909090907</c:v>
                </c:pt>
                <c:pt idx="7">
                  <c:v>63.63636363636364</c:v>
                </c:pt>
                <c:pt idx="8">
                  <c:v>100</c:v>
                </c:pt>
                <c:pt idx="9">
                  <c:v>100</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0-1583-4AA0-882F-D219A28A83EA}"/>
            </c:ext>
          </c:extLst>
        </c:ser>
        <c:ser>
          <c:idx val="1"/>
          <c:order val="1"/>
          <c:tx>
            <c:strRef>
              <c:f>'[Base de Datos.xlsx.xlsx]Encuesta Satisfacción'!$F$58</c:f>
              <c:strCache>
                <c:ptCount val="1"/>
                <c:pt idx="0">
                  <c:v>Grado de Desacuerdo</c:v>
                </c:pt>
              </c:strCache>
            </c:strRef>
          </c:tx>
          <c:spPr>
            <a:solidFill>
              <a:srgbClr val="ED7D31"/>
            </a:solidFill>
          </c:spPr>
          <c:invertIfNegative val="1"/>
          <c:cat>
            <c:strRef>
              <c:f>'[Base de Datos.xlsx.xlsx]Encuesta Satisfacción'!$D$59:$D$68</c:f>
              <c:strCache>
                <c:ptCount val="10"/>
                <c:pt idx="0">
                  <c:v>Esta Metodología es de fácil aplicación</c:v>
                </c:pt>
                <c:pt idx="1">
                  <c:v>He logrado desarrollar habilidades para mi futuro profesional</c:v>
                </c:pt>
                <c:pt idx="2">
                  <c:v>Me permite aprender de manera más profunda los contenidos de la asignatura de Fenómenos de Transporte</c:v>
                </c:pt>
                <c:pt idx="3">
                  <c:v>Me gustaría que esta Metodología de Prototipo fuese utilizada en otras asignaturas</c:v>
                </c:pt>
                <c:pt idx="4">
                  <c:v>Considero que esta Metodología es una instancia para desarrollar la creatividad </c:v>
                </c:pt>
                <c:pt idx="5">
                  <c:v>Considero que este tipo de Metodologías me permiten acercarme más al mundo laboral. </c:v>
                </c:pt>
                <c:pt idx="6">
                  <c:v>Creo que esta técnica es innovadora. </c:v>
                </c:pt>
                <c:pt idx="7">
                  <c:v>La Metodología de prototipo me quita demasiado tiempo en la asignatura</c:v>
                </c:pt>
                <c:pt idx="8">
                  <c:v>Esta herramienta me permite mejorar las notas de la asignatura</c:v>
                </c:pt>
                <c:pt idx="9">
                  <c:v>Me siento satisfecho(a) con esta metodología</c:v>
                </c:pt>
              </c:strCache>
            </c:strRef>
          </c:cat>
          <c:val>
            <c:numRef>
              <c:f>'[Base de Datos.xlsx.xlsx]Encuesta Satisfacción'!$F$59:$F$68</c:f>
              <c:numCache>
                <c:formatCode>0.0</c:formatCode>
                <c:ptCount val="10"/>
                <c:pt idx="0">
                  <c:v>9.0909090909091006</c:v>
                </c:pt>
                <c:pt idx="1">
                  <c:v>0</c:v>
                </c:pt>
                <c:pt idx="2">
                  <c:v>0</c:v>
                </c:pt>
                <c:pt idx="3">
                  <c:v>18.181818181818201</c:v>
                </c:pt>
                <c:pt idx="4">
                  <c:v>27.272727272727199</c:v>
                </c:pt>
                <c:pt idx="5">
                  <c:v>9.0909090909091006</c:v>
                </c:pt>
                <c:pt idx="6">
                  <c:v>9.0909090909091006</c:v>
                </c:pt>
                <c:pt idx="7">
                  <c:v>36.363636363636289</c:v>
                </c:pt>
                <c:pt idx="8">
                  <c:v>0</c:v>
                </c:pt>
                <c:pt idx="9">
                  <c:v>0</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1-1583-4AA0-882F-D219A28A83EA}"/>
            </c:ext>
          </c:extLst>
        </c:ser>
        <c:dLbls>
          <c:showLegendKey val="0"/>
          <c:showVal val="0"/>
          <c:showCatName val="0"/>
          <c:showSerName val="0"/>
          <c:showPercent val="0"/>
          <c:showBubbleSize val="0"/>
        </c:dLbls>
        <c:gapWidth val="150"/>
        <c:overlap val="100"/>
        <c:axId val="-2098924736"/>
        <c:axId val="-2105534240"/>
      </c:barChart>
      <c:catAx>
        <c:axId val="-2098924736"/>
        <c:scaling>
          <c:orientation val="maxMin"/>
        </c:scaling>
        <c:delete val="0"/>
        <c:axPos val="l"/>
        <c:numFmt formatCode="General" sourceLinked="1"/>
        <c:majorTickMark val="cross"/>
        <c:minorTickMark val="cross"/>
        <c:tickLblPos val="nextTo"/>
        <c:txPr>
          <a:bodyPr/>
          <a:lstStyle/>
          <a:p>
            <a:pPr lvl="0">
              <a:defRPr sz="900" b="0" i="0">
                <a:solidFill>
                  <a:srgbClr val="595959"/>
                </a:solidFill>
              </a:defRPr>
            </a:pPr>
            <a:endParaRPr lang="es-ES"/>
          </a:p>
        </c:txPr>
        <c:crossAx val="-2105534240"/>
        <c:crosses val="autoZero"/>
        <c:auto val="1"/>
        <c:lblAlgn val="ctr"/>
        <c:lblOffset val="100"/>
        <c:noMultiLvlLbl val="1"/>
      </c:catAx>
      <c:valAx>
        <c:axId val="-2105534240"/>
        <c:scaling>
          <c:orientation val="minMax"/>
          <c:max val="100"/>
        </c:scaling>
        <c:delete val="0"/>
        <c:axPos val="b"/>
        <c:majorGridlines>
          <c:spPr>
            <a:ln>
              <a:solidFill>
                <a:srgbClr val="D9D9D9"/>
              </a:solidFill>
            </a:ln>
          </c:spPr>
        </c:majorGridlines>
        <c:numFmt formatCode="0" sourceLinked="0"/>
        <c:majorTickMark val="cross"/>
        <c:minorTickMark val="cross"/>
        <c:tickLblPos val="nextTo"/>
        <c:spPr>
          <a:ln w="47625">
            <a:noFill/>
          </a:ln>
        </c:spPr>
        <c:txPr>
          <a:bodyPr/>
          <a:lstStyle/>
          <a:p>
            <a:pPr lvl="0">
              <a:defRPr sz="900" b="0" i="0">
                <a:solidFill>
                  <a:srgbClr val="595959"/>
                </a:solidFill>
              </a:defRPr>
            </a:pPr>
            <a:endParaRPr lang="es-ES"/>
          </a:p>
        </c:txPr>
        <c:crossAx val="-2098924736"/>
        <c:crosses val="max"/>
        <c:crossBetween val="between"/>
      </c:valAx>
      <c:spPr>
        <a:solidFill>
          <a:srgbClr val="FFFFFF"/>
        </a:solidFill>
      </c:spPr>
    </c:plotArea>
    <c:legend>
      <c:legendPos val="b"/>
      <c:overlay val="0"/>
      <c:txPr>
        <a:bodyPr/>
        <a:lstStyle/>
        <a:p>
          <a:pPr lvl="0">
            <a:defRPr sz="900">
              <a:solidFill>
                <a:srgbClr val="595959"/>
              </a:solidFill>
            </a:defRPr>
          </a:pPr>
          <a:endParaRPr lang="es-ES"/>
        </a:p>
      </c:txPr>
    </c:legend>
    <c:plotVisOnly val="1"/>
    <c:dispBlanksAs val="zero"/>
    <c:showDLblsOverMax val="1"/>
  </c:chart>
  <c:spPr>
    <a:solidFill>
      <a:srgbClr val="FFFFFF"/>
    </a:solidFill>
  </c:sp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v>% APROBACION</c:v>
          </c:tx>
          <c:invertIfNegative val="0"/>
          <c:dLbls>
            <c:dLbl>
              <c:idx val="0"/>
              <c:layout>
                <c:manualLayout>
                  <c:x val="2.7777777777777801E-3"/>
                  <c:y val="-4.1666666666666699E-2"/>
                </c:manualLayout>
              </c:layout>
              <c:tx>
                <c:rich>
                  <a:bodyPr/>
                  <a:lstStyle/>
                  <a:p>
                    <a:r>
                      <a:rPr lang="fi-FI" b="1"/>
                      <a:t>57,7</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3D9-46ED-B8DB-1F84DCCAB4FA}"/>
                </c:ext>
              </c:extLst>
            </c:dLbl>
            <c:dLbl>
              <c:idx val="1"/>
              <c:layout>
                <c:manualLayout>
                  <c:x val="5.5555555555555497E-3"/>
                  <c:y val="-3.24074074074073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3D9-46ED-B8DB-1F84DCCAB4FA}"/>
                </c:ext>
              </c:extLst>
            </c:dLbl>
            <c:spPr>
              <a:noFill/>
              <a:ln>
                <a:noFill/>
              </a:ln>
              <a:effectLst/>
            </c:spPr>
            <c:txPr>
              <a:bodyPr/>
              <a:lstStyle/>
              <a:p>
                <a:pPr>
                  <a:defRPr b="1"/>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Hoja1!$C$33:$D$33</c:f>
              <c:strCache>
                <c:ptCount val="2"/>
                <c:pt idx="0">
                  <c:v>ANTES DE APLICAR NUEVA METODOLOGIA DE  ENSEÑANZA APRENDIZAJE</c:v>
                </c:pt>
                <c:pt idx="1">
                  <c:v>DESPUES DE APLICAR NUEVA METODOLOGIA DE  ENSEÑANZA APRENDIZAJE</c:v>
                </c:pt>
              </c:strCache>
            </c:strRef>
          </c:cat>
          <c:val>
            <c:numRef>
              <c:f>Hoja1!$C$34:$D$34</c:f>
              <c:numCache>
                <c:formatCode>General</c:formatCode>
                <c:ptCount val="2"/>
                <c:pt idx="0">
                  <c:v>57.7</c:v>
                </c:pt>
                <c:pt idx="1">
                  <c:v>72.8</c:v>
                </c:pt>
              </c:numCache>
            </c:numRef>
          </c:val>
          <c:extLst>
            <c:ext xmlns:c16="http://schemas.microsoft.com/office/drawing/2014/chart" uri="{C3380CC4-5D6E-409C-BE32-E72D297353CC}">
              <c16:uniqueId val="{00000002-73D9-46ED-B8DB-1F84DCCAB4FA}"/>
            </c:ext>
          </c:extLst>
        </c:ser>
        <c:ser>
          <c:idx val="1"/>
          <c:order val="1"/>
          <c:tx>
            <c:v>% REPROBACION</c:v>
          </c:tx>
          <c:invertIfNegative val="0"/>
          <c:dLbls>
            <c:dLbl>
              <c:idx val="0"/>
              <c:layout>
                <c:manualLayout>
                  <c:x val="1.6666666666666701E-2"/>
                  <c:y val="-2.77777777777778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3D9-46ED-B8DB-1F84DCCAB4FA}"/>
                </c:ext>
              </c:extLst>
            </c:dLbl>
            <c:dLbl>
              <c:idx val="1"/>
              <c:layout>
                <c:manualLayout>
                  <c:x val="2.7777777777777801E-2"/>
                  <c:y val="-3.24074074074073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3D9-46ED-B8DB-1F84DCCAB4FA}"/>
                </c:ext>
              </c:extLst>
            </c:dLbl>
            <c:spPr>
              <a:noFill/>
              <a:ln>
                <a:noFill/>
              </a:ln>
              <a:effectLst/>
            </c:spPr>
            <c:txPr>
              <a:bodyPr/>
              <a:lstStyle/>
              <a:p>
                <a:pPr>
                  <a:defRPr b="1"/>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Hoja1!$C$33:$D$33</c:f>
              <c:strCache>
                <c:ptCount val="2"/>
                <c:pt idx="0">
                  <c:v>ANTES DE APLICAR NUEVA METODOLOGIA DE  ENSEÑANZA APRENDIZAJE</c:v>
                </c:pt>
                <c:pt idx="1">
                  <c:v>DESPUES DE APLICAR NUEVA METODOLOGIA DE  ENSEÑANZA APRENDIZAJE</c:v>
                </c:pt>
              </c:strCache>
            </c:strRef>
          </c:cat>
          <c:val>
            <c:numRef>
              <c:f>Hoja1!$C$35:$D$35</c:f>
              <c:numCache>
                <c:formatCode>General</c:formatCode>
                <c:ptCount val="2"/>
                <c:pt idx="0">
                  <c:v>42.3</c:v>
                </c:pt>
                <c:pt idx="1">
                  <c:v>27.2</c:v>
                </c:pt>
              </c:numCache>
            </c:numRef>
          </c:val>
          <c:extLst>
            <c:ext xmlns:c16="http://schemas.microsoft.com/office/drawing/2014/chart" uri="{C3380CC4-5D6E-409C-BE32-E72D297353CC}">
              <c16:uniqueId val="{00000005-73D9-46ED-B8DB-1F84DCCAB4FA}"/>
            </c:ext>
          </c:extLst>
        </c:ser>
        <c:dLbls>
          <c:showLegendKey val="0"/>
          <c:showVal val="1"/>
          <c:showCatName val="0"/>
          <c:showSerName val="0"/>
          <c:showPercent val="0"/>
          <c:showBubbleSize val="0"/>
        </c:dLbls>
        <c:gapWidth val="150"/>
        <c:shape val="cylinder"/>
        <c:axId val="-2107907120"/>
        <c:axId val="-2108516736"/>
        <c:axId val="0"/>
      </c:bar3DChart>
      <c:catAx>
        <c:axId val="-2107907120"/>
        <c:scaling>
          <c:orientation val="minMax"/>
        </c:scaling>
        <c:delete val="0"/>
        <c:axPos val="b"/>
        <c:numFmt formatCode="General" sourceLinked="0"/>
        <c:majorTickMark val="out"/>
        <c:minorTickMark val="none"/>
        <c:tickLblPos val="nextTo"/>
        <c:crossAx val="-2108516736"/>
        <c:crosses val="autoZero"/>
        <c:auto val="1"/>
        <c:lblAlgn val="ctr"/>
        <c:lblOffset val="100"/>
        <c:noMultiLvlLbl val="0"/>
      </c:catAx>
      <c:valAx>
        <c:axId val="-2108516736"/>
        <c:scaling>
          <c:orientation val="minMax"/>
        </c:scaling>
        <c:delete val="0"/>
        <c:axPos val="l"/>
        <c:majorGridlines/>
        <c:numFmt formatCode="General" sourceLinked="1"/>
        <c:majorTickMark val="out"/>
        <c:minorTickMark val="none"/>
        <c:tickLblPos val="nextTo"/>
        <c:crossAx val="-2107907120"/>
        <c:crosses val="autoZero"/>
        <c:crossBetween val="between"/>
      </c:valAx>
    </c:plotArea>
    <c:legend>
      <c:legendPos val="r"/>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Asistencia!$G$314</c:f>
              <c:strCache>
                <c:ptCount val="1"/>
                <c:pt idx="0">
                  <c:v>1</c:v>
                </c:pt>
              </c:strCache>
            </c:strRef>
          </c:tx>
          <c:invertIfNegative val="0"/>
          <c:cat>
            <c:strRef>
              <c:f>Asistencia!$H$313:$L$313</c:f>
              <c:strCache>
                <c:ptCount val="5"/>
                <c:pt idx="0">
                  <c:v>A</c:v>
                </c:pt>
                <c:pt idx="1">
                  <c:v>B</c:v>
                </c:pt>
                <c:pt idx="2">
                  <c:v>C</c:v>
                </c:pt>
                <c:pt idx="3">
                  <c:v>D</c:v>
                </c:pt>
                <c:pt idx="4">
                  <c:v>Gral</c:v>
                </c:pt>
              </c:strCache>
            </c:strRef>
          </c:cat>
          <c:val>
            <c:numRef>
              <c:f>Asistencia!$H$314:$L$314</c:f>
              <c:numCache>
                <c:formatCode>0.0</c:formatCode>
                <c:ptCount val="5"/>
                <c:pt idx="0">
                  <c:v>25.45454545454545</c:v>
                </c:pt>
                <c:pt idx="1">
                  <c:v>22.916666666666671</c:v>
                </c:pt>
                <c:pt idx="2">
                  <c:v>11.32075471698113</c:v>
                </c:pt>
                <c:pt idx="3">
                  <c:v>24</c:v>
                </c:pt>
                <c:pt idx="4">
                  <c:v>20.873786407766989</c:v>
                </c:pt>
              </c:numCache>
            </c:numRef>
          </c:val>
          <c:extLst>
            <c:ext xmlns:c16="http://schemas.microsoft.com/office/drawing/2014/chart" uri="{C3380CC4-5D6E-409C-BE32-E72D297353CC}">
              <c16:uniqueId val="{00000000-5AEE-4C7B-A8BB-519811BD1F6A}"/>
            </c:ext>
          </c:extLst>
        </c:ser>
        <c:ser>
          <c:idx val="1"/>
          <c:order val="1"/>
          <c:tx>
            <c:strRef>
              <c:f>Asistencia!$G$315</c:f>
              <c:strCache>
                <c:ptCount val="1"/>
                <c:pt idx="0">
                  <c:v>1,1-3,9</c:v>
                </c:pt>
              </c:strCache>
            </c:strRef>
          </c:tx>
          <c:invertIfNegative val="0"/>
          <c:cat>
            <c:strRef>
              <c:f>Asistencia!$H$313:$L$313</c:f>
              <c:strCache>
                <c:ptCount val="5"/>
                <c:pt idx="0">
                  <c:v>A</c:v>
                </c:pt>
                <c:pt idx="1">
                  <c:v>B</c:v>
                </c:pt>
                <c:pt idx="2">
                  <c:v>C</c:v>
                </c:pt>
                <c:pt idx="3">
                  <c:v>D</c:v>
                </c:pt>
                <c:pt idx="4">
                  <c:v>Gral</c:v>
                </c:pt>
              </c:strCache>
            </c:strRef>
          </c:cat>
          <c:val>
            <c:numRef>
              <c:f>Asistencia!$H$315:$L$315</c:f>
              <c:numCache>
                <c:formatCode>0.0</c:formatCode>
                <c:ptCount val="5"/>
                <c:pt idx="0">
                  <c:v>49.090909090909101</c:v>
                </c:pt>
                <c:pt idx="1">
                  <c:v>43.75</c:v>
                </c:pt>
                <c:pt idx="2">
                  <c:v>56.60377358490566</c:v>
                </c:pt>
                <c:pt idx="3">
                  <c:v>42</c:v>
                </c:pt>
                <c:pt idx="4">
                  <c:v>48.058252427184463</c:v>
                </c:pt>
              </c:numCache>
            </c:numRef>
          </c:val>
          <c:extLst>
            <c:ext xmlns:c16="http://schemas.microsoft.com/office/drawing/2014/chart" uri="{C3380CC4-5D6E-409C-BE32-E72D297353CC}">
              <c16:uniqueId val="{00000001-5AEE-4C7B-A8BB-519811BD1F6A}"/>
            </c:ext>
          </c:extLst>
        </c:ser>
        <c:ser>
          <c:idx val="2"/>
          <c:order val="2"/>
          <c:tx>
            <c:strRef>
              <c:f>Asistencia!$G$316</c:f>
              <c:strCache>
                <c:ptCount val="1"/>
                <c:pt idx="0">
                  <c:v>4,0-7,0</c:v>
                </c:pt>
              </c:strCache>
            </c:strRef>
          </c:tx>
          <c:invertIfNegative val="0"/>
          <c:cat>
            <c:strRef>
              <c:f>Asistencia!$H$313:$L$313</c:f>
              <c:strCache>
                <c:ptCount val="5"/>
                <c:pt idx="0">
                  <c:v>A</c:v>
                </c:pt>
                <c:pt idx="1">
                  <c:v>B</c:v>
                </c:pt>
                <c:pt idx="2">
                  <c:v>C</c:v>
                </c:pt>
                <c:pt idx="3">
                  <c:v>D</c:v>
                </c:pt>
                <c:pt idx="4">
                  <c:v>Gral</c:v>
                </c:pt>
              </c:strCache>
            </c:strRef>
          </c:cat>
          <c:val>
            <c:numRef>
              <c:f>Asistencia!$H$316:$L$316</c:f>
              <c:numCache>
                <c:formatCode>0.0</c:formatCode>
                <c:ptCount val="5"/>
                <c:pt idx="0">
                  <c:v>23.63636363636363</c:v>
                </c:pt>
                <c:pt idx="1">
                  <c:v>33.333333333333343</c:v>
                </c:pt>
                <c:pt idx="2">
                  <c:v>32.075471698113198</c:v>
                </c:pt>
                <c:pt idx="3">
                  <c:v>34</c:v>
                </c:pt>
                <c:pt idx="4">
                  <c:v>30.582524271844619</c:v>
                </c:pt>
              </c:numCache>
            </c:numRef>
          </c:val>
          <c:extLst>
            <c:ext xmlns:c16="http://schemas.microsoft.com/office/drawing/2014/chart" uri="{C3380CC4-5D6E-409C-BE32-E72D297353CC}">
              <c16:uniqueId val="{00000002-5AEE-4C7B-A8BB-519811BD1F6A}"/>
            </c:ext>
          </c:extLst>
        </c:ser>
        <c:dLbls>
          <c:showLegendKey val="0"/>
          <c:showVal val="0"/>
          <c:showCatName val="0"/>
          <c:showSerName val="0"/>
          <c:showPercent val="0"/>
          <c:showBubbleSize val="0"/>
        </c:dLbls>
        <c:gapWidth val="150"/>
        <c:axId val="-2098886672"/>
        <c:axId val="-2040420576"/>
      </c:barChart>
      <c:catAx>
        <c:axId val="-2098886672"/>
        <c:scaling>
          <c:orientation val="minMax"/>
        </c:scaling>
        <c:delete val="0"/>
        <c:axPos val="b"/>
        <c:numFmt formatCode="General" sourceLinked="0"/>
        <c:majorTickMark val="none"/>
        <c:minorTickMark val="none"/>
        <c:tickLblPos val="nextTo"/>
        <c:crossAx val="-2040420576"/>
        <c:crosses val="autoZero"/>
        <c:auto val="1"/>
        <c:lblAlgn val="ctr"/>
        <c:lblOffset val="100"/>
        <c:noMultiLvlLbl val="0"/>
      </c:catAx>
      <c:valAx>
        <c:axId val="-2040420576"/>
        <c:scaling>
          <c:orientation val="minMax"/>
          <c:max val="100"/>
          <c:min val="0"/>
        </c:scaling>
        <c:delete val="0"/>
        <c:axPos val="l"/>
        <c:majorGridlines/>
        <c:numFmt formatCode="0" sourceLinked="0"/>
        <c:majorTickMark val="none"/>
        <c:minorTickMark val="none"/>
        <c:tickLblPos val="nextTo"/>
        <c:crossAx val="-2098886672"/>
        <c:crosses val="autoZero"/>
        <c:crossBetween val="between"/>
        <c:majorUnit val="20"/>
      </c:valAx>
      <c:dTable>
        <c:showHorzBorder val="1"/>
        <c:showVertBorder val="1"/>
        <c:showOutline val="1"/>
        <c:showKeys val="1"/>
      </c:dTable>
    </c:plotArea>
    <c:plotVisOnly val="1"/>
    <c:dispBlanksAs val="gap"/>
    <c:showDLblsOverMax val="0"/>
  </c:chart>
  <c:txPr>
    <a:bodyPr/>
    <a:lstStyle/>
    <a:p>
      <a:pPr>
        <a:defRPr>
          <a:latin typeface="Arial" pitchFamily="34" charset="0"/>
          <a:cs typeface="Arial" pitchFamily="34" charset="0"/>
        </a:defRPr>
      </a:pPr>
      <a:endParaRPr lang="es-E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Asistencia!$Q$315</c:f>
              <c:strCache>
                <c:ptCount val="1"/>
                <c:pt idx="0">
                  <c:v>1,1-3,9</c:v>
                </c:pt>
              </c:strCache>
            </c:strRef>
          </c:tx>
          <c:invertIfNegative val="0"/>
          <c:cat>
            <c:strRef>
              <c:f>Asistencia!$R$314:$V$314</c:f>
              <c:strCache>
                <c:ptCount val="5"/>
                <c:pt idx="0">
                  <c:v>A</c:v>
                </c:pt>
                <c:pt idx="1">
                  <c:v>B</c:v>
                </c:pt>
                <c:pt idx="2">
                  <c:v>C</c:v>
                </c:pt>
                <c:pt idx="3">
                  <c:v>D</c:v>
                </c:pt>
                <c:pt idx="4">
                  <c:v>Gral</c:v>
                </c:pt>
              </c:strCache>
            </c:strRef>
          </c:cat>
          <c:val>
            <c:numRef>
              <c:f>Asistencia!$R$315:$V$315</c:f>
              <c:numCache>
                <c:formatCode>0.0</c:formatCode>
                <c:ptCount val="5"/>
                <c:pt idx="0">
                  <c:v>67.5</c:v>
                </c:pt>
                <c:pt idx="1">
                  <c:v>56.756756756756758</c:v>
                </c:pt>
                <c:pt idx="2">
                  <c:v>63.829787234042499</c:v>
                </c:pt>
                <c:pt idx="3">
                  <c:v>55.26315789473685</c:v>
                </c:pt>
                <c:pt idx="4">
                  <c:v>60.736196319018411</c:v>
                </c:pt>
              </c:numCache>
            </c:numRef>
          </c:val>
          <c:extLst>
            <c:ext xmlns:c16="http://schemas.microsoft.com/office/drawing/2014/chart" uri="{C3380CC4-5D6E-409C-BE32-E72D297353CC}">
              <c16:uniqueId val="{00000000-2900-47EA-BC1A-ADC5FBA8CD2E}"/>
            </c:ext>
          </c:extLst>
        </c:ser>
        <c:ser>
          <c:idx val="1"/>
          <c:order val="1"/>
          <c:tx>
            <c:strRef>
              <c:f>Asistencia!$Q$316</c:f>
              <c:strCache>
                <c:ptCount val="1"/>
                <c:pt idx="0">
                  <c:v>4,0-7,0</c:v>
                </c:pt>
              </c:strCache>
            </c:strRef>
          </c:tx>
          <c:invertIfNegative val="0"/>
          <c:cat>
            <c:strRef>
              <c:f>Asistencia!$R$314:$V$314</c:f>
              <c:strCache>
                <c:ptCount val="5"/>
                <c:pt idx="0">
                  <c:v>A</c:v>
                </c:pt>
                <c:pt idx="1">
                  <c:v>B</c:v>
                </c:pt>
                <c:pt idx="2">
                  <c:v>C</c:v>
                </c:pt>
                <c:pt idx="3">
                  <c:v>D</c:v>
                </c:pt>
                <c:pt idx="4">
                  <c:v>Gral</c:v>
                </c:pt>
              </c:strCache>
            </c:strRef>
          </c:cat>
          <c:val>
            <c:numRef>
              <c:f>Asistencia!$R$316:$V$316</c:f>
              <c:numCache>
                <c:formatCode>0.0</c:formatCode>
                <c:ptCount val="5"/>
                <c:pt idx="0">
                  <c:v>32.5</c:v>
                </c:pt>
                <c:pt idx="1">
                  <c:v>43.243243243243192</c:v>
                </c:pt>
                <c:pt idx="2">
                  <c:v>36.170212765957451</c:v>
                </c:pt>
                <c:pt idx="3">
                  <c:v>44.736842105263143</c:v>
                </c:pt>
                <c:pt idx="4">
                  <c:v>38.650306748466257</c:v>
                </c:pt>
              </c:numCache>
            </c:numRef>
          </c:val>
          <c:extLst>
            <c:ext xmlns:c16="http://schemas.microsoft.com/office/drawing/2014/chart" uri="{C3380CC4-5D6E-409C-BE32-E72D297353CC}">
              <c16:uniqueId val="{00000001-2900-47EA-BC1A-ADC5FBA8CD2E}"/>
            </c:ext>
          </c:extLst>
        </c:ser>
        <c:dLbls>
          <c:showLegendKey val="0"/>
          <c:showVal val="0"/>
          <c:showCatName val="0"/>
          <c:showSerName val="0"/>
          <c:showPercent val="0"/>
          <c:showBubbleSize val="0"/>
        </c:dLbls>
        <c:gapWidth val="150"/>
        <c:axId val="-2038601296"/>
        <c:axId val="-2038598448"/>
      </c:barChart>
      <c:catAx>
        <c:axId val="-2038601296"/>
        <c:scaling>
          <c:orientation val="minMax"/>
        </c:scaling>
        <c:delete val="0"/>
        <c:axPos val="b"/>
        <c:numFmt formatCode="General" sourceLinked="0"/>
        <c:majorTickMark val="none"/>
        <c:minorTickMark val="none"/>
        <c:tickLblPos val="nextTo"/>
        <c:crossAx val="-2038598448"/>
        <c:crosses val="autoZero"/>
        <c:auto val="1"/>
        <c:lblAlgn val="ctr"/>
        <c:lblOffset val="100"/>
        <c:noMultiLvlLbl val="0"/>
      </c:catAx>
      <c:valAx>
        <c:axId val="-2038598448"/>
        <c:scaling>
          <c:orientation val="minMax"/>
          <c:max val="100"/>
        </c:scaling>
        <c:delete val="0"/>
        <c:axPos val="l"/>
        <c:majorGridlines/>
        <c:numFmt formatCode="0" sourceLinked="0"/>
        <c:majorTickMark val="none"/>
        <c:minorTickMark val="none"/>
        <c:tickLblPos val="nextTo"/>
        <c:crossAx val="-2038601296"/>
        <c:crosses val="autoZero"/>
        <c:crossBetween val="between"/>
        <c:majorUnit val="20"/>
      </c:valAx>
      <c:dTable>
        <c:showHorzBorder val="1"/>
        <c:showVertBorder val="1"/>
        <c:showOutline val="1"/>
        <c:showKeys val="1"/>
      </c:dTable>
    </c:plotArea>
    <c:plotVisOnly val="1"/>
    <c:dispBlanksAs val="gap"/>
    <c:showDLblsOverMax val="0"/>
  </c:chart>
  <c:txPr>
    <a:bodyPr/>
    <a:lstStyle/>
    <a:p>
      <a:pPr>
        <a:defRPr>
          <a:latin typeface="Arial" pitchFamily="34" charset="0"/>
          <a:cs typeface="Arial" pitchFamily="34" charset="0"/>
        </a:defRPr>
      </a:pPr>
      <a:endParaRPr lang="es-E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s-CL"/>
              <a:t>PORCENTAJES DE LOS RESULTADOS PRUEBA DE FÍSICA</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ES"/>
        </a:p>
      </c:txPr>
    </c:title>
    <c:autoTitleDeleted val="0"/>
    <c:plotArea>
      <c:layout/>
      <c:barChart>
        <c:barDir val="col"/>
        <c:grouping val="clustered"/>
        <c:varyColors val="0"/>
        <c:ser>
          <c:idx val="0"/>
          <c:order val="0"/>
          <c:tx>
            <c:v>% respuestas correctas</c:v>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2"/>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val>
            <c:numRef>
              <c:f>[analisis_diagnostico_iepr_2016.xlsx]fisica!$D$63:$AJ$63</c:f>
              <c:numCache>
                <c:formatCode>0</c:formatCode>
                <c:ptCount val="33"/>
                <c:pt idx="0">
                  <c:v>13.043478260869559</c:v>
                </c:pt>
                <c:pt idx="1">
                  <c:v>10.86956521739131</c:v>
                </c:pt>
                <c:pt idx="2">
                  <c:v>13.043478260869559</c:v>
                </c:pt>
                <c:pt idx="3">
                  <c:v>2.1739130434782612</c:v>
                </c:pt>
                <c:pt idx="4">
                  <c:v>13.043478260869559</c:v>
                </c:pt>
                <c:pt idx="5">
                  <c:v>17.39130434782609</c:v>
                </c:pt>
                <c:pt idx="6">
                  <c:v>17.39130434782609</c:v>
                </c:pt>
                <c:pt idx="7">
                  <c:v>17.39130434782609</c:v>
                </c:pt>
                <c:pt idx="8">
                  <c:v>6.5217391304347823</c:v>
                </c:pt>
                <c:pt idx="9">
                  <c:v>26.086956521739129</c:v>
                </c:pt>
                <c:pt idx="10">
                  <c:v>78.260869565217405</c:v>
                </c:pt>
                <c:pt idx="11">
                  <c:v>54.347826086956474</c:v>
                </c:pt>
                <c:pt idx="12">
                  <c:v>67.391304347826079</c:v>
                </c:pt>
                <c:pt idx="13">
                  <c:v>41.304347826086953</c:v>
                </c:pt>
                <c:pt idx="14">
                  <c:v>52.173913043478258</c:v>
                </c:pt>
                <c:pt idx="15">
                  <c:v>30.434782608695649</c:v>
                </c:pt>
                <c:pt idx="16">
                  <c:v>10.86956521739131</c:v>
                </c:pt>
                <c:pt idx="17">
                  <c:v>30.434782608695649</c:v>
                </c:pt>
                <c:pt idx="18">
                  <c:v>60.869565217391298</c:v>
                </c:pt>
                <c:pt idx="19">
                  <c:v>13.043478260869559</c:v>
                </c:pt>
                <c:pt idx="20">
                  <c:v>13.043478260869559</c:v>
                </c:pt>
                <c:pt idx="21">
                  <c:v>41.304347826086953</c:v>
                </c:pt>
                <c:pt idx="22">
                  <c:v>36.956521739130423</c:v>
                </c:pt>
                <c:pt idx="23">
                  <c:v>45.652173913043477</c:v>
                </c:pt>
                <c:pt idx="24">
                  <c:v>71.739130434782609</c:v>
                </c:pt>
                <c:pt idx="25">
                  <c:v>28.260869565217391</c:v>
                </c:pt>
                <c:pt idx="26">
                  <c:v>13.043478260869559</c:v>
                </c:pt>
                <c:pt idx="27">
                  <c:v>50</c:v>
                </c:pt>
                <c:pt idx="28">
                  <c:v>15.217391304347821</c:v>
                </c:pt>
                <c:pt idx="29">
                  <c:v>39.130434782608702</c:v>
                </c:pt>
                <c:pt idx="30">
                  <c:v>15.217391304347821</c:v>
                </c:pt>
                <c:pt idx="31">
                  <c:v>4.3478260869565206</c:v>
                </c:pt>
                <c:pt idx="32">
                  <c:v>23.913043478260871</c:v>
                </c:pt>
              </c:numCache>
            </c:numRef>
          </c:val>
          <c:extLst>
            <c:ext xmlns:c16="http://schemas.microsoft.com/office/drawing/2014/chart" uri="{C3380CC4-5D6E-409C-BE32-E72D297353CC}">
              <c16:uniqueId val="{00000000-99F0-43EC-B680-03411A4B9EB3}"/>
            </c:ext>
          </c:extLst>
        </c:ser>
        <c:ser>
          <c:idx val="1"/>
          <c:order val="1"/>
          <c:tx>
            <c:v>% respuestas incorrectas</c:v>
          </c:tx>
          <c:spPr>
            <a:solidFill>
              <a:schemeClr val="accent4">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7030A0"/>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val>
            <c:numRef>
              <c:f>[analisis_diagnostico_iepr_2016.xlsx]fisica!$D$64:$AJ$64</c:f>
              <c:numCache>
                <c:formatCode>0</c:formatCode>
                <c:ptCount val="33"/>
                <c:pt idx="0">
                  <c:v>86.956521739130423</c:v>
                </c:pt>
                <c:pt idx="1">
                  <c:v>89.130434782608646</c:v>
                </c:pt>
                <c:pt idx="2">
                  <c:v>86.956521739130423</c:v>
                </c:pt>
                <c:pt idx="3">
                  <c:v>97.826086956521578</c:v>
                </c:pt>
                <c:pt idx="4">
                  <c:v>86.956521739130423</c:v>
                </c:pt>
                <c:pt idx="5">
                  <c:v>82.608695652173878</c:v>
                </c:pt>
                <c:pt idx="6">
                  <c:v>82.608695652173878</c:v>
                </c:pt>
                <c:pt idx="7">
                  <c:v>82.608695652173878</c:v>
                </c:pt>
                <c:pt idx="8">
                  <c:v>93.478260869565233</c:v>
                </c:pt>
                <c:pt idx="9">
                  <c:v>73.913043478260903</c:v>
                </c:pt>
                <c:pt idx="10">
                  <c:v>21.739130434782609</c:v>
                </c:pt>
                <c:pt idx="11">
                  <c:v>45.652173913043477</c:v>
                </c:pt>
                <c:pt idx="12">
                  <c:v>32.608695652173921</c:v>
                </c:pt>
                <c:pt idx="13">
                  <c:v>58.695652173913047</c:v>
                </c:pt>
                <c:pt idx="14">
                  <c:v>47.826086956521742</c:v>
                </c:pt>
                <c:pt idx="15">
                  <c:v>69.565217391304344</c:v>
                </c:pt>
                <c:pt idx="16">
                  <c:v>89.130434782608646</c:v>
                </c:pt>
                <c:pt idx="17">
                  <c:v>69.565217391304344</c:v>
                </c:pt>
                <c:pt idx="18">
                  <c:v>39.130434782608702</c:v>
                </c:pt>
                <c:pt idx="19">
                  <c:v>86.956521739130423</c:v>
                </c:pt>
                <c:pt idx="20">
                  <c:v>86.956521739130423</c:v>
                </c:pt>
                <c:pt idx="21">
                  <c:v>58.695652173913047</c:v>
                </c:pt>
                <c:pt idx="22">
                  <c:v>63.043478260869563</c:v>
                </c:pt>
                <c:pt idx="23">
                  <c:v>54.347826086956474</c:v>
                </c:pt>
                <c:pt idx="24">
                  <c:v>28.260869565217391</c:v>
                </c:pt>
                <c:pt idx="25">
                  <c:v>71.739130434782609</c:v>
                </c:pt>
                <c:pt idx="26">
                  <c:v>86.956521739130423</c:v>
                </c:pt>
                <c:pt idx="27">
                  <c:v>50</c:v>
                </c:pt>
                <c:pt idx="28">
                  <c:v>84.782608695652172</c:v>
                </c:pt>
                <c:pt idx="29">
                  <c:v>60.869565217391298</c:v>
                </c:pt>
                <c:pt idx="30">
                  <c:v>84.782608695652172</c:v>
                </c:pt>
                <c:pt idx="31">
                  <c:v>95.652173913043427</c:v>
                </c:pt>
                <c:pt idx="32">
                  <c:v>76.086956521739111</c:v>
                </c:pt>
              </c:numCache>
            </c:numRef>
          </c:val>
          <c:extLst>
            <c:ext xmlns:c16="http://schemas.microsoft.com/office/drawing/2014/chart" uri="{C3380CC4-5D6E-409C-BE32-E72D297353CC}">
              <c16:uniqueId val="{00000001-99F0-43EC-B680-03411A4B9EB3}"/>
            </c:ext>
          </c:extLst>
        </c:ser>
        <c:dLbls>
          <c:dLblPos val="outEnd"/>
          <c:showLegendKey val="0"/>
          <c:showVal val="1"/>
          <c:showCatName val="0"/>
          <c:showSerName val="0"/>
          <c:showPercent val="0"/>
          <c:showBubbleSize val="0"/>
        </c:dLbls>
        <c:gapWidth val="65"/>
        <c:axId val="-2045186080"/>
        <c:axId val="-2045455376"/>
      </c:barChart>
      <c:catAx>
        <c:axId val="-2045186080"/>
        <c:scaling>
          <c:orientation val="minMax"/>
        </c:scaling>
        <c:delete val="0"/>
        <c:axPos val="b"/>
        <c:title>
          <c:tx>
            <c:rich>
              <a:bodyPr rot="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r>
                  <a:rPr lang="es-CL"/>
                  <a:t>Número</a:t>
                </a:r>
                <a:r>
                  <a:rPr lang="es-CL" baseline="0"/>
                  <a:t> de preguntas</a:t>
                </a:r>
                <a:endParaRPr lang="es-CL"/>
              </a:p>
            </c:rich>
          </c:tx>
          <c:overlay val="0"/>
          <c:spPr>
            <a:noFill/>
            <a:ln>
              <a:noFill/>
            </a:ln>
            <a:effectLst/>
          </c:spPr>
          <c:txPr>
            <a:bodyPr rot="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endParaRPr lang="es-ES"/>
            </a:p>
          </c:txPr>
        </c:title>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s-ES"/>
          </a:p>
        </c:txPr>
        <c:crossAx val="-2045455376"/>
        <c:crosses val="autoZero"/>
        <c:auto val="1"/>
        <c:lblAlgn val="ctr"/>
        <c:lblOffset val="100"/>
        <c:noMultiLvlLbl val="0"/>
      </c:catAx>
      <c:valAx>
        <c:axId val="-2045455376"/>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title>
          <c:tx>
            <c:rich>
              <a:bodyPr rot="-540000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r>
                  <a:rPr lang="es-CL"/>
                  <a:t>Porcentajes</a:t>
                </a:r>
              </a:p>
            </c:rich>
          </c:tx>
          <c:overlay val="0"/>
          <c:spPr>
            <a:noFill/>
            <a:ln>
              <a:noFill/>
            </a:ln>
            <a:effectLst/>
          </c:spPr>
          <c:txPr>
            <a:bodyPr rot="-540000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endParaRPr lang="es-ES"/>
            </a:p>
          </c:txPr>
        </c:title>
        <c:numFmt formatCode="0" sourceLinked="1"/>
        <c:majorTickMark val="none"/>
        <c:minorTickMark val="none"/>
        <c:tickLblPos val="nextTo"/>
        <c:crossAx val="-2045186080"/>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E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S"/>
    </a:p>
  </c:txPr>
  <c:externalData r:id="rId4">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036651-A580-4888-92AA-AAFAC663C217}" type="doc">
      <dgm:prSet loTypeId="urn:microsoft.com/office/officeart/2005/8/layout/process3" loCatId="process" qsTypeId="urn:microsoft.com/office/officeart/2005/8/quickstyle/3d7" qsCatId="3D" csTypeId="urn:microsoft.com/office/officeart/2005/8/colors/accent6_2" csCatId="accent6" phldr="1"/>
      <dgm:spPr/>
      <dgm:t>
        <a:bodyPr/>
        <a:lstStyle/>
        <a:p>
          <a:endParaRPr lang="es-CL"/>
        </a:p>
      </dgm:t>
    </dgm:pt>
    <dgm:pt modelId="{E78295BE-2276-4CE1-90F4-8CC0336E6D7A}">
      <dgm:prSet phldrT="[Texto]" custT="1"/>
      <dgm:spPr/>
      <dgm:t>
        <a:bodyPr/>
        <a:lstStyle/>
        <a:p>
          <a:pPr algn="ctr"/>
          <a:r>
            <a:rPr lang="es-CL" sz="2800" dirty="0" smtClean="0"/>
            <a:t>ICI</a:t>
          </a:r>
          <a:endParaRPr lang="es-CL" sz="2800" dirty="0"/>
        </a:p>
      </dgm:t>
    </dgm:pt>
    <dgm:pt modelId="{FA86602C-E6D1-44BE-85D8-3DA3940B84BB}" type="parTrans" cxnId="{37291FC3-2DD3-440B-8C87-A5DD02246F98}">
      <dgm:prSet/>
      <dgm:spPr/>
      <dgm:t>
        <a:bodyPr/>
        <a:lstStyle/>
        <a:p>
          <a:endParaRPr lang="es-CL"/>
        </a:p>
      </dgm:t>
    </dgm:pt>
    <dgm:pt modelId="{71285F0E-C259-46D2-A02B-7EEC830FE8B9}" type="sibTrans" cxnId="{37291FC3-2DD3-440B-8C87-A5DD02246F98}">
      <dgm:prSet/>
      <dgm:spPr/>
      <dgm:t>
        <a:bodyPr/>
        <a:lstStyle/>
        <a:p>
          <a:endParaRPr lang="es-CL"/>
        </a:p>
      </dgm:t>
    </dgm:pt>
    <dgm:pt modelId="{60C2DCE1-546C-4CB5-8200-CA78DACD0697}">
      <dgm:prSet phldrT="[Texto]"/>
      <dgm:spPr/>
      <dgm:t>
        <a:bodyPr/>
        <a:lstStyle/>
        <a:p>
          <a:r>
            <a:rPr lang="es-CL" dirty="0" smtClean="0"/>
            <a:t>Antes sólo de dictaba en ICI.</a:t>
          </a:r>
          <a:endParaRPr lang="es-CL" dirty="0"/>
        </a:p>
      </dgm:t>
    </dgm:pt>
    <dgm:pt modelId="{596F1904-1059-407A-8A20-61F6A24F9B2D}" type="parTrans" cxnId="{AC0BD509-0ECC-432F-A8F8-67050A722016}">
      <dgm:prSet/>
      <dgm:spPr/>
      <dgm:t>
        <a:bodyPr/>
        <a:lstStyle/>
        <a:p>
          <a:endParaRPr lang="es-CL"/>
        </a:p>
      </dgm:t>
    </dgm:pt>
    <dgm:pt modelId="{0754EF92-B3BD-46C7-9409-9A803B0F7387}" type="sibTrans" cxnId="{AC0BD509-0ECC-432F-A8F8-67050A722016}">
      <dgm:prSet/>
      <dgm:spPr/>
      <dgm:t>
        <a:bodyPr/>
        <a:lstStyle/>
        <a:p>
          <a:endParaRPr lang="es-CL"/>
        </a:p>
      </dgm:t>
    </dgm:pt>
    <dgm:pt modelId="{8D3C63BE-0B2C-4B22-A36D-B1A93A7E02A4}">
      <dgm:prSet phldrT="[Texto]" custT="1"/>
      <dgm:spPr/>
      <dgm:t>
        <a:bodyPr/>
        <a:lstStyle/>
        <a:p>
          <a:pPr algn="ctr"/>
          <a:r>
            <a:rPr lang="es-CL" sz="2400" dirty="0" smtClean="0"/>
            <a:t>NECESIDAD</a:t>
          </a:r>
          <a:endParaRPr lang="es-CL" sz="1800" dirty="0"/>
        </a:p>
      </dgm:t>
    </dgm:pt>
    <dgm:pt modelId="{9CE0CF75-60DB-4C5F-BE84-98F310FC9519}" type="parTrans" cxnId="{D3C34FFB-C80B-43FA-BD57-5523861B3A21}">
      <dgm:prSet/>
      <dgm:spPr/>
      <dgm:t>
        <a:bodyPr/>
        <a:lstStyle/>
        <a:p>
          <a:endParaRPr lang="es-CL"/>
        </a:p>
      </dgm:t>
    </dgm:pt>
    <dgm:pt modelId="{A1573BE4-FB00-4553-BAFF-3230E9167328}" type="sibTrans" cxnId="{D3C34FFB-C80B-43FA-BD57-5523861B3A21}">
      <dgm:prSet/>
      <dgm:spPr/>
      <dgm:t>
        <a:bodyPr/>
        <a:lstStyle/>
        <a:p>
          <a:endParaRPr lang="es-CL"/>
        </a:p>
      </dgm:t>
    </dgm:pt>
    <dgm:pt modelId="{EEE6CF62-499B-47E6-8E18-FE63E0241D66}">
      <dgm:prSet phldrT="[Texto]"/>
      <dgm:spPr/>
      <dgm:t>
        <a:bodyPr/>
        <a:lstStyle/>
        <a:p>
          <a:r>
            <a:rPr lang="es-CL" dirty="0" smtClean="0"/>
            <a:t>Docentes y Empleadores.</a:t>
          </a:r>
          <a:endParaRPr lang="es-CL" dirty="0"/>
        </a:p>
      </dgm:t>
    </dgm:pt>
    <dgm:pt modelId="{5ABA1144-DD00-4C5B-92FA-DCF340B983E3}" type="parTrans" cxnId="{0CD87F21-378D-4805-944E-6A038103CA45}">
      <dgm:prSet/>
      <dgm:spPr/>
      <dgm:t>
        <a:bodyPr/>
        <a:lstStyle/>
        <a:p>
          <a:endParaRPr lang="es-CL"/>
        </a:p>
      </dgm:t>
    </dgm:pt>
    <dgm:pt modelId="{90DCCDA4-B9B8-4659-909A-5C240AD801AD}" type="sibTrans" cxnId="{0CD87F21-378D-4805-944E-6A038103CA45}">
      <dgm:prSet/>
      <dgm:spPr/>
      <dgm:t>
        <a:bodyPr/>
        <a:lstStyle/>
        <a:p>
          <a:endParaRPr lang="es-CL"/>
        </a:p>
      </dgm:t>
    </dgm:pt>
    <dgm:pt modelId="{93CD8336-CDB1-4288-82AE-03A0E6D8E6E9}">
      <dgm:prSet phldrT="[Texto]"/>
      <dgm:spPr/>
      <dgm:t>
        <a:bodyPr/>
        <a:lstStyle/>
        <a:p>
          <a:r>
            <a:rPr lang="es-CL" dirty="0" smtClean="0"/>
            <a:t>Transversal</a:t>
          </a:r>
          <a:endParaRPr lang="es-CL" dirty="0"/>
        </a:p>
      </dgm:t>
    </dgm:pt>
    <dgm:pt modelId="{A0C6D218-5166-4347-98B6-5542A429B676}" type="parTrans" cxnId="{EE9E504E-639A-40BC-B76E-D16B516B8F29}">
      <dgm:prSet/>
      <dgm:spPr/>
      <dgm:t>
        <a:bodyPr/>
        <a:lstStyle/>
        <a:p>
          <a:endParaRPr lang="es-CL"/>
        </a:p>
      </dgm:t>
    </dgm:pt>
    <dgm:pt modelId="{6E315621-87E0-4112-9E3D-70AEE49EC7FF}" type="sibTrans" cxnId="{EE9E504E-639A-40BC-B76E-D16B516B8F29}">
      <dgm:prSet/>
      <dgm:spPr/>
      <dgm:t>
        <a:bodyPr/>
        <a:lstStyle/>
        <a:p>
          <a:endParaRPr lang="es-CL"/>
        </a:p>
      </dgm:t>
    </dgm:pt>
    <dgm:pt modelId="{A775C768-3C5E-4664-B2D1-A5D72A4FFC8C}">
      <dgm:prSet phldrT="[Texto]"/>
      <dgm:spPr/>
      <dgm:t>
        <a:bodyPr/>
        <a:lstStyle/>
        <a:p>
          <a:r>
            <a:rPr lang="es-CL" dirty="0" smtClean="0"/>
            <a:t>Modelo cognitivo constructivista.</a:t>
          </a:r>
          <a:endParaRPr lang="es-CL" dirty="0"/>
        </a:p>
      </dgm:t>
    </dgm:pt>
    <dgm:pt modelId="{B9510489-27F4-4BD8-B0C9-439FC3BEB600}" type="parTrans" cxnId="{675CEE51-DC71-42B8-99FD-5C8A6B1639E3}">
      <dgm:prSet/>
      <dgm:spPr/>
      <dgm:t>
        <a:bodyPr/>
        <a:lstStyle/>
        <a:p>
          <a:endParaRPr lang="es-CL"/>
        </a:p>
      </dgm:t>
    </dgm:pt>
    <dgm:pt modelId="{C8D4E1FD-5021-41E8-9725-3AB92CD9D8A1}" type="sibTrans" cxnId="{675CEE51-DC71-42B8-99FD-5C8A6B1639E3}">
      <dgm:prSet/>
      <dgm:spPr/>
      <dgm:t>
        <a:bodyPr/>
        <a:lstStyle/>
        <a:p>
          <a:endParaRPr lang="es-CL"/>
        </a:p>
      </dgm:t>
    </dgm:pt>
    <dgm:pt modelId="{6795C450-05BF-438D-A37C-D33D730C616E}">
      <dgm:prSet phldrT="[Texto]"/>
      <dgm:spPr/>
      <dgm:t>
        <a:bodyPr/>
        <a:lstStyle/>
        <a:p>
          <a:r>
            <a:rPr lang="es-CL" dirty="0" smtClean="0"/>
            <a:t>Perfil sistémico.</a:t>
          </a:r>
          <a:endParaRPr lang="es-CL" dirty="0"/>
        </a:p>
      </dgm:t>
    </dgm:pt>
    <dgm:pt modelId="{561E3908-EFD5-4574-B199-AEA93A31E7E9}" type="parTrans" cxnId="{76717A96-9FB3-41B1-8767-EAA688A180E6}">
      <dgm:prSet/>
      <dgm:spPr/>
      <dgm:t>
        <a:bodyPr/>
        <a:lstStyle/>
        <a:p>
          <a:endParaRPr lang="es-ES"/>
        </a:p>
      </dgm:t>
    </dgm:pt>
    <dgm:pt modelId="{DCA237FA-0B89-4959-829B-F009419396C0}" type="sibTrans" cxnId="{76717A96-9FB3-41B1-8767-EAA688A180E6}">
      <dgm:prSet/>
      <dgm:spPr/>
      <dgm:t>
        <a:bodyPr/>
        <a:lstStyle/>
        <a:p>
          <a:endParaRPr lang="es-ES"/>
        </a:p>
      </dgm:t>
    </dgm:pt>
    <dgm:pt modelId="{F638E9BF-B34C-4345-A750-15CCA839B290}">
      <dgm:prSet phldrT="[Texto]"/>
      <dgm:spPr/>
      <dgm:t>
        <a:bodyPr/>
        <a:lstStyle/>
        <a:p>
          <a:r>
            <a:rPr lang="es-CL" dirty="0" smtClean="0"/>
            <a:t>Desarrollo curricular.</a:t>
          </a:r>
          <a:endParaRPr lang="es-CL" dirty="0"/>
        </a:p>
      </dgm:t>
    </dgm:pt>
    <dgm:pt modelId="{2C41B4CD-3BBD-4D48-917C-670DF2BABE1A}" type="parTrans" cxnId="{C15F0940-A2D9-4359-83E5-43EC2FCA8594}">
      <dgm:prSet/>
      <dgm:spPr/>
      <dgm:t>
        <a:bodyPr/>
        <a:lstStyle/>
        <a:p>
          <a:endParaRPr lang="es-ES"/>
        </a:p>
      </dgm:t>
    </dgm:pt>
    <dgm:pt modelId="{735601F6-8FAA-4328-84E1-78D1BB94B3E7}" type="sibTrans" cxnId="{C15F0940-A2D9-4359-83E5-43EC2FCA8594}">
      <dgm:prSet/>
      <dgm:spPr/>
      <dgm:t>
        <a:bodyPr/>
        <a:lstStyle/>
        <a:p>
          <a:endParaRPr lang="es-ES"/>
        </a:p>
      </dgm:t>
    </dgm:pt>
    <dgm:pt modelId="{E88A57C4-B7BE-4831-A259-AEC0D429871B}">
      <dgm:prSet phldrT="[Texto]"/>
      <dgm:spPr/>
      <dgm:t>
        <a:bodyPr/>
        <a:lstStyle/>
        <a:p>
          <a:endParaRPr lang="es-CL" dirty="0"/>
        </a:p>
      </dgm:t>
    </dgm:pt>
    <dgm:pt modelId="{06DF72FF-8658-4C71-86A9-A86C33EA1094}" type="parTrans" cxnId="{D0161B7D-49A1-4358-9B65-B09969A915A4}">
      <dgm:prSet/>
      <dgm:spPr/>
      <dgm:t>
        <a:bodyPr/>
        <a:lstStyle/>
        <a:p>
          <a:endParaRPr lang="es-ES"/>
        </a:p>
      </dgm:t>
    </dgm:pt>
    <dgm:pt modelId="{45978A5B-5FBC-4A49-8AED-301B677B5058}" type="sibTrans" cxnId="{D0161B7D-49A1-4358-9B65-B09969A915A4}">
      <dgm:prSet/>
      <dgm:spPr/>
      <dgm:t>
        <a:bodyPr/>
        <a:lstStyle/>
        <a:p>
          <a:endParaRPr lang="es-ES"/>
        </a:p>
      </dgm:t>
    </dgm:pt>
    <dgm:pt modelId="{FEEBEEF3-443D-4C2C-922D-2E8607418CA7}">
      <dgm:prSet phldrT="[Texto]"/>
      <dgm:spPr/>
      <dgm:t>
        <a:bodyPr/>
        <a:lstStyle/>
        <a:p>
          <a:r>
            <a:rPr lang="es-CL" dirty="0" smtClean="0"/>
            <a:t>Reestructurar.</a:t>
          </a:r>
          <a:endParaRPr lang="es-CL" dirty="0"/>
        </a:p>
      </dgm:t>
    </dgm:pt>
    <dgm:pt modelId="{67211AA6-AF2B-417F-ADED-C59A89ADA08A}" type="parTrans" cxnId="{2C0E0E5A-4D8B-4BD7-AC50-9C405ED76242}">
      <dgm:prSet/>
      <dgm:spPr/>
      <dgm:t>
        <a:bodyPr/>
        <a:lstStyle/>
        <a:p>
          <a:endParaRPr lang="es-ES"/>
        </a:p>
      </dgm:t>
    </dgm:pt>
    <dgm:pt modelId="{7D39F8CD-09F5-476A-95FA-F8F6FF26F733}" type="sibTrans" cxnId="{2C0E0E5A-4D8B-4BD7-AC50-9C405ED76242}">
      <dgm:prSet/>
      <dgm:spPr/>
      <dgm:t>
        <a:bodyPr/>
        <a:lstStyle/>
        <a:p>
          <a:endParaRPr lang="es-ES"/>
        </a:p>
      </dgm:t>
    </dgm:pt>
    <dgm:pt modelId="{2004A482-BEF1-4BD8-943C-CCEBCB0DE121}">
      <dgm:prSet phldrT="[Texto]"/>
      <dgm:spPr/>
      <dgm:t>
        <a:bodyPr/>
        <a:lstStyle/>
        <a:p>
          <a:r>
            <a:rPr lang="es-CL" dirty="0" smtClean="0"/>
            <a:t>Agente de apoyo.</a:t>
          </a:r>
          <a:endParaRPr lang="es-CL" dirty="0"/>
        </a:p>
      </dgm:t>
    </dgm:pt>
    <dgm:pt modelId="{144751AF-1E30-40A4-84E5-45790012CB0A}" type="parTrans" cxnId="{DF0CF7F9-ADD9-4304-A8EA-E2026B635653}">
      <dgm:prSet/>
      <dgm:spPr/>
      <dgm:t>
        <a:bodyPr/>
        <a:lstStyle/>
        <a:p>
          <a:endParaRPr lang="es-ES"/>
        </a:p>
      </dgm:t>
    </dgm:pt>
    <dgm:pt modelId="{A9B4AABE-B657-4A66-BDAA-661EF2C105BB}" type="sibTrans" cxnId="{DF0CF7F9-ADD9-4304-A8EA-E2026B635653}">
      <dgm:prSet/>
      <dgm:spPr/>
      <dgm:t>
        <a:bodyPr/>
        <a:lstStyle/>
        <a:p>
          <a:endParaRPr lang="es-ES"/>
        </a:p>
      </dgm:t>
    </dgm:pt>
    <dgm:pt modelId="{0F90ED40-9A06-49EC-86E1-95CBD9F29FBC}" type="pres">
      <dgm:prSet presAssocID="{9F036651-A580-4888-92AA-AAFAC663C217}" presName="linearFlow" presStyleCnt="0">
        <dgm:presLayoutVars>
          <dgm:dir/>
          <dgm:animLvl val="lvl"/>
          <dgm:resizeHandles val="exact"/>
        </dgm:presLayoutVars>
      </dgm:prSet>
      <dgm:spPr/>
      <dgm:t>
        <a:bodyPr/>
        <a:lstStyle/>
        <a:p>
          <a:endParaRPr lang="es-CL"/>
        </a:p>
      </dgm:t>
    </dgm:pt>
    <dgm:pt modelId="{1E70C6FC-8517-4B13-8D40-4CD1C3881E27}" type="pres">
      <dgm:prSet presAssocID="{E78295BE-2276-4CE1-90F4-8CC0336E6D7A}" presName="composite" presStyleCnt="0"/>
      <dgm:spPr/>
    </dgm:pt>
    <dgm:pt modelId="{D39A9D73-F3F6-4808-916B-75341EA74EDF}" type="pres">
      <dgm:prSet presAssocID="{E78295BE-2276-4CE1-90F4-8CC0336E6D7A}" presName="parTx" presStyleLbl="node1" presStyleIdx="0" presStyleCnt="3">
        <dgm:presLayoutVars>
          <dgm:chMax val="0"/>
          <dgm:chPref val="0"/>
          <dgm:bulletEnabled val="1"/>
        </dgm:presLayoutVars>
      </dgm:prSet>
      <dgm:spPr/>
      <dgm:t>
        <a:bodyPr/>
        <a:lstStyle/>
        <a:p>
          <a:endParaRPr lang="es-CL"/>
        </a:p>
      </dgm:t>
    </dgm:pt>
    <dgm:pt modelId="{0D242BC5-4693-4C85-ADF2-518C54639055}" type="pres">
      <dgm:prSet presAssocID="{E78295BE-2276-4CE1-90F4-8CC0336E6D7A}" presName="parSh" presStyleLbl="node1" presStyleIdx="0" presStyleCnt="3"/>
      <dgm:spPr/>
      <dgm:t>
        <a:bodyPr/>
        <a:lstStyle/>
        <a:p>
          <a:endParaRPr lang="es-CL"/>
        </a:p>
      </dgm:t>
    </dgm:pt>
    <dgm:pt modelId="{9AC36005-C2F7-49B2-81DA-B13C589C00B7}" type="pres">
      <dgm:prSet presAssocID="{E78295BE-2276-4CE1-90F4-8CC0336E6D7A}" presName="desTx" presStyleLbl="fgAcc1" presStyleIdx="0" presStyleCnt="3" custLinFactNeighborX="5755" custLinFactNeighborY="6345">
        <dgm:presLayoutVars>
          <dgm:bulletEnabled val="1"/>
        </dgm:presLayoutVars>
      </dgm:prSet>
      <dgm:spPr/>
      <dgm:t>
        <a:bodyPr/>
        <a:lstStyle/>
        <a:p>
          <a:endParaRPr lang="es-CL"/>
        </a:p>
      </dgm:t>
    </dgm:pt>
    <dgm:pt modelId="{FB44D8B0-D453-4781-8ED3-B98C63409407}" type="pres">
      <dgm:prSet presAssocID="{71285F0E-C259-46D2-A02B-7EEC830FE8B9}" presName="sibTrans" presStyleLbl="sibTrans2D1" presStyleIdx="0" presStyleCnt="2"/>
      <dgm:spPr/>
      <dgm:t>
        <a:bodyPr/>
        <a:lstStyle/>
        <a:p>
          <a:endParaRPr lang="es-CL"/>
        </a:p>
      </dgm:t>
    </dgm:pt>
    <dgm:pt modelId="{3CC427AE-2F48-4486-A3AC-8FD72A3AC752}" type="pres">
      <dgm:prSet presAssocID="{71285F0E-C259-46D2-A02B-7EEC830FE8B9}" presName="connTx" presStyleLbl="sibTrans2D1" presStyleIdx="0" presStyleCnt="2"/>
      <dgm:spPr/>
      <dgm:t>
        <a:bodyPr/>
        <a:lstStyle/>
        <a:p>
          <a:endParaRPr lang="es-CL"/>
        </a:p>
      </dgm:t>
    </dgm:pt>
    <dgm:pt modelId="{8AAE34F9-286C-4D29-88B1-6D9DA1713494}" type="pres">
      <dgm:prSet presAssocID="{8D3C63BE-0B2C-4B22-A36D-B1A93A7E02A4}" presName="composite" presStyleCnt="0"/>
      <dgm:spPr/>
    </dgm:pt>
    <dgm:pt modelId="{86C53DE7-B72E-411E-8F3D-F60BCF7E0516}" type="pres">
      <dgm:prSet presAssocID="{8D3C63BE-0B2C-4B22-A36D-B1A93A7E02A4}" presName="parTx" presStyleLbl="node1" presStyleIdx="0" presStyleCnt="3">
        <dgm:presLayoutVars>
          <dgm:chMax val="0"/>
          <dgm:chPref val="0"/>
          <dgm:bulletEnabled val="1"/>
        </dgm:presLayoutVars>
      </dgm:prSet>
      <dgm:spPr/>
      <dgm:t>
        <a:bodyPr/>
        <a:lstStyle/>
        <a:p>
          <a:endParaRPr lang="es-CL"/>
        </a:p>
      </dgm:t>
    </dgm:pt>
    <dgm:pt modelId="{4DAB9DCB-A568-47DD-B4B7-649BE2089D2C}" type="pres">
      <dgm:prSet presAssocID="{8D3C63BE-0B2C-4B22-A36D-B1A93A7E02A4}" presName="parSh" presStyleLbl="node1" presStyleIdx="1" presStyleCnt="3"/>
      <dgm:spPr/>
      <dgm:t>
        <a:bodyPr/>
        <a:lstStyle/>
        <a:p>
          <a:endParaRPr lang="es-CL"/>
        </a:p>
      </dgm:t>
    </dgm:pt>
    <dgm:pt modelId="{4B4B325D-9CAF-4BC1-9095-8E09936A01DF}" type="pres">
      <dgm:prSet presAssocID="{8D3C63BE-0B2C-4B22-A36D-B1A93A7E02A4}" presName="desTx" presStyleLbl="fgAcc1" presStyleIdx="1" presStyleCnt="3">
        <dgm:presLayoutVars>
          <dgm:bulletEnabled val="1"/>
        </dgm:presLayoutVars>
      </dgm:prSet>
      <dgm:spPr/>
      <dgm:t>
        <a:bodyPr/>
        <a:lstStyle/>
        <a:p>
          <a:endParaRPr lang="es-CL"/>
        </a:p>
      </dgm:t>
    </dgm:pt>
    <dgm:pt modelId="{BE5F41D4-9515-4CAB-847F-A9600F8CA4C6}" type="pres">
      <dgm:prSet presAssocID="{A1573BE4-FB00-4553-BAFF-3230E9167328}" presName="sibTrans" presStyleLbl="sibTrans2D1" presStyleIdx="1" presStyleCnt="2"/>
      <dgm:spPr/>
      <dgm:t>
        <a:bodyPr/>
        <a:lstStyle/>
        <a:p>
          <a:endParaRPr lang="es-CL"/>
        </a:p>
      </dgm:t>
    </dgm:pt>
    <dgm:pt modelId="{BA9F0196-DE92-44C4-A533-527F351E65C4}" type="pres">
      <dgm:prSet presAssocID="{A1573BE4-FB00-4553-BAFF-3230E9167328}" presName="connTx" presStyleLbl="sibTrans2D1" presStyleIdx="1" presStyleCnt="2"/>
      <dgm:spPr/>
      <dgm:t>
        <a:bodyPr/>
        <a:lstStyle/>
        <a:p>
          <a:endParaRPr lang="es-CL"/>
        </a:p>
      </dgm:t>
    </dgm:pt>
    <dgm:pt modelId="{4C30EF3F-9F25-48EA-89BB-8901BA2DF118}" type="pres">
      <dgm:prSet presAssocID="{93CD8336-CDB1-4288-82AE-03A0E6D8E6E9}" presName="composite" presStyleCnt="0"/>
      <dgm:spPr/>
    </dgm:pt>
    <dgm:pt modelId="{FAF056D0-6C92-40C5-B7EB-00F62371E0A8}" type="pres">
      <dgm:prSet presAssocID="{93CD8336-CDB1-4288-82AE-03A0E6D8E6E9}" presName="parTx" presStyleLbl="node1" presStyleIdx="1" presStyleCnt="3">
        <dgm:presLayoutVars>
          <dgm:chMax val="0"/>
          <dgm:chPref val="0"/>
          <dgm:bulletEnabled val="1"/>
        </dgm:presLayoutVars>
      </dgm:prSet>
      <dgm:spPr/>
      <dgm:t>
        <a:bodyPr/>
        <a:lstStyle/>
        <a:p>
          <a:endParaRPr lang="es-CL"/>
        </a:p>
      </dgm:t>
    </dgm:pt>
    <dgm:pt modelId="{AD71D5B6-90CA-4B27-A011-606CC540EFC4}" type="pres">
      <dgm:prSet presAssocID="{93CD8336-CDB1-4288-82AE-03A0E6D8E6E9}" presName="parSh" presStyleLbl="node1" presStyleIdx="2" presStyleCnt="3"/>
      <dgm:spPr/>
      <dgm:t>
        <a:bodyPr/>
        <a:lstStyle/>
        <a:p>
          <a:endParaRPr lang="es-CL"/>
        </a:p>
      </dgm:t>
    </dgm:pt>
    <dgm:pt modelId="{35CEA2DD-B1B6-4288-AFCE-8B488E905DAF}" type="pres">
      <dgm:prSet presAssocID="{93CD8336-CDB1-4288-82AE-03A0E6D8E6E9}" presName="desTx" presStyleLbl="fgAcc1" presStyleIdx="2" presStyleCnt="3">
        <dgm:presLayoutVars>
          <dgm:bulletEnabled val="1"/>
        </dgm:presLayoutVars>
      </dgm:prSet>
      <dgm:spPr/>
      <dgm:t>
        <a:bodyPr/>
        <a:lstStyle/>
        <a:p>
          <a:endParaRPr lang="es-CL"/>
        </a:p>
      </dgm:t>
    </dgm:pt>
  </dgm:ptLst>
  <dgm:cxnLst>
    <dgm:cxn modelId="{C15F0940-A2D9-4359-83E5-43EC2FCA8594}" srcId="{E78295BE-2276-4CE1-90F4-8CC0336E6D7A}" destId="{F638E9BF-B34C-4345-A750-15CCA839B290}" srcOrd="2" destOrd="0" parTransId="{2C41B4CD-3BBD-4D48-917C-670DF2BABE1A}" sibTransId="{735601F6-8FAA-4328-84E1-78D1BB94B3E7}"/>
    <dgm:cxn modelId="{9712B251-CC81-5347-8F46-FF421E0496E2}" type="presOf" srcId="{FEEBEEF3-443D-4C2C-922D-2E8607418CA7}" destId="{4B4B325D-9CAF-4BC1-9095-8E09936A01DF}" srcOrd="0" destOrd="1" presId="urn:microsoft.com/office/officeart/2005/8/layout/process3"/>
    <dgm:cxn modelId="{AC0BD509-0ECC-432F-A8F8-67050A722016}" srcId="{E78295BE-2276-4CE1-90F4-8CC0336E6D7A}" destId="{60C2DCE1-546C-4CB5-8200-CA78DACD0697}" srcOrd="0" destOrd="0" parTransId="{596F1904-1059-407A-8A20-61F6A24F9B2D}" sibTransId="{0754EF92-B3BD-46C7-9409-9A803B0F7387}"/>
    <dgm:cxn modelId="{1F1C3E4D-0203-344E-B5F7-E1FD1E99D38A}" type="presOf" srcId="{E78295BE-2276-4CE1-90F4-8CC0336E6D7A}" destId="{0D242BC5-4693-4C85-ADF2-518C54639055}" srcOrd="1" destOrd="0" presId="urn:microsoft.com/office/officeart/2005/8/layout/process3"/>
    <dgm:cxn modelId="{76717A96-9FB3-41B1-8767-EAA688A180E6}" srcId="{E78295BE-2276-4CE1-90F4-8CC0336E6D7A}" destId="{6795C450-05BF-438D-A37C-D33D730C616E}" srcOrd="1" destOrd="0" parTransId="{561E3908-EFD5-4574-B199-AEA93A31E7E9}" sibTransId="{DCA237FA-0B89-4959-829B-F009419396C0}"/>
    <dgm:cxn modelId="{37291FC3-2DD3-440B-8C87-A5DD02246F98}" srcId="{9F036651-A580-4888-92AA-AAFAC663C217}" destId="{E78295BE-2276-4CE1-90F4-8CC0336E6D7A}" srcOrd="0" destOrd="0" parTransId="{FA86602C-E6D1-44BE-85D8-3DA3940B84BB}" sibTransId="{71285F0E-C259-46D2-A02B-7EEC830FE8B9}"/>
    <dgm:cxn modelId="{C0D104DD-F080-644E-B609-5F649415AC58}" type="presOf" srcId="{A775C768-3C5E-4664-B2D1-A5D72A4FFC8C}" destId="{35CEA2DD-B1B6-4288-AFCE-8B488E905DAF}" srcOrd="0" destOrd="0" presId="urn:microsoft.com/office/officeart/2005/8/layout/process3"/>
    <dgm:cxn modelId="{A9EB33A7-F579-5F41-ACD1-AB36A2279AB9}" type="presOf" srcId="{93CD8336-CDB1-4288-82AE-03A0E6D8E6E9}" destId="{FAF056D0-6C92-40C5-B7EB-00F62371E0A8}" srcOrd="0" destOrd="0" presId="urn:microsoft.com/office/officeart/2005/8/layout/process3"/>
    <dgm:cxn modelId="{29CF6391-DDE5-3E42-8901-1B8D7BBF7134}" type="presOf" srcId="{71285F0E-C259-46D2-A02B-7EEC830FE8B9}" destId="{FB44D8B0-D453-4781-8ED3-B98C63409407}" srcOrd="0" destOrd="0" presId="urn:microsoft.com/office/officeart/2005/8/layout/process3"/>
    <dgm:cxn modelId="{2C0E0E5A-4D8B-4BD7-AC50-9C405ED76242}" srcId="{8D3C63BE-0B2C-4B22-A36D-B1A93A7E02A4}" destId="{FEEBEEF3-443D-4C2C-922D-2E8607418CA7}" srcOrd="1" destOrd="0" parTransId="{67211AA6-AF2B-417F-ADED-C59A89ADA08A}" sibTransId="{7D39F8CD-09F5-476A-95FA-F8F6FF26F733}"/>
    <dgm:cxn modelId="{675CEE51-DC71-42B8-99FD-5C8A6B1639E3}" srcId="{93CD8336-CDB1-4288-82AE-03A0E6D8E6E9}" destId="{A775C768-3C5E-4664-B2D1-A5D72A4FFC8C}" srcOrd="0" destOrd="0" parTransId="{B9510489-27F4-4BD8-B0C9-439FC3BEB600}" sibTransId="{C8D4E1FD-5021-41E8-9725-3AB92CD9D8A1}"/>
    <dgm:cxn modelId="{0CD87F21-378D-4805-944E-6A038103CA45}" srcId="{8D3C63BE-0B2C-4B22-A36D-B1A93A7E02A4}" destId="{EEE6CF62-499B-47E6-8E18-FE63E0241D66}" srcOrd="0" destOrd="0" parTransId="{5ABA1144-DD00-4C5B-92FA-DCF340B983E3}" sibTransId="{90DCCDA4-B9B8-4659-909A-5C240AD801AD}"/>
    <dgm:cxn modelId="{087F25D5-2EDA-9B4C-A10D-896FD75A2848}" type="presOf" srcId="{93CD8336-CDB1-4288-82AE-03A0E6D8E6E9}" destId="{AD71D5B6-90CA-4B27-A011-606CC540EFC4}" srcOrd="1" destOrd="0" presId="urn:microsoft.com/office/officeart/2005/8/layout/process3"/>
    <dgm:cxn modelId="{6069A6D0-797F-8144-961C-EDFC4AD3E205}" type="presOf" srcId="{F638E9BF-B34C-4345-A750-15CCA839B290}" destId="{9AC36005-C2F7-49B2-81DA-B13C589C00B7}" srcOrd="0" destOrd="2" presId="urn:microsoft.com/office/officeart/2005/8/layout/process3"/>
    <dgm:cxn modelId="{A9F80F7B-0079-FD44-95E2-9913A848121A}" type="presOf" srcId="{A1573BE4-FB00-4553-BAFF-3230E9167328}" destId="{BE5F41D4-9515-4CAB-847F-A9600F8CA4C6}" srcOrd="0" destOrd="0" presId="urn:microsoft.com/office/officeart/2005/8/layout/process3"/>
    <dgm:cxn modelId="{81CB59B5-FB53-AB4C-A78C-B52297E2793A}" type="presOf" srcId="{6795C450-05BF-438D-A37C-D33D730C616E}" destId="{9AC36005-C2F7-49B2-81DA-B13C589C00B7}" srcOrd="0" destOrd="1" presId="urn:microsoft.com/office/officeart/2005/8/layout/process3"/>
    <dgm:cxn modelId="{5F68E9AE-4C7C-5F47-8B6C-EB37B953B725}" type="presOf" srcId="{60C2DCE1-546C-4CB5-8200-CA78DACD0697}" destId="{9AC36005-C2F7-49B2-81DA-B13C589C00B7}" srcOrd="0" destOrd="0" presId="urn:microsoft.com/office/officeart/2005/8/layout/process3"/>
    <dgm:cxn modelId="{A4DD916B-D7FD-2243-82AB-4EA4B9DE69BE}" type="presOf" srcId="{A1573BE4-FB00-4553-BAFF-3230E9167328}" destId="{BA9F0196-DE92-44C4-A533-527F351E65C4}" srcOrd="1" destOrd="0" presId="urn:microsoft.com/office/officeart/2005/8/layout/process3"/>
    <dgm:cxn modelId="{EE9E504E-639A-40BC-B76E-D16B516B8F29}" srcId="{9F036651-A580-4888-92AA-AAFAC663C217}" destId="{93CD8336-CDB1-4288-82AE-03A0E6D8E6E9}" srcOrd="2" destOrd="0" parTransId="{A0C6D218-5166-4347-98B6-5542A429B676}" sibTransId="{6E315621-87E0-4112-9E3D-70AEE49EC7FF}"/>
    <dgm:cxn modelId="{32F4C3B3-CD7E-C448-AC37-1EDE6689CD64}" type="presOf" srcId="{71285F0E-C259-46D2-A02B-7EEC830FE8B9}" destId="{3CC427AE-2F48-4486-A3AC-8FD72A3AC752}" srcOrd="1" destOrd="0" presId="urn:microsoft.com/office/officeart/2005/8/layout/process3"/>
    <dgm:cxn modelId="{DF0CF7F9-ADD9-4304-A8EA-E2026B635653}" srcId="{93CD8336-CDB1-4288-82AE-03A0E6D8E6E9}" destId="{2004A482-BEF1-4BD8-943C-CCEBCB0DE121}" srcOrd="1" destOrd="0" parTransId="{144751AF-1E30-40A4-84E5-45790012CB0A}" sibTransId="{A9B4AABE-B657-4A66-BDAA-661EF2C105BB}"/>
    <dgm:cxn modelId="{C1D3B52A-2A26-E34A-B435-48971E50742C}" type="presOf" srcId="{2004A482-BEF1-4BD8-943C-CCEBCB0DE121}" destId="{35CEA2DD-B1B6-4288-AFCE-8B488E905DAF}" srcOrd="0" destOrd="1" presId="urn:microsoft.com/office/officeart/2005/8/layout/process3"/>
    <dgm:cxn modelId="{F6695DDD-31D2-974D-94E4-430501A1D014}" type="presOf" srcId="{8D3C63BE-0B2C-4B22-A36D-B1A93A7E02A4}" destId="{86C53DE7-B72E-411E-8F3D-F60BCF7E0516}" srcOrd="0" destOrd="0" presId="urn:microsoft.com/office/officeart/2005/8/layout/process3"/>
    <dgm:cxn modelId="{4BAB3B74-4C94-EE44-91FB-EEB8B1759631}" type="presOf" srcId="{8D3C63BE-0B2C-4B22-A36D-B1A93A7E02A4}" destId="{4DAB9DCB-A568-47DD-B4B7-649BE2089D2C}" srcOrd="1" destOrd="0" presId="urn:microsoft.com/office/officeart/2005/8/layout/process3"/>
    <dgm:cxn modelId="{3E294579-2D29-1F44-A205-F3879EC39606}" type="presOf" srcId="{EEE6CF62-499B-47E6-8E18-FE63E0241D66}" destId="{4B4B325D-9CAF-4BC1-9095-8E09936A01DF}" srcOrd="0" destOrd="0" presId="urn:microsoft.com/office/officeart/2005/8/layout/process3"/>
    <dgm:cxn modelId="{827856B4-555D-AD48-9C89-FB73776E296D}" type="presOf" srcId="{E78295BE-2276-4CE1-90F4-8CC0336E6D7A}" destId="{D39A9D73-F3F6-4808-916B-75341EA74EDF}" srcOrd="0" destOrd="0" presId="urn:microsoft.com/office/officeart/2005/8/layout/process3"/>
    <dgm:cxn modelId="{9ECF8AF8-DBD1-D043-85DA-4FDB87342910}" type="presOf" srcId="{9F036651-A580-4888-92AA-AAFAC663C217}" destId="{0F90ED40-9A06-49EC-86E1-95CBD9F29FBC}" srcOrd="0" destOrd="0" presId="urn:microsoft.com/office/officeart/2005/8/layout/process3"/>
    <dgm:cxn modelId="{D0161B7D-49A1-4358-9B65-B09969A915A4}" srcId="{93CD8336-CDB1-4288-82AE-03A0E6D8E6E9}" destId="{E88A57C4-B7BE-4831-A259-AEC0D429871B}" srcOrd="2" destOrd="0" parTransId="{06DF72FF-8658-4C71-86A9-A86C33EA1094}" sibTransId="{45978A5B-5FBC-4A49-8AED-301B677B5058}"/>
    <dgm:cxn modelId="{CDA64225-8D87-9743-AF38-440EEB5B807F}" type="presOf" srcId="{E88A57C4-B7BE-4831-A259-AEC0D429871B}" destId="{35CEA2DD-B1B6-4288-AFCE-8B488E905DAF}" srcOrd="0" destOrd="2" presId="urn:microsoft.com/office/officeart/2005/8/layout/process3"/>
    <dgm:cxn modelId="{D3C34FFB-C80B-43FA-BD57-5523861B3A21}" srcId="{9F036651-A580-4888-92AA-AAFAC663C217}" destId="{8D3C63BE-0B2C-4B22-A36D-B1A93A7E02A4}" srcOrd="1" destOrd="0" parTransId="{9CE0CF75-60DB-4C5F-BE84-98F310FC9519}" sibTransId="{A1573BE4-FB00-4553-BAFF-3230E9167328}"/>
    <dgm:cxn modelId="{FFEA09AF-778A-904E-A05E-C867B7E0EF33}" type="presParOf" srcId="{0F90ED40-9A06-49EC-86E1-95CBD9F29FBC}" destId="{1E70C6FC-8517-4B13-8D40-4CD1C3881E27}" srcOrd="0" destOrd="0" presId="urn:microsoft.com/office/officeart/2005/8/layout/process3"/>
    <dgm:cxn modelId="{4EB5AECF-18C4-AD42-9CA6-A92F7DDA6092}" type="presParOf" srcId="{1E70C6FC-8517-4B13-8D40-4CD1C3881E27}" destId="{D39A9D73-F3F6-4808-916B-75341EA74EDF}" srcOrd="0" destOrd="0" presId="urn:microsoft.com/office/officeart/2005/8/layout/process3"/>
    <dgm:cxn modelId="{ECAB9CC3-A19F-1545-8CE7-27F7DB6A721F}" type="presParOf" srcId="{1E70C6FC-8517-4B13-8D40-4CD1C3881E27}" destId="{0D242BC5-4693-4C85-ADF2-518C54639055}" srcOrd="1" destOrd="0" presId="urn:microsoft.com/office/officeart/2005/8/layout/process3"/>
    <dgm:cxn modelId="{1CF49731-0BDA-2042-98D1-7C73DA00AD75}" type="presParOf" srcId="{1E70C6FC-8517-4B13-8D40-4CD1C3881E27}" destId="{9AC36005-C2F7-49B2-81DA-B13C589C00B7}" srcOrd="2" destOrd="0" presId="urn:microsoft.com/office/officeart/2005/8/layout/process3"/>
    <dgm:cxn modelId="{630ABB27-DF99-EF4D-96D8-3AAC7E0F7C78}" type="presParOf" srcId="{0F90ED40-9A06-49EC-86E1-95CBD9F29FBC}" destId="{FB44D8B0-D453-4781-8ED3-B98C63409407}" srcOrd="1" destOrd="0" presId="urn:microsoft.com/office/officeart/2005/8/layout/process3"/>
    <dgm:cxn modelId="{DF030CEC-682C-6B4A-B561-A34FB2F5E87B}" type="presParOf" srcId="{FB44D8B0-D453-4781-8ED3-B98C63409407}" destId="{3CC427AE-2F48-4486-A3AC-8FD72A3AC752}" srcOrd="0" destOrd="0" presId="urn:microsoft.com/office/officeart/2005/8/layout/process3"/>
    <dgm:cxn modelId="{A040F1AF-4177-DD42-A3A9-A21FEE4FF368}" type="presParOf" srcId="{0F90ED40-9A06-49EC-86E1-95CBD9F29FBC}" destId="{8AAE34F9-286C-4D29-88B1-6D9DA1713494}" srcOrd="2" destOrd="0" presId="urn:microsoft.com/office/officeart/2005/8/layout/process3"/>
    <dgm:cxn modelId="{B229CEDC-FDCA-544B-BAC7-01BDC6513B21}" type="presParOf" srcId="{8AAE34F9-286C-4D29-88B1-6D9DA1713494}" destId="{86C53DE7-B72E-411E-8F3D-F60BCF7E0516}" srcOrd="0" destOrd="0" presId="urn:microsoft.com/office/officeart/2005/8/layout/process3"/>
    <dgm:cxn modelId="{1DEE8A30-D76B-B34B-92E1-00AABAC6BCAE}" type="presParOf" srcId="{8AAE34F9-286C-4D29-88B1-6D9DA1713494}" destId="{4DAB9DCB-A568-47DD-B4B7-649BE2089D2C}" srcOrd="1" destOrd="0" presId="urn:microsoft.com/office/officeart/2005/8/layout/process3"/>
    <dgm:cxn modelId="{17BF0928-AE2A-F34A-9CAA-E2230A949634}" type="presParOf" srcId="{8AAE34F9-286C-4D29-88B1-6D9DA1713494}" destId="{4B4B325D-9CAF-4BC1-9095-8E09936A01DF}" srcOrd="2" destOrd="0" presId="urn:microsoft.com/office/officeart/2005/8/layout/process3"/>
    <dgm:cxn modelId="{ABA90CF9-123B-2446-8261-33D51CC6815D}" type="presParOf" srcId="{0F90ED40-9A06-49EC-86E1-95CBD9F29FBC}" destId="{BE5F41D4-9515-4CAB-847F-A9600F8CA4C6}" srcOrd="3" destOrd="0" presId="urn:microsoft.com/office/officeart/2005/8/layout/process3"/>
    <dgm:cxn modelId="{BFF75B04-921B-C24E-9D44-E5E50A72F891}" type="presParOf" srcId="{BE5F41D4-9515-4CAB-847F-A9600F8CA4C6}" destId="{BA9F0196-DE92-44C4-A533-527F351E65C4}" srcOrd="0" destOrd="0" presId="urn:microsoft.com/office/officeart/2005/8/layout/process3"/>
    <dgm:cxn modelId="{AAECC44E-633A-2944-A96D-59B4EE1780A2}" type="presParOf" srcId="{0F90ED40-9A06-49EC-86E1-95CBD9F29FBC}" destId="{4C30EF3F-9F25-48EA-89BB-8901BA2DF118}" srcOrd="4" destOrd="0" presId="urn:microsoft.com/office/officeart/2005/8/layout/process3"/>
    <dgm:cxn modelId="{30953300-9007-8543-BE97-67642DA0A742}" type="presParOf" srcId="{4C30EF3F-9F25-48EA-89BB-8901BA2DF118}" destId="{FAF056D0-6C92-40C5-B7EB-00F62371E0A8}" srcOrd="0" destOrd="0" presId="urn:microsoft.com/office/officeart/2005/8/layout/process3"/>
    <dgm:cxn modelId="{6D6B84D7-A450-4F4B-9EC5-EDEDF341440E}" type="presParOf" srcId="{4C30EF3F-9F25-48EA-89BB-8901BA2DF118}" destId="{AD71D5B6-90CA-4B27-A011-606CC540EFC4}" srcOrd="1" destOrd="0" presId="urn:microsoft.com/office/officeart/2005/8/layout/process3"/>
    <dgm:cxn modelId="{8C6F8710-E63F-4D4B-917A-0C48742B843E}" type="presParOf" srcId="{4C30EF3F-9F25-48EA-89BB-8901BA2DF118}" destId="{35CEA2DD-B1B6-4288-AFCE-8B488E905DAF}"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DD0B24C-BD52-452E-8618-1CAFC9411FE7}" type="doc">
      <dgm:prSet loTypeId="urn:microsoft.com/office/officeart/2005/8/layout/matrix1" loCatId="matrix" qsTypeId="urn:microsoft.com/office/officeart/2005/8/quickstyle/3d5" qsCatId="3D" csTypeId="urn:microsoft.com/office/officeart/2005/8/colors/colorful5" csCatId="colorful" phldr="1"/>
      <dgm:spPr/>
      <dgm:t>
        <a:bodyPr/>
        <a:lstStyle/>
        <a:p>
          <a:endParaRPr lang="es-CL"/>
        </a:p>
      </dgm:t>
    </dgm:pt>
    <dgm:pt modelId="{ECC6EC50-8825-494B-BA2D-85707C4839A3}">
      <dgm:prSet phldrT="[Texto]"/>
      <dgm:spPr/>
      <dgm:t>
        <a:bodyPr/>
        <a:lstStyle/>
        <a:p>
          <a:r>
            <a:rPr lang="es-CL" dirty="0" smtClean="0"/>
            <a:t>Monitoreo</a:t>
          </a:r>
          <a:endParaRPr lang="es-CL" dirty="0"/>
        </a:p>
      </dgm:t>
    </dgm:pt>
    <dgm:pt modelId="{1D76FB22-8A18-44F4-95B1-DE951DE96A25}" type="parTrans" cxnId="{4E8AC7E7-878D-4A9E-B5EC-EB907CF31AC3}">
      <dgm:prSet/>
      <dgm:spPr/>
      <dgm:t>
        <a:bodyPr/>
        <a:lstStyle/>
        <a:p>
          <a:endParaRPr lang="es-CL"/>
        </a:p>
      </dgm:t>
    </dgm:pt>
    <dgm:pt modelId="{5ED0B105-BA39-4E11-BDED-00D6E6B455F4}" type="sibTrans" cxnId="{4E8AC7E7-878D-4A9E-B5EC-EB907CF31AC3}">
      <dgm:prSet/>
      <dgm:spPr/>
      <dgm:t>
        <a:bodyPr/>
        <a:lstStyle/>
        <a:p>
          <a:endParaRPr lang="es-CL"/>
        </a:p>
      </dgm:t>
    </dgm:pt>
    <dgm:pt modelId="{7BF50543-1D60-4E79-8F44-1A01CA810C7B}">
      <dgm:prSet phldrT="[Texto]"/>
      <dgm:spPr/>
      <dgm:t>
        <a:bodyPr/>
        <a:lstStyle/>
        <a:p>
          <a:pPr algn="l"/>
          <a:r>
            <a:rPr lang="es-CL" dirty="0" smtClean="0"/>
            <a:t>Cercanía con el estudiante	</a:t>
          </a:r>
          <a:endParaRPr lang="es-CL" dirty="0"/>
        </a:p>
      </dgm:t>
    </dgm:pt>
    <dgm:pt modelId="{2B766D81-FCD9-4D45-8B2E-A7A23C790FB0}" type="parTrans" cxnId="{0CA7B67F-4141-44B7-8FAF-91DFAC0E6CE1}">
      <dgm:prSet/>
      <dgm:spPr/>
      <dgm:t>
        <a:bodyPr/>
        <a:lstStyle/>
        <a:p>
          <a:endParaRPr lang="es-CL"/>
        </a:p>
      </dgm:t>
    </dgm:pt>
    <dgm:pt modelId="{9C93CDDD-243D-4984-A034-C1FA438F7980}" type="sibTrans" cxnId="{0CA7B67F-4141-44B7-8FAF-91DFAC0E6CE1}">
      <dgm:prSet/>
      <dgm:spPr/>
      <dgm:t>
        <a:bodyPr/>
        <a:lstStyle/>
        <a:p>
          <a:endParaRPr lang="es-CL"/>
        </a:p>
      </dgm:t>
    </dgm:pt>
    <dgm:pt modelId="{66D73305-562C-4E33-9BFE-7EB0478594C9}">
      <dgm:prSet phldrT="[Texto]"/>
      <dgm:spPr/>
      <dgm:t>
        <a:bodyPr/>
        <a:lstStyle/>
        <a:p>
          <a:pPr algn="r"/>
          <a:r>
            <a:rPr lang="es-CL" dirty="0" smtClean="0"/>
            <a:t>Potenciamiento de las habilidades esenciales</a:t>
          </a:r>
          <a:endParaRPr lang="es-CL" dirty="0"/>
        </a:p>
      </dgm:t>
    </dgm:pt>
    <dgm:pt modelId="{940EDDEA-55D2-4A0E-9214-F42786DEDBC9}" type="parTrans" cxnId="{912FC360-577B-49FB-BC8D-537D5D717C0D}">
      <dgm:prSet/>
      <dgm:spPr/>
      <dgm:t>
        <a:bodyPr/>
        <a:lstStyle/>
        <a:p>
          <a:endParaRPr lang="es-CL"/>
        </a:p>
      </dgm:t>
    </dgm:pt>
    <dgm:pt modelId="{84BAD1F6-C5AE-47E7-A43C-40055C307C18}" type="sibTrans" cxnId="{912FC360-577B-49FB-BC8D-537D5D717C0D}">
      <dgm:prSet/>
      <dgm:spPr/>
      <dgm:t>
        <a:bodyPr/>
        <a:lstStyle/>
        <a:p>
          <a:endParaRPr lang="es-CL"/>
        </a:p>
      </dgm:t>
    </dgm:pt>
    <dgm:pt modelId="{BC8BCC7F-D5E2-42FC-81F5-955FC8D02AB9}">
      <dgm:prSet phldrT="[Texto]"/>
      <dgm:spPr/>
      <dgm:t>
        <a:bodyPr/>
        <a:lstStyle/>
        <a:p>
          <a:pPr algn="l"/>
          <a:r>
            <a:rPr lang="es-CL" dirty="0" smtClean="0"/>
            <a:t>Apoyo al desarrollo de las actividades de la asignatura</a:t>
          </a:r>
          <a:endParaRPr lang="es-CL" dirty="0"/>
        </a:p>
      </dgm:t>
    </dgm:pt>
    <dgm:pt modelId="{A3D6921B-84F3-49DC-BB16-C234DC9B9AB8}" type="parTrans" cxnId="{AA4AB6E7-16CB-4583-8B4F-E91BCBA8ACBA}">
      <dgm:prSet/>
      <dgm:spPr/>
      <dgm:t>
        <a:bodyPr/>
        <a:lstStyle/>
        <a:p>
          <a:endParaRPr lang="es-CL"/>
        </a:p>
      </dgm:t>
    </dgm:pt>
    <dgm:pt modelId="{AA560AFE-CF79-4BCA-9B45-5A97D384D9E5}" type="sibTrans" cxnId="{AA4AB6E7-16CB-4583-8B4F-E91BCBA8ACBA}">
      <dgm:prSet/>
      <dgm:spPr/>
      <dgm:t>
        <a:bodyPr/>
        <a:lstStyle/>
        <a:p>
          <a:endParaRPr lang="es-CL"/>
        </a:p>
      </dgm:t>
    </dgm:pt>
    <dgm:pt modelId="{3AA26F2B-73D1-4007-97F9-5AF95E0301A8}">
      <dgm:prSet phldrT="[Texto]"/>
      <dgm:spPr/>
      <dgm:t>
        <a:bodyPr/>
        <a:lstStyle/>
        <a:p>
          <a:pPr algn="r"/>
          <a:r>
            <a:rPr lang="es-CL" dirty="0" smtClean="0"/>
            <a:t>Generar reportes de seguimiento del estudiante</a:t>
          </a:r>
          <a:endParaRPr lang="es-CL" dirty="0"/>
        </a:p>
      </dgm:t>
    </dgm:pt>
    <dgm:pt modelId="{4DFF0720-5A35-4555-9B38-F21299A2001A}" type="parTrans" cxnId="{8382EF38-B612-42FE-9E1E-66A4C6B3D894}">
      <dgm:prSet/>
      <dgm:spPr/>
      <dgm:t>
        <a:bodyPr/>
        <a:lstStyle/>
        <a:p>
          <a:endParaRPr lang="es-CL"/>
        </a:p>
      </dgm:t>
    </dgm:pt>
    <dgm:pt modelId="{B3B8E6D5-AF11-4A4F-B32C-3264D2D90E6D}" type="sibTrans" cxnId="{8382EF38-B612-42FE-9E1E-66A4C6B3D894}">
      <dgm:prSet/>
      <dgm:spPr/>
      <dgm:t>
        <a:bodyPr/>
        <a:lstStyle/>
        <a:p>
          <a:endParaRPr lang="es-CL"/>
        </a:p>
      </dgm:t>
    </dgm:pt>
    <dgm:pt modelId="{26B38475-48EE-4E94-BD4D-91367D7BACF2}" type="pres">
      <dgm:prSet presAssocID="{EDD0B24C-BD52-452E-8618-1CAFC9411FE7}" presName="diagram" presStyleCnt="0">
        <dgm:presLayoutVars>
          <dgm:chMax val="1"/>
          <dgm:dir/>
          <dgm:animLvl val="ctr"/>
          <dgm:resizeHandles val="exact"/>
        </dgm:presLayoutVars>
      </dgm:prSet>
      <dgm:spPr/>
      <dgm:t>
        <a:bodyPr/>
        <a:lstStyle/>
        <a:p>
          <a:endParaRPr lang="es-CL"/>
        </a:p>
      </dgm:t>
    </dgm:pt>
    <dgm:pt modelId="{3056B891-2E7B-428B-AC0D-C79D1437EF35}" type="pres">
      <dgm:prSet presAssocID="{EDD0B24C-BD52-452E-8618-1CAFC9411FE7}" presName="matrix" presStyleCnt="0"/>
      <dgm:spPr/>
    </dgm:pt>
    <dgm:pt modelId="{5C974804-6619-4F5E-8A15-24C73283F146}" type="pres">
      <dgm:prSet presAssocID="{EDD0B24C-BD52-452E-8618-1CAFC9411FE7}" presName="tile1" presStyleLbl="node1" presStyleIdx="0" presStyleCnt="4" custLinFactNeighborY="1016"/>
      <dgm:spPr/>
      <dgm:t>
        <a:bodyPr/>
        <a:lstStyle/>
        <a:p>
          <a:endParaRPr lang="es-CL"/>
        </a:p>
      </dgm:t>
    </dgm:pt>
    <dgm:pt modelId="{18C976DC-2551-4C85-A37D-B261051D986A}" type="pres">
      <dgm:prSet presAssocID="{EDD0B24C-BD52-452E-8618-1CAFC9411FE7}" presName="tile1text" presStyleLbl="node1" presStyleIdx="0" presStyleCnt="4">
        <dgm:presLayoutVars>
          <dgm:chMax val="0"/>
          <dgm:chPref val="0"/>
          <dgm:bulletEnabled val="1"/>
        </dgm:presLayoutVars>
      </dgm:prSet>
      <dgm:spPr/>
      <dgm:t>
        <a:bodyPr/>
        <a:lstStyle/>
        <a:p>
          <a:endParaRPr lang="es-CL"/>
        </a:p>
      </dgm:t>
    </dgm:pt>
    <dgm:pt modelId="{02839120-3B61-4846-AD49-5B6A555438A2}" type="pres">
      <dgm:prSet presAssocID="{EDD0B24C-BD52-452E-8618-1CAFC9411FE7}" presName="tile2" presStyleLbl="node1" presStyleIdx="1" presStyleCnt="4"/>
      <dgm:spPr/>
      <dgm:t>
        <a:bodyPr/>
        <a:lstStyle/>
        <a:p>
          <a:endParaRPr lang="es-CL"/>
        </a:p>
      </dgm:t>
    </dgm:pt>
    <dgm:pt modelId="{A542E601-C243-47C5-9731-DF1400853DE2}" type="pres">
      <dgm:prSet presAssocID="{EDD0B24C-BD52-452E-8618-1CAFC9411FE7}" presName="tile2text" presStyleLbl="node1" presStyleIdx="1" presStyleCnt="4">
        <dgm:presLayoutVars>
          <dgm:chMax val="0"/>
          <dgm:chPref val="0"/>
          <dgm:bulletEnabled val="1"/>
        </dgm:presLayoutVars>
      </dgm:prSet>
      <dgm:spPr/>
      <dgm:t>
        <a:bodyPr/>
        <a:lstStyle/>
        <a:p>
          <a:endParaRPr lang="es-CL"/>
        </a:p>
      </dgm:t>
    </dgm:pt>
    <dgm:pt modelId="{C653FFD5-D927-410D-8EA2-058740869661}" type="pres">
      <dgm:prSet presAssocID="{EDD0B24C-BD52-452E-8618-1CAFC9411FE7}" presName="tile3" presStyleLbl="node1" presStyleIdx="2" presStyleCnt="4"/>
      <dgm:spPr/>
      <dgm:t>
        <a:bodyPr/>
        <a:lstStyle/>
        <a:p>
          <a:endParaRPr lang="es-CL"/>
        </a:p>
      </dgm:t>
    </dgm:pt>
    <dgm:pt modelId="{E5D60D82-075D-4D53-A3CC-17C4FCFC186C}" type="pres">
      <dgm:prSet presAssocID="{EDD0B24C-BD52-452E-8618-1CAFC9411FE7}" presName="tile3text" presStyleLbl="node1" presStyleIdx="2" presStyleCnt="4">
        <dgm:presLayoutVars>
          <dgm:chMax val="0"/>
          <dgm:chPref val="0"/>
          <dgm:bulletEnabled val="1"/>
        </dgm:presLayoutVars>
      </dgm:prSet>
      <dgm:spPr/>
      <dgm:t>
        <a:bodyPr/>
        <a:lstStyle/>
        <a:p>
          <a:endParaRPr lang="es-CL"/>
        </a:p>
      </dgm:t>
    </dgm:pt>
    <dgm:pt modelId="{868AAA54-C517-4F5D-8794-4D21FB2C3F66}" type="pres">
      <dgm:prSet presAssocID="{EDD0B24C-BD52-452E-8618-1CAFC9411FE7}" presName="tile4" presStyleLbl="node1" presStyleIdx="3" presStyleCnt="4"/>
      <dgm:spPr/>
      <dgm:t>
        <a:bodyPr/>
        <a:lstStyle/>
        <a:p>
          <a:endParaRPr lang="es-CL"/>
        </a:p>
      </dgm:t>
    </dgm:pt>
    <dgm:pt modelId="{68E793CD-3D45-47E0-8236-64DC45340EE9}" type="pres">
      <dgm:prSet presAssocID="{EDD0B24C-BD52-452E-8618-1CAFC9411FE7}" presName="tile4text" presStyleLbl="node1" presStyleIdx="3" presStyleCnt="4">
        <dgm:presLayoutVars>
          <dgm:chMax val="0"/>
          <dgm:chPref val="0"/>
          <dgm:bulletEnabled val="1"/>
        </dgm:presLayoutVars>
      </dgm:prSet>
      <dgm:spPr/>
      <dgm:t>
        <a:bodyPr/>
        <a:lstStyle/>
        <a:p>
          <a:endParaRPr lang="es-CL"/>
        </a:p>
      </dgm:t>
    </dgm:pt>
    <dgm:pt modelId="{1B530BCB-585B-465D-82D3-59143E0752D0}" type="pres">
      <dgm:prSet presAssocID="{EDD0B24C-BD52-452E-8618-1CAFC9411FE7}" presName="centerTile" presStyleLbl="fgShp" presStyleIdx="0" presStyleCnt="1">
        <dgm:presLayoutVars>
          <dgm:chMax val="0"/>
          <dgm:chPref val="0"/>
        </dgm:presLayoutVars>
      </dgm:prSet>
      <dgm:spPr/>
      <dgm:t>
        <a:bodyPr/>
        <a:lstStyle/>
        <a:p>
          <a:endParaRPr lang="es-CL"/>
        </a:p>
      </dgm:t>
    </dgm:pt>
  </dgm:ptLst>
  <dgm:cxnLst>
    <dgm:cxn modelId="{3591792B-36BC-6C4E-952F-428170B30253}" type="presOf" srcId="{66D73305-562C-4E33-9BFE-7EB0478594C9}" destId="{02839120-3B61-4846-AD49-5B6A555438A2}" srcOrd="0" destOrd="0" presId="urn:microsoft.com/office/officeart/2005/8/layout/matrix1"/>
    <dgm:cxn modelId="{71F45B45-26B8-5E4E-8918-7B5A7F1DDDFC}" type="presOf" srcId="{66D73305-562C-4E33-9BFE-7EB0478594C9}" destId="{A542E601-C243-47C5-9731-DF1400853DE2}" srcOrd="1" destOrd="0" presId="urn:microsoft.com/office/officeart/2005/8/layout/matrix1"/>
    <dgm:cxn modelId="{193C598D-332F-5C4E-AC6C-97C2BEC4B64B}" type="presOf" srcId="{EDD0B24C-BD52-452E-8618-1CAFC9411FE7}" destId="{26B38475-48EE-4E94-BD4D-91367D7BACF2}" srcOrd="0" destOrd="0" presId="urn:microsoft.com/office/officeart/2005/8/layout/matrix1"/>
    <dgm:cxn modelId="{FAD6755C-7F6D-F245-8D2D-7B1449B0DB4D}" type="presOf" srcId="{BC8BCC7F-D5E2-42FC-81F5-955FC8D02AB9}" destId="{E5D60D82-075D-4D53-A3CC-17C4FCFC186C}" srcOrd="1" destOrd="0" presId="urn:microsoft.com/office/officeart/2005/8/layout/matrix1"/>
    <dgm:cxn modelId="{89891173-B81D-564F-A61D-49815529A596}" type="presOf" srcId="{ECC6EC50-8825-494B-BA2D-85707C4839A3}" destId="{1B530BCB-585B-465D-82D3-59143E0752D0}" srcOrd="0" destOrd="0" presId="urn:microsoft.com/office/officeart/2005/8/layout/matrix1"/>
    <dgm:cxn modelId="{AA4AB6E7-16CB-4583-8B4F-E91BCBA8ACBA}" srcId="{ECC6EC50-8825-494B-BA2D-85707C4839A3}" destId="{BC8BCC7F-D5E2-42FC-81F5-955FC8D02AB9}" srcOrd="2" destOrd="0" parTransId="{A3D6921B-84F3-49DC-BB16-C234DC9B9AB8}" sibTransId="{AA560AFE-CF79-4BCA-9B45-5A97D384D9E5}"/>
    <dgm:cxn modelId="{C1E16931-4943-5246-982D-9540D48BED79}" type="presOf" srcId="{3AA26F2B-73D1-4007-97F9-5AF95E0301A8}" destId="{68E793CD-3D45-47E0-8236-64DC45340EE9}" srcOrd="1" destOrd="0" presId="urn:microsoft.com/office/officeart/2005/8/layout/matrix1"/>
    <dgm:cxn modelId="{93EB1FB7-CA17-AA4A-B292-BBC65EEBF4A4}" type="presOf" srcId="{3AA26F2B-73D1-4007-97F9-5AF95E0301A8}" destId="{868AAA54-C517-4F5D-8794-4D21FB2C3F66}" srcOrd="0" destOrd="0" presId="urn:microsoft.com/office/officeart/2005/8/layout/matrix1"/>
    <dgm:cxn modelId="{4E8AC7E7-878D-4A9E-B5EC-EB907CF31AC3}" srcId="{EDD0B24C-BD52-452E-8618-1CAFC9411FE7}" destId="{ECC6EC50-8825-494B-BA2D-85707C4839A3}" srcOrd="0" destOrd="0" parTransId="{1D76FB22-8A18-44F4-95B1-DE951DE96A25}" sibTransId="{5ED0B105-BA39-4E11-BDED-00D6E6B455F4}"/>
    <dgm:cxn modelId="{85044FC4-A4B8-6F44-B704-4CAA882DE91E}" type="presOf" srcId="{BC8BCC7F-D5E2-42FC-81F5-955FC8D02AB9}" destId="{C653FFD5-D927-410D-8EA2-058740869661}" srcOrd="0" destOrd="0" presId="urn:microsoft.com/office/officeart/2005/8/layout/matrix1"/>
    <dgm:cxn modelId="{912FC360-577B-49FB-BC8D-537D5D717C0D}" srcId="{ECC6EC50-8825-494B-BA2D-85707C4839A3}" destId="{66D73305-562C-4E33-9BFE-7EB0478594C9}" srcOrd="1" destOrd="0" parTransId="{940EDDEA-55D2-4A0E-9214-F42786DEDBC9}" sibTransId="{84BAD1F6-C5AE-47E7-A43C-40055C307C18}"/>
    <dgm:cxn modelId="{49A40AE9-C608-B643-9ADC-10BE2DAC065B}" type="presOf" srcId="{7BF50543-1D60-4E79-8F44-1A01CA810C7B}" destId="{5C974804-6619-4F5E-8A15-24C73283F146}" srcOrd="0" destOrd="0" presId="urn:microsoft.com/office/officeart/2005/8/layout/matrix1"/>
    <dgm:cxn modelId="{1229B169-4693-E24A-BB2A-5442F027CE6A}" type="presOf" srcId="{7BF50543-1D60-4E79-8F44-1A01CA810C7B}" destId="{18C976DC-2551-4C85-A37D-B261051D986A}" srcOrd="1" destOrd="0" presId="urn:microsoft.com/office/officeart/2005/8/layout/matrix1"/>
    <dgm:cxn modelId="{0CA7B67F-4141-44B7-8FAF-91DFAC0E6CE1}" srcId="{ECC6EC50-8825-494B-BA2D-85707C4839A3}" destId="{7BF50543-1D60-4E79-8F44-1A01CA810C7B}" srcOrd="0" destOrd="0" parTransId="{2B766D81-FCD9-4D45-8B2E-A7A23C790FB0}" sibTransId="{9C93CDDD-243D-4984-A034-C1FA438F7980}"/>
    <dgm:cxn modelId="{8382EF38-B612-42FE-9E1E-66A4C6B3D894}" srcId="{ECC6EC50-8825-494B-BA2D-85707C4839A3}" destId="{3AA26F2B-73D1-4007-97F9-5AF95E0301A8}" srcOrd="3" destOrd="0" parTransId="{4DFF0720-5A35-4555-9B38-F21299A2001A}" sibTransId="{B3B8E6D5-AF11-4A4F-B32C-3264D2D90E6D}"/>
    <dgm:cxn modelId="{BADF0948-684B-2146-80F6-4E78551D2041}" type="presParOf" srcId="{26B38475-48EE-4E94-BD4D-91367D7BACF2}" destId="{3056B891-2E7B-428B-AC0D-C79D1437EF35}" srcOrd="0" destOrd="0" presId="urn:microsoft.com/office/officeart/2005/8/layout/matrix1"/>
    <dgm:cxn modelId="{5FBC51B6-54D8-3044-AD98-586432F48C6C}" type="presParOf" srcId="{3056B891-2E7B-428B-AC0D-C79D1437EF35}" destId="{5C974804-6619-4F5E-8A15-24C73283F146}" srcOrd="0" destOrd="0" presId="urn:microsoft.com/office/officeart/2005/8/layout/matrix1"/>
    <dgm:cxn modelId="{711DA12A-5633-2D44-83CF-A8D3AF9C0D2B}" type="presParOf" srcId="{3056B891-2E7B-428B-AC0D-C79D1437EF35}" destId="{18C976DC-2551-4C85-A37D-B261051D986A}" srcOrd="1" destOrd="0" presId="urn:microsoft.com/office/officeart/2005/8/layout/matrix1"/>
    <dgm:cxn modelId="{52F181BA-D092-5E4E-83D0-5D22AE8C5355}" type="presParOf" srcId="{3056B891-2E7B-428B-AC0D-C79D1437EF35}" destId="{02839120-3B61-4846-AD49-5B6A555438A2}" srcOrd="2" destOrd="0" presId="urn:microsoft.com/office/officeart/2005/8/layout/matrix1"/>
    <dgm:cxn modelId="{D1FA4816-56B8-F645-BFBD-20C8B4EF9E2C}" type="presParOf" srcId="{3056B891-2E7B-428B-AC0D-C79D1437EF35}" destId="{A542E601-C243-47C5-9731-DF1400853DE2}" srcOrd="3" destOrd="0" presId="urn:microsoft.com/office/officeart/2005/8/layout/matrix1"/>
    <dgm:cxn modelId="{26DEA189-BEDF-1C4C-8A93-DBEDD2000361}" type="presParOf" srcId="{3056B891-2E7B-428B-AC0D-C79D1437EF35}" destId="{C653FFD5-D927-410D-8EA2-058740869661}" srcOrd="4" destOrd="0" presId="urn:microsoft.com/office/officeart/2005/8/layout/matrix1"/>
    <dgm:cxn modelId="{0290454E-36F6-2F4B-B435-DE6DF99938F0}" type="presParOf" srcId="{3056B891-2E7B-428B-AC0D-C79D1437EF35}" destId="{E5D60D82-075D-4D53-A3CC-17C4FCFC186C}" srcOrd="5" destOrd="0" presId="urn:microsoft.com/office/officeart/2005/8/layout/matrix1"/>
    <dgm:cxn modelId="{2B8BA3CC-BBAD-7E4D-8951-AC47CAA232D3}" type="presParOf" srcId="{3056B891-2E7B-428B-AC0D-C79D1437EF35}" destId="{868AAA54-C517-4F5D-8794-4D21FB2C3F66}" srcOrd="6" destOrd="0" presId="urn:microsoft.com/office/officeart/2005/8/layout/matrix1"/>
    <dgm:cxn modelId="{B03281CF-F505-5D48-B343-DB1DA7B67B6A}" type="presParOf" srcId="{3056B891-2E7B-428B-AC0D-C79D1437EF35}" destId="{68E793CD-3D45-47E0-8236-64DC45340EE9}" srcOrd="7" destOrd="0" presId="urn:microsoft.com/office/officeart/2005/8/layout/matrix1"/>
    <dgm:cxn modelId="{9AD14ABA-4A5A-BA4D-B721-9A0F40254798}" type="presParOf" srcId="{26B38475-48EE-4E94-BD4D-91367D7BACF2}" destId="{1B530BCB-585B-465D-82D3-59143E0752D0}"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8CC72FD-FBB9-6F4D-BB0E-A8AA4B4A8C9C}" type="doc">
      <dgm:prSet loTypeId="urn:microsoft.com/office/officeart/2009/3/layout/RandomtoResultProcess" loCatId="" qsTypeId="urn:microsoft.com/office/officeart/2005/8/quickstyle/simple4" qsCatId="simple" csTypeId="urn:microsoft.com/office/officeart/2005/8/colors/accent1_2" csCatId="accent1" phldr="1"/>
      <dgm:spPr/>
      <dgm:t>
        <a:bodyPr/>
        <a:lstStyle/>
        <a:p>
          <a:endParaRPr lang="es-ES"/>
        </a:p>
      </dgm:t>
    </dgm:pt>
    <dgm:pt modelId="{B400292E-BC77-2742-9979-F219F4622665}">
      <dgm:prSet phldrT="[Texto]" custT="1"/>
      <dgm:spPr/>
      <dgm:t>
        <a:bodyPr/>
        <a:lstStyle/>
        <a:p>
          <a:r>
            <a:rPr lang="es-ES" sz="1200" dirty="0" smtClean="0"/>
            <a:t>- Viajar en Avión por primera vez.</a:t>
          </a:r>
        </a:p>
        <a:p>
          <a:r>
            <a:rPr lang="es-ES" sz="1200" dirty="0" smtClean="0"/>
            <a:t>- Conocer otros Países.</a:t>
          </a:r>
        </a:p>
        <a:p>
          <a:r>
            <a:rPr lang="es-ES" sz="1200" dirty="0" smtClean="0"/>
            <a:t>- Conocer organizaciones de nivel mundial</a:t>
          </a:r>
        </a:p>
        <a:p>
          <a:r>
            <a:rPr lang="es-ES" sz="1200" dirty="0" smtClean="0"/>
            <a:t>- Tener una última experiencia de vida en conjunto con Compañeros y profesores.</a:t>
          </a:r>
        </a:p>
        <a:p>
          <a:endParaRPr lang="es-ES" sz="1200" dirty="0"/>
        </a:p>
      </dgm:t>
    </dgm:pt>
    <dgm:pt modelId="{FBFC2E01-96B8-D349-B014-C7F1035F63B3}" type="parTrans" cxnId="{20E411DF-D4D2-804A-BD4E-2C8D48747CB4}">
      <dgm:prSet/>
      <dgm:spPr/>
      <dgm:t>
        <a:bodyPr/>
        <a:lstStyle/>
        <a:p>
          <a:endParaRPr lang="es-ES"/>
        </a:p>
      </dgm:t>
    </dgm:pt>
    <dgm:pt modelId="{AB726101-638B-F342-A852-C6C6A12FB07B}" type="sibTrans" cxnId="{20E411DF-D4D2-804A-BD4E-2C8D48747CB4}">
      <dgm:prSet/>
      <dgm:spPr/>
      <dgm:t>
        <a:bodyPr/>
        <a:lstStyle/>
        <a:p>
          <a:endParaRPr lang="es-ES"/>
        </a:p>
      </dgm:t>
    </dgm:pt>
    <dgm:pt modelId="{0430163E-24F3-B544-A478-014C7EAFAA6C}">
      <dgm:prSet phldrT="[Texto]"/>
      <dgm:spPr/>
      <dgm:t>
        <a:bodyPr/>
        <a:lstStyle/>
        <a:p>
          <a:r>
            <a:rPr lang="es-ES" dirty="0" smtClean="0"/>
            <a:t>Vivencias</a:t>
          </a:r>
        </a:p>
        <a:p>
          <a:endParaRPr lang="es-ES" dirty="0"/>
        </a:p>
      </dgm:t>
    </dgm:pt>
    <dgm:pt modelId="{670A88E6-8D06-DF48-B9FA-CEF69BF2BEF3}" type="parTrans" cxnId="{5FB90A5F-6BBB-CC4D-BFE1-DE4D441CC6BE}">
      <dgm:prSet/>
      <dgm:spPr/>
      <dgm:t>
        <a:bodyPr/>
        <a:lstStyle/>
        <a:p>
          <a:endParaRPr lang="es-ES"/>
        </a:p>
      </dgm:t>
    </dgm:pt>
    <dgm:pt modelId="{C054CA79-7E97-944D-98D6-24B16ACB484A}" type="sibTrans" cxnId="{5FB90A5F-6BBB-CC4D-BFE1-DE4D441CC6BE}">
      <dgm:prSet/>
      <dgm:spPr/>
      <dgm:t>
        <a:bodyPr/>
        <a:lstStyle/>
        <a:p>
          <a:endParaRPr lang="es-ES"/>
        </a:p>
      </dgm:t>
    </dgm:pt>
    <dgm:pt modelId="{98B88B14-2728-554D-8404-2DB83A43D291}">
      <dgm:prSet phldrT="[Texto]" custT="1"/>
      <dgm:spPr/>
      <dgm:t>
        <a:bodyPr/>
        <a:lstStyle/>
        <a:p>
          <a:r>
            <a:rPr lang="es-ES" sz="1600" dirty="0" smtClean="0"/>
            <a:t>- Nueva mirada del mundo globalizado.</a:t>
          </a:r>
        </a:p>
        <a:p>
          <a:r>
            <a:rPr lang="es-ES" sz="1600" dirty="0" smtClean="0"/>
            <a:t>- Despertar la motivación, por mirar el extranjero como una opción de futuro.</a:t>
          </a:r>
          <a:endParaRPr lang="es-ES" sz="1600" dirty="0"/>
        </a:p>
      </dgm:t>
    </dgm:pt>
    <dgm:pt modelId="{30AFE62B-D41C-0A4A-8B15-94D4A7B77392}" type="parTrans" cxnId="{C0D56830-11D9-FF4A-97EB-752965F3DFD4}">
      <dgm:prSet/>
      <dgm:spPr/>
      <dgm:t>
        <a:bodyPr/>
        <a:lstStyle/>
        <a:p>
          <a:endParaRPr lang="es-ES"/>
        </a:p>
      </dgm:t>
    </dgm:pt>
    <dgm:pt modelId="{45F3799F-F665-DF4C-ADA8-84F0F2366150}" type="sibTrans" cxnId="{C0D56830-11D9-FF4A-97EB-752965F3DFD4}">
      <dgm:prSet/>
      <dgm:spPr/>
      <dgm:t>
        <a:bodyPr/>
        <a:lstStyle/>
        <a:p>
          <a:endParaRPr lang="es-ES"/>
        </a:p>
      </dgm:t>
    </dgm:pt>
    <dgm:pt modelId="{3221C2B5-6E41-C948-B66B-38FF50D81839}">
      <dgm:prSet phldrT="[Texto]"/>
      <dgm:spPr/>
      <dgm:t>
        <a:bodyPr/>
        <a:lstStyle/>
        <a:p>
          <a:r>
            <a:rPr lang="es-ES" dirty="0" smtClean="0"/>
            <a:t>Resultado</a:t>
          </a:r>
        </a:p>
        <a:p>
          <a:endParaRPr lang="es-ES" dirty="0"/>
        </a:p>
      </dgm:t>
    </dgm:pt>
    <dgm:pt modelId="{69302BC2-25E2-964F-9F94-C4817BA25E50}" type="parTrans" cxnId="{CFE5C5DC-43B8-CF45-852C-D2E0D8A521DF}">
      <dgm:prSet/>
      <dgm:spPr/>
      <dgm:t>
        <a:bodyPr/>
        <a:lstStyle/>
        <a:p>
          <a:endParaRPr lang="es-ES"/>
        </a:p>
      </dgm:t>
    </dgm:pt>
    <dgm:pt modelId="{F1E9445A-979B-F44C-8CF7-15616CD52D22}" type="sibTrans" cxnId="{CFE5C5DC-43B8-CF45-852C-D2E0D8A521DF}">
      <dgm:prSet/>
      <dgm:spPr/>
      <dgm:t>
        <a:bodyPr/>
        <a:lstStyle/>
        <a:p>
          <a:endParaRPr lang="es-ES"/>
        </a:p>
      </dgm:t>
    </dgm:pt>
    <dgm:pt modelId="{328D8706-6387-5849-8165-643649B8A395}" type="pres">
      <dgm:prSet presAssocID="{08CC72FD-FBB9-6F4D-BB0E-A8AA4B4A8C9C}" presName="Name0" presStyleCnt="0">
        <dgm:presLayoutVars>
          <dgm:dir/>
          <dgm:animOne val="branch"/>
          <dgm:animLvl val="lvl"/>
        </dgm:presLayoutVars>
      </dgm:prSet>
      <dgm:spPr/>
      <dgm:t>
        <a:bodyPr/>
        <a:lstStyle/>
        <a:p>
          <a:endParaRPr lang="es-ES_tradnl"/>
        </a:p>
      </dgm:t>
    </dgm:pt>
    <dgm:pt modelId="{496D8CF9-EBED-9A46-86F1-C49E5CCD5154}" type="pres">
      <dgm:prSet presAssocID="{B400292E-BC77-2742-9979-F219F4622665}" presName="chaos" presStyleCnt="0"/>
      <dgm:spPr/>
    </dgm:pt>
    <dgm:pt modelId="{45E6364A-5860-C34F-AB57-EBD1DFFFBF10}" type="pres">
      <dgm:prSet presAssocID="{B400292E-BC77-2742-9979-F219F4622665}" presName="parTx1" presStyleLbl="revTx" presStyleIdx="0" presStyleCnt="3" custScaleY="132210" custLinFactNeighborY="14467"/>
      <dgm:spPr/>
      <dgm:t>
        <a:bodyPr/>
        <a:lstStyle/>
        <a:p>
          <a:endParaRPr lang="es-ES"/>
        </a:p>
      </dgm:t>
    </dgm:pt>
    <dgm:pt modelId="{857FD210-BF10-834B-8551-B8F7BA14CE5C}" type="pres">
      <dgm:prSet presAssocID="{B400292E-BC77-2742-9979-F219F4622665}" presName="desTx1" presStyleLbl="revTx" presStyleIdx="1" presStyleCnt="3">
        <dgm:presLayoutVars>
          <dgm:bulletEnabled val="1"/>
        </dgm:presLayoutVars>
      </dgm:prSet>
      <dgm:spPr/>
      <dgm:t>
        <a:bodyPr/>
        <a:lstStyle/>
        <a:p>
          <a:endParaRPr lang="es-ES_tradnl"/>
        </a:p>
      </dgm:t>
    </dgm:pt>
    <dgm:pt modelId="{9711AF94-0639-0A41-855A-2E3065CCFE5A}" type="pres">
      <dgm:prSet presAssocID="{B400292E-BC77-2742-9979-F219F4622665}" presName="c1" presStyleLbl="node1" presStyleIdx="0" presStyleCnt="19"/>
      <dgm:spPr/>
    </dgm:pt>
    <dgm:pt modelId="{D6A4C6BE-429C-EB47-88E3-DB7FE61DE823}" type="pres">
      <dgm:prSet presAssocID="{B400292E-BC77-2742-9979-F219F4622665}" presName="c2" presStyleLbl="node1" presStyleIdx="1" presStyleCnt="19"/>
      <dgm:spPr/>
    </dgm:pt>
    <dgm:pt modelId="{FEEEA942-45E0-4B47-B02D-6C0F7BD05DC6}" type="pres">
      <dgm:prSet presAssocID="{B400292E-BC77-2742-9979-F219F4622665}" presName="c3" presStyleLbl="node1" presStyleIdx="2" presStyleCnt="19"/>
      <dgm:spPr/>
    </dgm:pt>
    <dgm:pt modelId="{D2D85BC2-9DA0-6948-8EAC-327B8CD334D5}" type="pres">
      <dgm:prSet presAssocID="{B400292E-BC77-2742-9979-F219F4622665}" presName="c4" presStyleLbl="node1" presStyleIdx="3" presStyleCnt="19"/>
      <dgm:spPr/>
    </dgm:pt>
    <dgm:pt modelId="{419432DC-2403-A441-A578-4B52C542620E}" type="pres">
      <dgm:prSet presAssocID="{B400292E-BC77-2742-9979-F219F4622665}" presName="c5" presStyleLbl="node1" presStyleIdx="4" presStyleCnt="19"/>
      <dgm:spPr/>
    </dgm:pt>
    <dgm:pt modelId="{CE6A7C08-3948-944C-9AC5-9DC2AAC06E88}" type="pres">
      <dgm:prSet presAssocID="{B400292E-BC77-2742-9979-F219F4622665}" presName="c6" presStyleLbl="node1" presStyleIdx="5" presStyleCnt="19"/>
      <dgm:spPr/>
    </dgm:pt>
    <dgm:pt modelId="{AB061626-C479-9D4E-AE4F-C98170A269EA}" type="pres">
      <dgm:prSet presAssocID="{B400292E-BC77-2742-9979-F219F4622665}" presName="c7" presStyleLbl="node1" presStyleIdx="6" presStyleCnt="19"/>
      <dgm:spPr/>
    </dgm:pt>
    <dgm:pt modelId="{A5799D82-08E5-FC4A-9CFA-515469B67996}" type="pres">
      <dgm:prSet presAssocID="{B400292E-BC77-2742-9979-F219F4622665}" presName="c8" presStyleLbl="node1" presStyleIdx="7" presStyleCnt="19"/>
      <dgm:spPr/>
    </dgm:pt>
    <dgm:pt modelId="{8E668388-DAB2-1A47-A808-1C0B5BA4B9C4}" type="pres">
      <dgm:prSet presAssocID="{B400292E-BC77-2742-9979-F219F4622665}" presName="c9" presStyleLbl="node1" presStyleIdx="8" presStyleCnt="19"/>
      <dgm:spPr/>
    </dgm:pt>
    <dgm:pt modelId="{FCAD12B2-CD83-9340-AFA4-4C5FE1B66624}" type="pres">
      <dgm:prSet presAssocID="{B400292E-BC77-2742-9979-F219F4622665}" presName="c10" presStyleLbl="node1" presStyleIdx="9" presStyleCnt="19"/>
      <dgm:spPr/>
    </dgm:pt>
    <dgm:pt modelId="{CF47B20B-4FA4-6B49-BE01-988DC742F674}" type="pres">
      <dgm:prSet presAssocID="{B400292E-BC77-2742-9979-F219F4622665}" presName="c11" presStyleLbl="node1" presStyleIdx="10" presStyleCnt="19"/>
      <dgm:spPr/>
    </dgm:pt>
    <dgm:pt modelId="{3D1B4356-25AC-1A40-A968-B767CEEA6C83}" type="pres">
      <dgm:prSet presAssocID="{B400292E-BC77-2742-9979-F219F4622665}" presName="c12" presStyleLbl="node1" presStyleIdx="11" presStyleCnt="19"/>
      <dgm:spPr/>
    </dgm:pt>
    <dgm:pt modelId="{22AC5DDD-C053-E943-9C6D-41D50AE49D7A}" type="pres">
      <dgm:prSet presAssocID="{B400292E-BC77-2742-9979-F219F4622665}" presName="c13" presStyleLbl="node1" presStyleIdx="12" presStyleCnt="19"/>
      <dgm:spPr/>
    </dgm:pt>
    <dgm:pt modelId="{C5EAC178-E1AE-964A-AAFF-EF59A73FF95D}" type="pres">
      <dgm:prSet presAssocID="{B400292E-BC77-2742-9979-F219F4622665}" presName="c14" presStyleLbl="node1" presStyleIdx="13" presStyleCnt="19"/>
      <dgm:spPr/>
    </dgm:pt>
    <dgm:pt modelId="{97DD7BC8-C8D8-C142-817A-16C43DE8B60C}" type="pres">
      <dgm:prSet presAssocID="{B400292E-BC77-2742-9979-F219F4622665}" presName="c15" presStyleLbl="node1" presStyleIdx="14" presStyleCnt="19"/>
      <dgm:spPr/>
    </dgm:pt>
    <dgm:pt modelId="{B0403AB0-16F7-1442-B87C-E5A840392CF5}" type="pres">
      <dgm:prSet presAssocID="{B400292E-BC77-2742-9979-F219F4622665}" presName="c16" presStyleLbl="node1" presStyleIdx="15" presStyleCnt="19"/>
      <dgm:spPr/>
    </dgm:pt>
    <dgm:pt modelId="{F7AEA8DB-8C31-C846-96C5-61DC5679E458}" type="pres">
      <dgm:prSet presAssocID="{B400292E-BC77-2742-9979-F219F4622665}" presName="c17" presStyleLbl="node1" presStyleIdx="16" presStyleCnt="19"/>
      <dgm:spPr/>
    </dgm:pt>
    <dgm:pt modelId="{8978D2BC-17DA-E540-8F73-ECA73A41CB61}" type="pres">
      <dgm:prSet presAssocID="{B400292E-BC77-2742-9979-F219F4622665}" presName="c18" presStyleLbl="node1" presStyleIdx="17" presStyleCnt="19"/>
      <dgm:spPr/>
    </dgm:pt>
    <dgm:pt modelId="{C88E6232-5178-BF4F-8AFF-C4ADFABE8B84}" type="pres">
      <dgm:prSet presAssocID="{AB726101-638B-F342-A852-C6C6A12FB07B}" presName="chevronComposite1" presStyleCnt="0"/>
      <dgm:spPr/>
    </dgm:pt>
    <dgm:pt modelId="{B6AE0982-3F87-4049-B9AB-5DC758058E1A}" type="pres">
      <dgm:prSet presAssocID="{AB726101-638B-F342-A852-C6C6A12FB07B}" presName="chevron1" presStyleLbl="sibTrans2D1" presStyleIdx="0" presStyleCnt="2"/>
      <dgm:spPr/>
    </dgm:pt>
    <dgm:pt modelId="{8430EFB6-3DF2-C44C-9E69-AFE22C3BA623}" type="pres">
      <dgm:prSet presAssocID="{AB726101-638B-F342-A852-C6C6A12FB07B}" presName="spChevron1" presStyleCnt="0"/>
      <dgm:spPr/>
    </dgm:pt>
    <dgm:pt modelId="{0FC00D32-BCA0-3549-9406-EFE17812C983}" type="pres">
      <dgm:prSet presAssocID="{AB726101-638B-F342-A852-C6C6A12FB07B}" presName="overlap" presStyleCnt="0"/>
      <dgm:spPr/>
    </dgm:pt>
    <dgm:pt modelId="{C9057FA1-8E20-E545-A32D-3A9A028DA836}" type="pres">
      <dgm:prSet presAssocID="{AB726101-638B-F342-A852-C6C6A12FB07B}" presName="chevronComposite2" presStyleCnt="0"/>
      <dgm:spPr/>
    </dgm:pt>
    <dgm:pt modelId="{1199BF01-FD9C-0845-8DD1-7C78FEC10BC2}" type="pres">
      <dgm:prSet presAssocID="{AB726101-638B-F342-A852-C6C6A12FB07B}" presName="chevron2" presStyleLbl="sibTrans2D1" presStyleIdx="1" presStyleCnt="2"/>
      <dgm:spPr/>
    </dgm:pt>
    <dgm:pt modelId="{007CA74D-D6F9-5440-BCAD-EE06BF2BDF64}" type="pres">
      <dgm:prSet presAssocID="{AB726101-638B-F342-A852-C6C6A12FB07B}" presName="spChevron2" presStyleCnt="0"/>
      <dgm:spPr/>
    </dgm:pt>
    <dgm:pt modelId="{82200602-F380-1546-9537-276B4996DE14}" type="pres">
      <dgm:prSet presAssocID="{98B88B14-2728-554D-8404-2DB83A43D291}" presName="last" presStyleCnt="0"/>
      <dgm:spPr/>
    </dgm:pt>
    <dgm:pt modelId="{4AD7C97D-F337-B14F-8681-24E2F0796359}" type="pres">
      <dgm:prSet presAssocID="{98B88B14-2728-554D-8404-2DB83A43D291}" presName="circleTx" presStyleLbl="node1" presStyleIdx="18" presStyleCnt="19"/>
      <dgm:spPr/>
      <dgm:t>
        <a:bodyPr/>
        <a:lstStyle/>
        <a:p>
          <a:endParaRPr lang="es-ES"/>
        </a:p>
      </dgm:t>
    </dgm:pt>
    <dgm:pt modelId="{E11B1634-9E1B-7249-8F12-340780CF24A4}" type="pres">
      <dgm:prSet presAssocID="{98B88B14-2728-554D-8404-2DB83A43D291}" presName="desTxN" presStyleLbl="revTx" presStyleIdx="2" presStyleCnt="3">
        <dgm:presLayoutVars>
          <dgm:bulletEnabled val="1"/>
        </dgm:presLayoutVars>
      </dgm:prSet>
      <dgm:spPr/>
      <dgm:t>
        <a:bodyPr/>
        <a:lstStyle/>
        <a:p>
          <a:endParaRPr lang="es-ES_tradnl"/>
        </a:p>
      </dgm:t>
    </dgm:pt>
    <dgm:pt modelId="{1E41B360-CF52-1A4D-A9A5-09746DC97060}" type="pres">
      <dgm:prSet presAssocID="{98B88B14-2728-554D-8404-2DB83A43D291}" presName="spN" presStyleCnt="0"/>
      <dgm:spPr/>
    </dgm:pt>
  </dgm:ptLst>
  <dgm:cxnLst>
    <dgm:cxn modelId="{CFE5C5DC-43B8-CF45-852C-D2E0D8A521DF}" srcId="{98B88B14-2728-554D-8404-2DB83A43D291}" destId="{3221C2B5-6E41-C948-B66B-38FF50D81839}" srcOrd="0" destOrd="0" parTransId="{69302BC2-25E2-964F-9F94-C4817BA25E50}" sibTransId="{F1E9445A-979B-F44C-8CF7-15616CD52D22}"/>
    <dgm:cxn modelId="{20E411DF-D4D2-804A-BD4E-2C8D48747CB4}" srcId="{08CC72FD-FBB9-6F4D-BB0E-A8AA4B4A8C9C}" destId="{B400292E-BC77-2742-9979-F219F4622665}" srcOrd="0" destOrd="0" parTransId="{FBFC2E01-96B8-D349-B014-C7F1035F63B3}" sibTransId="{AB726101-638B-F342-A852-C6C6A12FB07B}"/>
    <dgm:cxn modelId="{7C7ED4EA-5B0E-B94E-B840-6BBA1EE6B5EA}" type="presOf" srcId="{3221C2B5-6E41-C948-B66B-38FF50D81839}" destId="{E11B1634-9E1B-7249-8F12-340780CF24A4}" srcOrd="0" destOrd="0" presId="urn:microsoft.com/office/officeart/2009/3/layout/RandomtoResultProcess"/>
    <dgm:cxn modelId="{48F219E1-86C7-6E4A-8761-8363D84EEB22}" type="presOf" srcId="{98B88B14-2728-554D-8404-2DB83A43D291}" destId="{4AD7C97D-F337-B14F-8681-24E2F0796359}" srcOrd="0" destOrd="0" presId="urn:microsoft.com/office/officeart/2009/3/layout/RandomtoResultProcess"/>
    <dgm:cxn modelId="{363FB9B8-C819-1F44-A020-2BBA3E2AE928}" type="presOf" srcId="{B400292E-BC77-2742-9979-F219F4622665}" destId="{45E6364A-5860-C34F-AB57-EBD1DFFFBF10}" srcOrd="0" destOrd="0" presId="urn:microsoft.com/office/officeart/2009/3/layout/RandomtoResultProcess"/>
    <dgm:cxn modelId="{50D9832D-01C7-B042-A8B7-D44544B6E837}" type="presOf" srcId="{08CC72FD-FBB9-6F4D-BB0E-A8AA4B4A8C9C}" destId="{328D8706-6387-5849-8165-643649B8A395}" srcOrd="0" destOrd="0" presId="urn:microsoft.com/office/officeart/2009/3/layout/RandomtoResultProcess"/>
    <dgm:cxn modelId="{C0D56830-11D9-FF4A-97EB-752965F3DFD4}" srcId="{08CC72FD-FBB9-6F4D-BB0E-A8AA4B4A8C9C}" destId="{98B88B14-2728-554D-8404-2DB83A43D291}" srcOrd="1" destOrd="0" parTransId="{30AFE62B-D41C-0A4A-8B15-94D4A7B77392}" sibTransId="{45F3799F-F665-DF4C-ADA8-84F0F2366150}"/>
    <dgm:cxn modelId="{1CA1BEC8-ADCA-4C42-BB1E-5A5E40D4E7D2}" type="presOf" srcId="{0430163E-24F3-B544-A478-014C7EAFAA6C}" destId="{857FD210-BF10-834B-8551-B8F7BA14CE5C}" srcOrd="0" destOrd="0" presId="urn:microsoft.com/office/officeart/2009/3/layout/RandomtoResultProcess"/>
    <dgm:cxn modelId="{5FB90A5F-6BBB-CC4D-BFE1-DE4D441CC6BE}" srcId="{B400292E-BC77-2742-9979-F219F4622665}" destId="{0430163E-24F3-B544-A478-014C7EAFAA6C}" srcOrd="0" destOrd="0" parTransId="{670A88E6-8D06-DF48-B9FA-CEF69BF2BEF3}" sibTransId="{C054CA79-7E97-944D-98D6-24B16ACB484A}"/>
    <dgm:cxn modelId="{BE8CEF2B-C08A-5449-A523-DD59CC8F8C5F}" type="presParOf" srcId="{328D8706-6387-5849-8165-643649B8A395}" destId="{496D8CF9-EBED-9A46-86F1-C49E5CCD5154}" srcOrd="0" destOrd="0" presId="urn:microsoft.com/office/officeart/2009/3/layout/RandomtoResultProcess"/>
    <dgm:cxn modelId="{732DDAC4-64EE-954E-A5B8-C3C144D32442}" type="presParOf" srcId="{496D8CF9-EBED-9A46-86F1-C49E5CCD5154}" destId="{45E6364A-5860-C34F-AB57-EBD1DFFFBF10}" srcOrd="0" destOrd="0" presId="urn:microsoft.com/office/officeart/2009/3/layout/RandomtoResultProcess"/>
    <dgm:cxn modelId="{C4FB08C6-0A71-F742-BEC4-6BF8900B58CD}" type="presParOf" srcId="{496D8CF9-EBED-9A46-86F1-C49E5CCD5154}" destId="{857FD210-BF10-834B-8551-B8F7BA14CE5C}" srcOrd="1" destOrd="0" presId="urn:microsoft.com/office/officeart/2009/3/layout/RandomtoResultProcess"/>
    <dgm:cxn modelId="{C8DF948A-2989-8849-B68B-BC94A3CE60A1}" type="presParOf" srcId="{496D8CF9-EBED-9A46-86F1-C49E5CCD5154}" destId="{9711AF94-0639-0A41-855A-2E3065CCFE5A}" srcOrd="2" destOrd="0" presId="urn:microsoft.com/office/officeart/2009/3/layout/RandomtoResultProcess"/>
    <dgm:cxn modelId="{92DA9A83-01FE-BC46-BC88-B83F43CA31AB}" type="presParOf" srcId="{496D8CF9-EBED-9A46-86F1-C49E5CCD5154}" destId="{D6A4C6BE-429C-EB47-88E3-DB7FE61DE823}" srcOrd="3" destOrd="0" presId="urn:microsoft.com/office/officeart/2009/3/layout/RandomtoResultProcess"/>
    <dgm:cxn modelId="{FD2ACE04-7CFF-D640-8D17-E05B9AF6EE24}" type="presParOf" srcId="{496D8CF9-EBED-9A46-86F1-C49E5CCD5154}" destId="{FEEEA942-45E0-4B47-B02D-6C0F7BD05DC6}" srcOrd="4" destOrd="0" presId="urn:microsoft.com/office/officeart/2009/3/layout/RandomtoResultProcess"/>
    <dgm:cxn modelId="{F0035E81-858F-5A48-9A8F-5A3AF37BAF41}" type="presParOf" srcId="{496D8CF9-EBED-9A46-86F1-C49E5CCD5154}" destId="{D2D85BC2-9DA0-6948-8EAC-327B8CD334D5}" srcOrd="5" destOrd="0" presId="urn:microsoft.com/office/officeart/2009/3/layout/RandomtoResultProcess"/>
    <dgm:cxn modelId="{A271BD48-6274-C646-B9B5-E4B93E455153}" type="presParOf" srcId="{496D8CF9-EBED-9A46-86F1-C49E5CCD5154}" destId="{419432DC-2403-A441-A578-4B52C542620E}" srcOrd="6" destOrd="0" presId="urn:microsoft.com/office/officeart/2009/3/layout/RandomtoResultProcess"/>
    <dgm:cxn modelId="{DC9002AF-169A-A24D-8456-77CD1551D97D}" type="presParOf" srcId="{496D8CF9-EBED-9A46-86F1-C49E5CCD5154}" destId="{CE6A7C08-3948-944C-9AC5-9DC2AAC06E88}" srcOrd="7" destOrd="0" presId="urn:microsoft.com/office/officeart/2009/3/layout/RandomtoResultProcess"/>
    <dgm:cxn modelId="{ECDD0AB0-626B-204E-93CC-514F50F3B6E6}" type="presParOf" srcId="{496D8CF9-EBED-9A46-86F1-C49E5CCD5154}" destId="{AB061626-C479-9D4E-AE4F-C98170A269EA}" srcOrd="8" destOrd="0" presId="urn:microsoft.com/office/officeart/2009/3/layout/RandomtoResultProcess"/>
    <dgm:cxn modelId="{D8C6778E-13F5-2646-AC8A-53F2AAD9A4D4}" type="presParOf" srcId="{496D8CF9-EBED-9A46-86F1-C49E5CCD5154}" destId="{A5799D82-08E5-FC4A-9CFA-515469B67996}" srcOrd="9" destOrd="0" presId="urn:microsoft.com/office/officeart/2009/3/layout/RandomtoResultProcess"/>
    <dgm:cxn modelId="{08DCF356-AA80-084E-8445-1389B55CE19D}" type="presParOf" srcId="{496D8CF9-EBED-9A46-86F1-C49E5CCD5154}" destId="{8E668388-DAB2-1A47-A808-1C0B5BA4B9C4}" srcOrd="10" destOrd="0" presId="urn:microsoft.com/office/officeart/2009/3/layout/RandomtoResultProcess"/>
    <dgm:cxn modelId="{273F4347-CCD4-6944-83DE-3E14B9D93C28}" type="presParOf" srcId="{496D8CF9-EBED-9A46-86F1-C49E5CCD5154}" destId="{FCAD12B2-CD83-9340-AFA4-4C5FE1B66624}" srcOrd="11" destOrd="0" presId="urn:microsoft.com/office/officeart/2009/3/layout/RandomtoResultProcess"/>
    <dgm:cxn modelId="{BD93F6C1-C757-954A-ADDE-336FB161CB02}" type="presParOf" srcId="{496D8CF9-EBED-9A46-86F1-C49E5CCD5154}" destId="{CF47B20B-4FA4-6B49-BE01-988DC742F674}" srcOrd="12" destOrd="0" presId="urn:microsoft.com/office/officeart/2009/3/layout/RandomtoResultProcess"/>
    <dgm:cxn modelId="{53F7DC33-A848-8440-934F-06D640E4450C}" type="presParOf" srcId="{496D8CF9-EBED-9A46-86F1-C49E5CCD5154}" destId="{3D1B4356-25AC-1A40-A968-B767CEEA6C83}" srcOrd="13" destOrd="0" presId="urn:microsoft.com/office/officeart/2009/3/layout/RandomtoResultProcess"/>
    <dgm:cxn modelId="{B277BDC3-21D7-3F40-B6EA-B4AC6CD26098}" type="presParOf" srcId="{496D8CF9-EBED-9A46-86F1-C49E5CCD5154}" destId="{22AC5DDD-C053-E943-9C6D-41D50AE49D7A}" srcOrd="14" destOrd="0" presId="urn:microsoft.com/office/officeart/2009/3/layout/RandomtoResultProcess"/>
    <dgm:cxn modelId="{CE693E1B-C12A-BE43-B350-ED4E1F88A1F2}" type="presParOf" srcId="{496D8CF9-EBED-9A46-86F1-C49E5CCD5154}" destId="{C5EAC178-E1AE-964A-AAFF-EF59A73FF95D}" srcOrd="15" destOrd="0" presId="urn:microsoft.com/office/officeart/2009/3/layout/RandomtoResultProcess"/>
    <dgm:cxn modelId="{357326CD-14E2-8A40-B26D-44E22FCAE0D4}" type="presParOf" srcId="{496D8CF9-EBED-9A46-86F1-C49E5CCD5154}" destId="{97DD7BC8-C8D8-C142-817A-16C43DE8B60C}" srcOrd="16" destOrd="0" presId="urn:microsoft.com/office/officeart/2009/3/layout/RandomtoResultProcess"/>
    <dgm:cxn modelId="{48E517FE-763C-144A-9B58-A2E88B413DFC}" type="presParOf" srcId="{496D8CF9-EBED-9A46-86F1-C49E5CCD5154}" destId="{B0403AB0-16F7-1442-B87C-E5A840392CF5}" srcOrd="17" destOrd="0" presId="urn:microsoft.com/office/officeart/2009/3/layout/RandomtoResultProcess"/>
    <dgm:cxn modelId="{2A9DC756-5627-0F45-B5F1-F62144202098}" type="presParOf" srcId="{496D8CF9-EBED-9A46-86F1-C49E5CCD5154}" destId="{F7AEA8DB-8C31-C846-96C5-61DC5679E458}" srcOrd="18" destOrd="0" presId="urn:microsoft.com/office/officeart/2009/3/layout/RandomtoResultProcess"/>
    <dgm:cxn modelId="{F1F84518-B09E-A545-BA36-223080C9EC86}" type="presParOf" srcId="{496D8CF9-EBED-9A46-86F1-C49E5CCD5154}" destId="{8978D2BC-17DA-E540-8F73-ECA73A41CB61}" srcOrd="19" destOrd="0" presId="urn:microsoft.com/office/officeart/2009/3/layout/RandomtoResultProcess"/>
    <dgm:cxn modelId="{2E6EBE83-2AB7-5B44-B526-2268BCCFA59A}" type="presParOf" srcId="{328D8706-6387-5849-8165-643649B8A395}" destId="{C88E6232-5178-BF4F-8AFF-C4ADFABE8B84}" srcOrd="1" destOrd="0" presId="urn:microsoft.com/office/officeart/2009/3/layout/RandomtoResultProcess"/>
    <dgm:cxn modelId="{9C5764EE-714C-594B-BDCF-68ED905A2162}" type="presParOf" srcId="{C88E6232-5178-BF4F-8AFF-C4ADFABE8B84}" destId="{B6AE0982-3F87-4049-B9AB-5DC758058E1A}" srcOrd="0" destOrd="0" presId="urn:microsoft.com/office/officeart/2009/3/layout/RandomtoResultProcess"/>
    <dgm:cxn modelId="{F0FE27B8-08A5-1D46-9DA9-E68491F85453}" type="presParOf" srcId="{C88E6232-5178-BF4F-8AFF-C4ADFABE8B84}" destId="{8430EFB6-3DF2-C44C-9E69-AFE22C3BA623}" srcOrd="1" destOrd="0" presId="urn:microsoft.com/office/officeart/2009/3/layout/RandomtoResultProcess"/>
    <dgm:cxn modelId="{AF294626-9194-7E48-8324-2F7AD7027962}" type="presParOf" srcId="{328D8706-6387-5849-8165-643649B8A395}" destId="{0FC00D32-BCA0-3549-9406-EFE17812C983}" srcOrd="2" destOrd="0" presId="urn:microsoft.com/office/officeart/2009/3/layout/RandomtoResultProcess"/>
    <dgm:cxn modelId="{3D22CA82-3538-5844-A021-75882B3C0FD1}" type="presParOf" srcId="{328D8706-6387-5849-8165-643649B8A395}" destId="{C9057FA1-8E20-E545-A32D-3A9A028DA836}" srcOrd="3" destOrd="0" presId="urn:microsoft.com/office/officeart/2009/3/layout/RandomtoResultProcess"/>
    <dgm:cxn modelId="{FA45ABD1-4F1F-B543-AC90-5A85110FC2B7}" type="presParOf" srcId="{C9057FA1-8E20-E545-A32D-3A9A028DA836}" destId="{1199BF01-FD9C-0845-8DD1-7C78FEC10BC2}" srcOrd="0" destOrd="0" presId="urn:microsoft.com/office/officeart/2009/3/layout/RandomtoResultProcess"/>
    <dgm:cxn modelId="{EAF7FE5B-1463-2E42-85C1-D5B373920233}" type="presParOf" srcId="{C9057FA1-8E20-E545-A32D-3A9A028DA836}" destId="{007CA74D-D6F9-5440-BCAD-EE06BF2BDF64}" srcOrd="1" destOrd="0" presId="urn:microsoft.com/office/officeart/2009/3/layout/RandomtoResultProcess"/>
    <dgm:cxn modelId="{1043EFAE-8058-5541-8B37-D4FE6E8C764D}" type="presParOf" srcId="{328D8706-6387-5849-8165-643649B8A395}" destId="{82200602-F380-1546-9537-276B4996DE14}" srcOrd="4" destOrd="0" presId="urn:microsoft.com/office/officeart/2009/3/layout/RandomtoResultProcess"/>
    <dgm:cxn modelId="{A33A1E21-2753-524D-9627-428C4971F740}" type="presParOf" srcId="{82200602-F380-1546-9537-276B4996DE14}" destId="{4AD7C97D-F337-B14F-8681-24E2F0796359}" srcOrd="0" destOrd="0" presId="urn:microsoft.com/office/officeart/2009/3/layout/RandomtoResultProcess"/>
    <dgm:cxn modelId="{B672FE43-89D4-1B45-8201-BBC0B98DC32C}" type="presParOf" srcId="{82200602-F380-1546-9537-276B4996DE14}" destId="{E11B1634-9E1B-7249-8F12-340780CF24A4}" srcOrd="1" destOrd="0" presId="urn:microsoft.com/office/officeart/2009/3/layout/RandomtoResultProcess"/>
    <dgm:cxn modelId="{B8FDFC89-5E0D-E74D-803A-F786A3C3E18F}" type="presParOf" srcId="{82200602-F380-1546-9537-276B4996DE14}" destId="{1E41B360-CF52-1A4D-A9A5-09746DC97060}" srcOrd="2" destOrd="0" presId="urn:microsoft.com/office/officeart/2009/3/layout/RandomtoResul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0FB4729-B90D-A548-BD1D-C06DB8FFBD42}" type="doc">
      <dgm:prSet loTypeId="urn:microsoft.com/office/officeart/2005/8/layout/cycle8" loCatId="" qsTypeId="urn:microsoft.com/office/officeart/2005/8/quickstyle/simple4" qsCatId="simple" csTypeId="urn:microsoft.com/office/officeart/2005/8/colors/accent1_2" csCatId="accent1" phldr="1"/>
      <dgm:spPr/>
    </dgm:pt>
    <dgm:pt modelId="{1AD1B669-9498-B04C-9DE5-F682DB89A887}">
      <dgm:prSet phldrT="[Texto]"/>
      <dgm:spPr/>
      <dgm:t>
        <a:bodyPr/>
        <a:lstStyle/>
        <a:p>
          <a:r>
            <a:rPr lang="es-ES" dirty="0" smtClean="0"/>
            <a:t>Expositor</a:t>
          </a:r>
          <a:endParaRPr lang="es-ES" dirty="0"/>
        </a:p>
      </dgm:t>
    </dgm:pt>
    <dgm:pt modelId="{729814DB-BE10-D947-959D-6577FC9B6D5E}" type="parTrans" cxnId="{901FA10B-41AD-3444-9B2D-5EF1FF7CC3ED}">
      <dgm:prSet/>
      <dgm:spPr/>
      <dgm:t>
        <a:bodyPr/>
        <a:lstStyle/>
        <a:p>
          <a:endParaRPr lang="es-ES"/>
        </a:p>
      </dgm:t>
    </dgm:pt>
    <dgm:pt modelId="{DD92587F-EE37-7540-80B9-777293FCE9B7}" type="sibTrans" cxnId="{901FA10B-41AD-3444-9B2D-5EF1FF7CC3ED}">
      <dgm:prSet/>
      <dgm:spPr/>
      <dgm:t>
        <a:bodyPr/>
        <a:lstStyle/>
        <a:p>
          <a:endParaRPr lang="es-ES"/>
        </a:p>
      </dgm:t>
    </dgm:pt>
    <dgm:pt modelId="{C297C92D-0A26-4F43-9CD0-55B2B7EC8CE1}">
      <dgm:prSet phldrT="[Texto]"/>
      <dgm:spPr/>
      <dgm:t>
        <a:bodyPr/>
        <a:lstStyle/>
        <a:p>
          <a:r>
            <a:rPr lang="es-ES" dirty="0" smtClean="0"/>
            <a:t>Experiencias de cada equipo en formato audiovisual</a:t>
          </a:r>
          <a:endParaRPr lang="es-ES" dirty="0"/>
        </a:p>
      </dgm:t>
    </dgm:pt>
    <dgm:pt modelId="{CFA95D81-0B88-3149-9961-BAFFFF889FEF}" type="parTrans" cxnId="{641A55E9-8AA8-324F-B522-AEEC1481A924}">
      <dgm:prSet/>
      <dgm:spPr/>
      <dgm:t>
        <a:bodyPr/>
        <a:lstStyle/>
        <a:p>
          <a:endParaRPr lang="es-ES"/>
        </a:p>
      </dgm:t>
    </dgm:pt>
    <dgm:pt modelId="{07B66BF8-6105-B548-89DD-18EFCA144230}" type="sibTrans" cxnId="{641A55E9-8AA8-324F-B522-AEEC1481A924}">
      <dgm:prSet/>
      <dgm:spPr/>
      <dgm:t>
        <a:bodyPr/>
        <a:lstStyle/>
        <a:p>
          <a:endParaRPr lang="es-ES"/>
        </a:p>
      </dgm:t>
    </dgm:pt>
    <dgm:pt modelId="{73815D49-2CB6-1849-9A46-B1E0612B5DDB}">
      <dgm:prSet phldrT="[Texto]"/>
      <dgm:spPr/>
      <dgm:t>
        <a:bodyPr/>
        <a:lstStyle/>
        <a:p>
          <a:r>
            <a:rPr lang="es-ES" dirty="0" smtClean="0"/>
            <a:t>Autogestión de recursos</a:t>
          </a:r>
          <a:endParaRPr lang="es-ES" dirty="0"/>
        </a:p>
      </dgm:t>
    </dgm:pt>
    <dgm:pt modelId="{CF403786-CA94-C243-A8F1-CA3F3B25B095}" type="parTrans" cxnId="{1CF2E230-E4E8-6845-BEC2-626DE5887FDE}">
      <dgm:prSet/>
      <dgm:spPr/>
      <dgm:t>
        <a:bodyPr/>
        <a:lstStyle/>
        <a:p>
          <a:endParaRPr lang="es-ES"/>
        </a:p>
      </dgm:t>
    </dgm:pt>
    <dgm:pt modelId="{7871336E-1CFC-6047-A70B-8F7BF98FEEEA}" type="sibTrans" cxnId="{1CF2E230-E4E8-6845-BEC2-626DE5887FDE}">
      <dgm:prSet/>
      <dgm:spPr/>
      <dgm:t>
        <a:bodyPr/>
        <a:lstStyle/>
        <a:p>
          <a:endParaRPr lang="es-ES"/>
        </a:p>
      </dgm:t>
    </dgm:pt>
    <dgm:pt modelId="{1E59ABA5-4342-974B-AA15-C2CCDB69849B}">
      <dgm:prSet phldrT="[Texto]"/>
      <dgm:spPr/>
      <dgm:t>
        <a:bodyPr/>
        <a:lstStyle/>
        <a:p>
          <a:r>
            <a:rPr lang="es-ES" dirty="0" smtClean="0"/>
            <a:t>Traspaso de experiencia a las otras cohortes</a:t>
          </a:r>
          <a:endParaRPr lang="es-ES" dirty="0"/>
        </a:p>
      </dgm:t>
    </dgm:pt>
    <dgm:pt modelId="{192594EC-4C63-4348-A761-83FDC10FBF2F}" type="parTrans" cxnId="{26628EB4-EC53-B045-9169-1E55930988C4}">
      <dgm:prSet/>
      <dgm:spPr/>
      <dgm:t>
        <a:bodyPr/>
        <a:lstStyle/>
        <a:p>
          <a:endParaRPr lang="es-ES"/>
        </a:p>
      </dgm:t>
    </dgm:pt>
    <dgm:pt modelId="{F284026B-9850-EE4E-90E1-274CB9F8ACEF}" type="sibTrans" cxnId="{26628EB4-EC53-B045-9169-1E55930988C4}">
      <dgm:prSet/>
      <dgm:spPr/>
      <dgm:t>
        <a:bodyPr/>
        <a:lstStyle/>
        <a:p>
          <a:endParaRPr lang="es-ES"/>
        </a:p>
      </dgm:t>
    </dgm:pt>
    <dgm:pt modelId="{69523025-C8CD-974B-BE0E-95902E3409AB}">
      <dgm:prSet phldrT="[Texto]"/>
      <dgm:spPr/>
      <dgm:t>
        <a:bodyPr/>
        <a:lstStyle/>
        <a:p>
          <a:r>
            <a:rPr lang="es-ES" dirty="0" smtClean="0"/>
            <a:t>Vinculación con el medio</a:t>
          </a:r>
          <a:endParaRPr lang="es-ES" dirty="0"/>
        </a:p>
      </dgm:t>
    </dgm:pt>
    <dgm:pt modelId="{29657068-D972-0241-89A0-6582517D4B6C}" type="parTrans" cxnId="{CD311E97-B12F-D54E-BDB2-B6F3C13F0E40}">
      <dgm:prSet/>
      <dgm:spPr/>
      <dgm:t>
        <a:bodyPr/>
        <a:lstStyle/>
        <a:p>
          <a:endParaRPr lang="es-ES"/>
        </a:p>
      </dgm:t>
    </dgm:pt>
    <dgm:pt modelId="{CDC72405-AF13-5443-9C97-A70620A2C3E8}" type="sibTrans" cxnId="{CD311E97-B12F-D54E-BDB2-B6F3C13F0E40}">
      <dgm:prSet/>
      <dgm:spPr/>
      <dgm:t>
        <a:bodyPr/>
        <a:lstStyle/>
        <a:p>
          <a:endParaRPr lang="es-ES"/>
        </a:p>
      </dgm:t>
    </dgm:pt>
    <dgm:pt modelId="{33D15229-E422-9E45-8B87-5205BA289D7D}">
      <dgm:prSet phldrT="[Texto]"/>
      <dgm:spPr/>
      <dgm:t>
        <a:bodyPr/>
        <a:lstStyle/>
        <a:p>
          <a:r>
            <a:rPr lang="es-ES" dirty="0" smtClean="0"/>
            <a:t>Difusión</a:t>
          </a:r>
          <a:endParaRPr lang="es-ES" dirty="0"/>
        </a:p>
      </dgm:t>
    </dgm:pt>
    <dgm:pt modelId="{E4907ECE-41FE-7F4A-9981-7995B5CD4B86}" type="parTrans" cxnId="{12BBB3CA-87E3-5F45-A7BA-96D5AE077916}">
      <dgm:prSet/>
      <dgm:spPr/>
      <dgm:t>
        <a:bodyPr/>
        <a:lstStyle/>
        <a:p>
          <a:endParaRPr lang="es-ES"/>
        </a:p>
      </dgm:t>
    </dgm:pt>
    <dgm:pt modelId="{5A7F813B-E9EF-8340-836E-4D7902979F10}" type="sibTrans" cxnId="{12BBB3CA-87E3-5F45-A7BA-96D5AE077916}">
      <dgm:prSet/>
      <dgm:spPr/>
      <dgm:t>
        <a:bodyPr/>
        <a:lstStyle/>
        <a:p>
          <a:endParaRPr lang="es-ES"/>
        </a:p>
      </dgm:t>
    </dgm:pt>
    <dgm:pt modelId="{E8BC5E93-3E15-3641-8661-63E1B5798F53}">
      <dgm:prSet phldrT="[Texto]"/>
      <dgm:spPr/>
      <dgm:t>
        <a:bodyPr/>
        <a:lstStyle/>
        <a:p>
          <a:r>
            <a:rPr lang="es-ES" dirty="0" smtClean="0"/>
            <a:t>Planificación detallada</a:t>
          </a:r>
          <a:endParaRPr lang="es-ES" dirty="0"/>
        </a:p>
      </dgm:t>
    </dgm:pt>
    <dgm:pt modelId="{7F67A85A-F075-AA4E-9CD3-D26D3D151A27}" type="parTrans" cxnId="{1BE6F1E1-7CE2-B14C-A814-3F1BA0EF1761}">
      <dgm:prSet/>
      <dgm:spPr/>
      <dgm:t>
        <a:bodyPr/>
        <a:lstStyle/>
        <a:p>
          <a:endParaRPr lang="es-ES"/>
        </a:p>
      </dgm:t>
    </dgm:pt>
    <dgm:pt modelId="{E6715A91-D814-B449-A5EF-D608D8E5E411}" type="sibTrans" cxnId="{1BE6F1E1-7CE2-B14C-A814-3F1BA0EF1761}">
      <dgm:prSet/>
      <dgm:spPr/>
      <dgm:t>
        <a:bodyPr/>
        <a:lstStyle/>
        <a:p>
          <a:endParaRPr lang="es-ES"/>
        </a:p>
      </dgm:t>
    </dgm:pt>
    <dgm:pt modelId="{0ED7DB96-7C93-1844-B765-34BDF7FBEF66}" type="pres">
      <dgm:prSet presAssocID="{50FB4729-B90D-A548-BD1D-C06DB8FFBD42}" presName="compositeShape" presStyleCnt="0">
        <dgm:presLayoutVars>
          <dgm:chMax val="7"/>
          <dgm:dir/>
          <dgm:resizeHandles val="exact"/>
        </dgm:presLayoutVars>
      </dgm:prSet>
      <dgm:spPr/>
    </dgm:pt>
    <dgm:pt modelId="{48603F1B-0275-5041-BEC8-CFD57F918164}" type="pres">
      <dgm:prSet presAssocID="{50FB4729-B90D-A548-BD1D-C06DB8FFBD42}" presName="wedge1" presStyleLbl="node1" presStyleIdx="0" presStyleCnt="7"/>
      <dgm:spPr/>
      <dgm:t>
        <a:bodyPr/>
        <a:lstStyle/>
        <a:p>
          <a:endParaRPr lang="es-ES_tradnl"/>
        </a:p>
      </dgm:t>
    </dgm:pt>
    <dgm:pt modelId="{F75B4D59-59E0-1747-8845-6F0F80D46774}" type="pres">
      <dgm:prSet presAssocID="{50FB4729-B90D-A548-BD1D-C06DB8FFBD42}" presName="dummy1a" presStyleCnt="0"/>
      <dgm:spPr/>
    </dgm:pt>
    <dgm:pt modelId="{6310232C-4173-DB46-9D9A-5DC8A0FB5BC0}" type="pres">
      <dgm:prSet presAssocID="{50FB4729-B90D-A548-BD1D-C06DB8FFBD42}" presName="dummy1b" presStyleCnt="0"/>
      <dgm:spPr/>
    </dgm:pt>
    <dgm:pt modelId="{DE166BCE-CD10-014C-980E-6157460AA3BC}" type="pres">
      <dgm:prSet presAssocID="{50FB4729-B90D-A548-BD1D-C06DB8FFBD42}" presName="wedge1Tx" presStyleLbl="node1" presStyleIdx="0" presStyleCnt="7">
        <dgm:presLayoutVars>
          <dgm:chMax val="0"/>
          <dgm:chPref val="0"/>
          <dgm:bulletEnabled val="1"/>
        </dgm:presLayoutVars>
      </dgm:prSet>
      <dgm:spPr/>
      <dgm:t>
        <a:bodyPr/>
        <a:lstStyle/>
        <a:p>
          <a:endParaRPr lang="es-ES_tradnl"/>
        </a:p>
      </dgm:t>
    </dgm:pt>
    <dgm:pt modelId="{2B074CEB-CC0B-1844-9377-2EE3784FE810}" type="pres">
      <dgm:prSet presAssocID="{50FB4729-B90D-A548-BD1D-C06DB8FFBD42}" presName="wedge2" presStyleLbl="node1" presStyleIdx="1" presStyleCnt="7"/>
      <dgm:spPr/>
      <dgm:t>
        <a:bodyPr/>
        <a:lstStyle/>
        <a:p>
          <a:endParaRPr lang="es-ES_tradnl"/>
        </a:p>
      </dgm:t>
    </dgm:pt>
    <dgm:pt modelId="{24BAA024-E43B-E340-A7C1-91B761741588}" type="pres">
      <dgm:prSet presAssocID="{50FB4729-B90D-A548-BD1D-C06DB8FFBD42}" presName="dummy2a" presStyleCnt="0"/>
      <dgm:spPr/>
    </dgm:pt>
    <dgm:pt modelId="{69AC6FC3-DD62-F94C-915C-677A4338200C}" type="pres">
      <dgm:prSet presAssocID="{50FB4729-B90D-A548-BD1D-C06DB8FFBD42}" presName="dummy2b" presStyleCnt="0"/>
      <dgm:spPr/>
    </dgm:pt>
    <dgm:pt modelId="{C72BABFF-50AA-A14D-AF2D-114708E07789}" type="pres">
      <dgm:prSet presAssocID="{50FB4729-B90D-A548-BD1D-C06DB8FFBD42}" presName="wedge2Tx" presStyleLbl="node1" presStyleIdx="1" presStyleCnt="7">
        <dgm:presLayoutVars>
          <dgm:chMax val="0"/>
          <dgm:chPref val="0"/>
          <dgm:bulletEnabled val="1"/>
        </dgm:presLayoutVars>
      </dgm:prSet>
      <dgm:spPr/>
      <dgm:t>
        <a:bodyPr/>
        <a:lstStyle/>
        <a:p>
          <a:endParaRPr lang="es-ES_tradnl"/>
        </a:p>
      </dgm:t>
    </dgm:pt>
    <dgm:pt modelId="{B182692D-A1C7-BC40-902B-BE1A792D6AC8}" type="pres">
      <dgm:prSet presAssocID="{50FB4729-B90D-A548-BD1D-C06DB8FFBD42}" presName="wedge3" presStyleLbl="node1" presStyleIdx="2" presStyleCnt="7"/>
      <dgm:spPr/>
      <dgm:t>
        <a:bodyPr/>
        <a:lstStyle/>
        <a:p>
          <a:endParaRPr lang="es-ES"/>
        </a:p>
      </dgm:t>
    </dgm:pt>
    <dgm:pt modelId="{6E127C68-179A-0140-8E0D-CF730178EDDF}" type="pres">
      <dgm:prSet presAssocID="{50FB4729-B90D-A548-BD1D-C06DB8FFBD42}" presName="dummy3a" presStyleCnt="0"/>
      <dgm:spPr/>
    </dgm:pt>
    <dgm:pt modelId="{4EC375E6-2907-B947-9685-46F9CD48886A}" type="pres">
      <dgm:prSet presAssocID="{50FB4729-B90D-A548-BD1D-C06DB8FFBD42}" presName="dummy3b" presStyleCnt="0"/>
      <dgm:spPr/>
    </dgm:pt>
    <dgm:pt modelId="{44D079D6-87CB-724B-96F8-DCB0C18CDF4C}" type="pres">
      <dgm:prSet presAssocID="{50FB4729-B90D-A548-BD1D-C06DB8FFBD42}" presName="wedge3Tx" presStyleLbl="node1" presStyleIdx="2" presStyleCnt="7">
        <dgm:presLayoutVars>
          <dgm:chMax val="0"/>
          <dgm:chPref val="0"/>
          <dgm:bulletEnabled val="1"/>
        </dgm:presLayoutVars>
      </dgm:prSet>
      <dgm:spPr/>
      <dgm:t>
        <a:bodyPr/>
        <a:lstStyle/>
        <a:p>
          <a:endParaRPr lang="es-ES"/>
        </a:p>
      </dgm:t>
    </dgm:pt>
    <dgm:pt modelId="{6F0E2AC2-4290-5947-9E61-A4C286088C10}" type="pres">
      <dgm:prSet presAssocID="{50FB4729-B90D-A548-BD1D-C06DB8FFBD42}" presName="wedge4" presStyleLbl="node1" presStyleIdx="3" presStyleCnt="7"/>
      <dgm:spPr/>
      <dgm:t>
        <a:bodyPr/>
        <a:lstStyle/>
        <a:p>
          <a:endParaRPr lang="es-ES"/>
        </a:p>
      </dgm:t>
    </dgm:pt>
    <dgm:pt modelId="{E9A9A827-A13A-8848-BEA5-4B5888F4589D}" type="pres">
      <dgm:prSet presAssocID="{50FB4729-B90D-A548-BD1D-C06DB8FFBD42}" presName="dummy4a" presStyleCnt="0"/>
      <dgm:spPr/>
    </dgm:pt>
    <dgm:pt modelId="{79A18C2F-746D-1045-9677-BBAD201136F8}" type="pres">
      <dgm:prSet presAssocID="{50FB4729-B90D-A548-BD1D-C06DB8FFBD42}" presName="dummy4b" presStyleCnt="0"/>
      <dgm:spPr/>
    </dgm:pt>
    <dgm:pt modelId="{E0A60C01-3266-5E42-8194-FFA7075C21CD}" type="pres">
      <dgm:prSet presAssocID="{50FB4729-B90D-A548-BD1D-C06DB8FFBD42}" presName="wedge4Tx" presStyleLbl="node1" presStyleIdx="3" presStyleCnt="7">
        <dgm:presLayoutVars>
          <dgm:chMax val="0"/>
          <dgm:chPref val="0"/>
          <dgm:bulletEnabled val="1"/>
        </dgm:presLayoutVars>
      </dgm:prSet>
      <dgm:spPr/>
      <dgm:t>
        <a:bodyPr/>
        <a:lstStyle/>
        <a:p>
          <a:endParaRPr lang="es-ES"/>
        </a:p>
      </dgm:t>
    </dgm:pt>
    <dgm:pt modelId="{49B742F3-40CB-3449-803D-D0BE6D4E52C2}" type="pres">
      <dgm:prSet presAssocID="{50FB4729-B90D-A548-BD1D-C06DB8FFBD42}" presName="wedge5" presStyleLbl="node1" presStyleIdx="4" presStyleCnt="7"/>
      <dgm:spPr/>
      <dgm:t>
        <a:bodyPr/>
        <a:lstStyle/>
        <a:p>
          <a:endParaRPr lang="es-ES"/>
        </a:p>
      </dgm:t>
    </dgm:pt>
    <dgm:pt modelId="{284A1B94-BC95-C241-9DCD-1933207079FC}" type="pres">
      <dgm:prSet presAssocID="{50FB4729-B90D-A548-BD1D-C06DB8FFBD42}" presName="dummy5a" presStyleCnt="0"/>
      <dgm:spPr/>
    </dgm:pt>
    <dgm:pt modelId="{425E3F9A-B449-EF43-88CE-34185AD32F50}" type="pres">
      <dgm:prSet presAssocID="{50FB4729-B90D-A548-BD1D-C06DB8FFBD42}" presName="dummy5b" presStyleCnt="0"/>
      <dgm:spPr/>
    </dgm:pt>
    <dgm:pt modelId="{1457741C-0851-4D41-85D8-2CD98DBB5996}" type="pres">
      <dgm:prSet presAssocID="{50FB4729-B90D-A548-BD1D-C06DB8FFBD42}" presName="wedge5Tx" presStyleLbl="node1" presStyleIdx="4" presStyleCnt="7">
        <dgm:presLayoutVars>
          <dgm:chMax val="0"/>
          <dgm:chPref val="0"/>
          <dgm:bulletEnabled val="1"/>
        </dgm:presLayoutVars>
      </dgm:prSet>
      <dgm:spPr/>
      <dgm:t>
        <a:bodyPr/>
        <a:lstStyle/>
        <a:p>
          <a:endParaRPr lang="es-ES"/>
        </a:p>
      </dgm:t>
    </dgm:pt>
    <dgm:pt modelId="{4DD39B8E-B94D-414C-AF5F-93AC5C1D6058}" type="pres">
      <dgm:prSet presAssocID="{50FB4729-B90D-A548-BD1D-C06DB8FFBD42}" presName="wedge6" presStyleLbl="node1" presStyleIdx="5" presStyleCnt="7"/>
      <dgm:spPr/>
      <dgm:t>
        <a:bodyPr/>
        <a:lstStyle/>
        <a:p>
          <a:endParaRPr lang="es-ES_tradnl"/>
        </a:p>
      </dgm:t>
    </dgm:pt>
    <dgm:pt modelId="{A2D39619-BE5D-5B40-BE66-B4FCC0AB68C0}" type="pres">
      <dgm:prSet presAssocID="{50FB4729-B90D-A548-BD1D-C06DB8FFBD42}" presName="dummy6a" presStyleCnt="0"/>
      <dgm:spPr/>
    </dgm:pt>
    <dgm:pt modelId="{A579D88E-BFF1-3340-BD49-A17CF8812B1F}" type="pres">
      <dgm:prSet presAssocID="{50FB4729-B90D-A548-BD1D-C06DB8FFBD42}" presName="dummy6b" presStyleCnt="0"/>
      <dgm:spPr/>
    </dgm:pt>
    <dgm:pt modelId="{94A57850-F2BF-2841-85FF-E890DD3B993B}" type="pres">
      <dgm:prSet presAssocID="{50FB4729-B90D-A548-BD1D-C06DB8FFBD42}" presName="wedge6Tx" presStyleLbl="node1" presStyleIdx="5" presStyleCnt="7">
        <dgm:presLayoutVars>
          <dgm:chMax val="0"/>
          <dgm:chPref val="0"/>
          <dgm:bulletEnabled val="1"/>
        </dgm:presLayoutVars>
      </dgm:prSet>
      <dgm:spPr/>
      <dgm:t>
        <a:bodyPr/>
        <a:lstStyle/>
        <a:p>
          <a:endParaRPr lang="es-ES_tradnl"/>
        </a:p>
      </dgm:t>
    </dgm:pt>
    <dgm:pt modelId="{1BFB4B19-E9A3-834D-AC7B-54F43B0ED660}" type="pres">
      <dgm:prSet presAssocID="{50FB4729-B90D-A548-BD1D-C06DB8FFBD42}" presName="wedge7" presStyleLbl="node1" presStyleIdx="6" presStyleCnt="7"/>
      <dgm:spPr/>
      <dgm:t>
        <a:bodyPr/>
        <a:lstStyle/>
        <a:p>
          <a:endParaRPr lang="es-ES_tradnl"/>
        </a:p>
      </dgm:t>
    </dgm:pt>
    <dgm:pt modelId="{B6A23842-59FA-0348-B55F-854016170516}" type="pres">
      <dgm:prSet presAssocID="{50FB4729-B90D-A548-BD1D-C06DB8FFBD42}" presName="dummy7a" presStyleCnt="0"/>
      <dgm:spPr/>
    </dgm:pt>
    <dgm:pt modelId="{CD9392CF-9701-1343-87A1-E4B8904D277B}" type="pres">
      <dgm:prSet presAssocID="{50FB4729-B90D-A548-BD1D-C06DB8FFBD42}" presName="dummy7b" presStyleCnt="0"/>
      <dgm:spPr/>
    </dgm:pt>
    <dgm:pt modelId="{D8D3410F-8219-994F-9465-243C05C45FF2}" type="pres">
      <dgm:prSet presAssocID="{50FB4729-B90D-A548-BD1D-C06DB8FFBD42}" presName="wedge7Tx" presStyleLbl="node1" presStyleIdx="6" presStyleCnt="7">
        <dgm:presLayoutVars>
          <dgm:chMax val="0"/>
          <dgm:chPref val="0"/>
          <dgm:bulletEnabled val="1"/>
        </dgm:presLayoutVars>
      </dgm:prSet>
      <dgm:spPr/>
      <dgm:t>
        <a:bodyPr/>
        <a:lstStyle/>
        <a:p>
          <a:endParaRPr lang="es-ES_tradnl"/>
        </a:p>
      </dgm:t>
    </dgm:pt>
    <dgm:pt modelId="{4D7DE9DA-563F-7741-A028-404A7ABEDAAB}" type="pres">
      <dgm:prSet presAssocID="{DD92587F-EE37-7540-80B9-777293FCE9B7}" presName="arrowWedge1" presStyleLbl="fgSibTrans2D1" presStyleIdx="0" presStyleCnt="7"/>
      <dgm:spPr/>
    </dgm:pt>
    <dgm:pt modelId="{DDFA53B9-181E-644D-B324-D4ECD2368846}" type="pres">
      <dgm:prSet presAssocID="{07B66BF8-6105-B548-89DD-18EFCA144230}" presName="arrowWedge2" presStyleLbl="fgSibTrans2D1" presStyleIdx="1" presStyleCnt="7"/>
      <dgm:spPr/>
    </dgm:pt>
    <dgm:pt modelId="{3B007E9D-6AFA-B840-A03C-C763CA28252E}" type="pres">
      <dgm:prSet presAssocID="{7871336E-1CFC-6047-A70B-8F7BF98FEEEA}" presName="arrowWedge3" presStyleLbl="fgSibTrans2D1" presStyleIdx="2" presStyleCnt="7"/>
      <dgm:spPr/>
    </dgm:pt>
    <dgm:pt modelId="{03EFA100-925C-B845-9FAE-0CF6EC196BF1}" type="pres">
      <dgm:prSet presAssocID="{E6715A91-D814-B449-A5EF-D608D8E5E411}" presName="arrowWedge4" presStyleLbl="fgSibTrans2D1" presStyleIdx="3" presStyleCnt="7"/>
      <dgm:spPr/>
    </dgm:pt>
    <dgm:pt modelId="{557D2F45-EFE2-E446-94C1-7CD5A5932CD7}" type="pres">
      <dgm:prSet presAssocID="{F284026B-9850-EE4E-90E1-274CB9F8ACEF}" presName="arrowWedge5" presStyleLbl="fgSibTrans2D1" presStyleIdx="4" presStyleCnt="7"/>
      <dgm:spPr/>
    </dgm:pt>
    <dgm:pt modelId="{2ED4961A-47C2-F543-A53D-C572E4D68AE0}" type="pres">
      <dgm:prSet presAssocID="{CDC72405-AF13-5443-9C97-A70620A2C3E8}" presName="arrowWedge6" presStyleLbl="fgSibTrans2D1" presStyleIdx="5" presStyleCnt="7"/>
      <dgm:spPr/>
    </dgm:pt>
    <dgm:pt modelId="{EE1901F9-4F67-6C4C-AA71-E4148CAB0785}" type="pres">
      <dgm:prSet presAssocID="{5A7F813B-E9EF-8340-836E-4D7902979F10}" presName="arrowWedge7" presStyleLbl="fgSibTrans2D1" presStyleIdx="6" presStyleCnt="7"/>
      <dgm:spPr/>
    </dgm:pt>
  </dgm:ptLst>
  <dgm:cxnLst>
    <dgm:cxn modelId="{538DDB2B-7380-464D-B99E-B2368E96A401}" type="presOf" srcId="{C297C92D-0A26-4F43-9CD0-55B2B7EC8CE1}" destId="{C72BABFF-50AA-A14D-AF2D-114708E07789}" srcOrd="1" destOrd="0" presId="urn:microsoft.com/office/officeart/2005/8/layout/cycle8"/>
    <dgm:cxn modelId="{EF5B69A7-6086-C245-A45A-2F7F401BCE88}" type="presOf" srcId="{E8BC5E93-3E15-3641-8661-63E1B5798F53}" destId="{E0A60C01-3266-5E42-8194-FFA7075C21CD}" srcOrd="1" destOrd="0" presId="urn:microsoft.com/office/officeart/2005/8/layout/cycle8"/>
    <dgm:cxn modelId="{A856798F-6915-8542-987F-C4B66F24A6FD}" type="presOf" srcId="{1E59ABA5-4342-974B-AA15-C2CCDB69849B}" destId="{49B742F3-40CB-3449-803D-D0BE6D4E52C2}" srcOrd="0" destOrd="0" presId="urn:microsoft.com/office/officeart/2005/8/layout/cycle8"/>
    <dgm:cxn modelId="{2EDDFA84-0C31-564B-985E-276D89C30382}" type="presOf" srcId="{33D15229-E422-9E45-8B87-5205BA289D7D}" destId="{D8D3410F-8219-994F-9465-243C05C45FF2}" srcOrd="1" destOrd="0" presId="urn:microsoft.com/office/officeart/2005/8/layout/cycle8"/>
    <dgm:cxn modelId="{052A421F-06D4-304B-ADBA-CB276E00228A}" type="presOf" srcId="{1AD1B669-9498-B04C-9DE5-F682DB89A887}" destId="{DE166BCE-CD10-014C-980E-6157460AA3BC}" srcOrd="1" destOrd="0" presId="urn:microsoft.com/office/officeart/2005/8/layout/cycle8"/>
    <dgm:cxn modelId="{8269BAD5-CE3C-7241-9063-53C56C931FAF}" type="presOf" srcId="{73815D49-2CB6-1849-9A46-B1E0612B5DDB}" destId="{44D079D6-87CB-724B-96F8-DCB0C18CDF4C}" srcOrd="1" destOrd="0" presId="urn:microsoft.com/office/officeart/2005/8/layout/cycle8"/>
    <dgm:cxn modelId="{F08B686A-7A6B-B24F-A090-ABBDFCE5A727}" type="presOf" srcId="{E8BC5E93-3E15-3641-8661-63E1B5798F53}" destId="{6F0E2AC2-4290-5947-9E61-A4C286088C10}" srcOrd="0" destOrd="0" presId="urn:microsoft.com/office/officeart/2005/8/layout/cycle8"/>
    <dgm:cxn modelId="{4B4DC073-E5FC-0C4F-9D24-73AB5AE4C15E}" type="presOf" srcId="{50FB4729-B90D-A548-BD1D-C06DB8FFBD42}" destId="{0ED7DB96-7C93-1844-B765-34BDF7FBEF66}" srcOrd="0" destOrd="0" presId="urn:microsoft.com/office/officeart/2005/8/layout/cycle8"/>
    <dgm:cxn modelId="{641A55E9-8AA8-324F-B522-AEEC1481A924}" srcId="{50FB4729-B90D-A548-BD1D-C06DB8FFBD42}" destId="{C297C92D-0A26-4F43-9CD0-55B2B7EC8CE1}" srcOrd="1" destOrd="0" parTransId="{CFA95D81-0B88-3149-9961-BAFFFF889FEF}" sibTransId="{07B66BF8-6105-B548-89DD-18EFCA144230}"/>
    <dgm:cxn modelId="{5EE90309-A008-594D-9571-9E915C349D77}" type="presOf" srcId="{69523025-C8CD-974B-BE0E-95902E3409AB}" destId="{94A57850-F2BF-2841-85FF-E890DD3B993B}" srcOrd="1" destOrd="0" presId="urn:microsoft.com/office/officeart/2005/8/layout/cycle8"/>
    <dgm:cxn modelId="{901FA10B-41AD-3444-9B2D-5EF1FF7CC3ED}" srcId="{50FB4729-B90D-A548-BD1D-C06DB8FFBD42}" destId="{1AD1B669-9498-B04C-9DE5-F682DB89A887}" srcOrd="0" destOrd="0" parTransId="{729814DB-BE10-D947-959D-6577FC9B6D5E}" sibTransId="{DD92587F-EE37-7540-80B9-777293FCE9B7}"/>
    <dgm:cxn modelId="{1CF2E230-E4E8-6845-BEC2-626DE5887FDE}" srcId="{50FB4729-B90D-A548-BD1D-C06DB8FFBD42}" destId="{73815D49-2CB6-1849-9A46-B1E0612B5DDB}" srcOrd="2" destOrd="0" parTransId="{CF403786-CA94-C243-A8F1-CA3F3B25B095}" sibTransId="{7871336E-1CFC-6047-A70B-8F7BF98FEEEA}"/>
    <dgm:cxn modelId="{08212DB0-3611-8C4D-8D9F-12349E345C8C}" type="presOf" srcId="{C297C92D-0A26-4F43-9CD0-55B2B7EC8CE1}" destId="{2B074CEB-CC0B-1844-9377-2EE3784FE810}" srcOrd="0" destOrd="0" presId="urn:microsoft.com/office/officeart/2005/8/layout/cycle8"/>
    <dgm:cxn modelId="{26628EB4-EC53-B045-9169-1E55930988C4}" srcId="{50FB4729-B90D-A548-BD1D-C06DB8FFBD42}" destId="{1E59ABA5-4342-974B-AA15-C2CCDB69849B}" srcOrd="4" destOrd="0" parTransId="{192594EC-4C63-4348-A761-83FDC10FBF2F}" sibTransId="{F284026B-9850-EE4E-90E1-274CB9F8ACEF}"/>
    <dgm:cxn modelId="{23313A45-CE2B-9847-98FE-4ECC3510F5CD}" type="presOf" srcId="{73815D49-2CB6-1849-9A46-B1E0612B5DDB}" destId="{B182692D-A1C7-BC40-902B-BE1A792D6AC8}" srcOrd="0" destOrd="0" presId="urn:microsoft.com/office/officeart/2005/8/layout/cycle8"/>
    <dgm:cxn modelId="{4E68562C-0642-DD4F-9B0D-0F17970BD858}" type="presOf" srcId="{1E59ABA5-4342-974B-AA15-C2CCDB69849B}" destId="{1457741C-0851-4D41-85D8-2CD98DBB5996}" srcOrd="1" destOrd="0" presId="urn:microsoft.com/office/officeart/2005/8/layout/cycle8"/>
    <dgm:cxn modelId="{7272BE80-F4D3-5B41-9AB2-B9CD49542E73}" type="presOf" srcId="{1AD1B669-9498-B04C-9DE5-F682DB89A887}" destId="{48603F1B-0275-5041-BEC8-CFD57F918164}" srcOrd="0" destOrd="0" presId="urn:microsoft.com/office/officeart/2005/8/layout/cycle8"/>
    <dgm:cxn modelId="{CD311E97-B12F-D54E-BDB2-B6F3C13F0E40}" srcId="{50FB4729-B90D-A548-BD1D-C06DB8FFBD42}" destId="{69523025-C8CD-974B-BE0E-95902E3409AB}" srcOrd="5" destOrd="0" parTransId="{29657068-D972-0241-89A0-6582517D4B6C}" sibTransId="{CDC72405-AF13-5443-9C97-A70620A2C3E8}"/>
    <dgm:cxn modelId="{1455B296-7C35-C54F-9142-65F9A9C91240}" type="presOf" srcId="{69523025-C8CD-974B-BE0E-95902E3409AB}" destId="{4DD39B8E-B94D-414C-AF5F-93AC5C1D6058}" srcOrd="0" destOrd="0" presId="urn:microsoft.com/office/officeart/2005/8/layout/cycle8"/>
    <dgm:cxn modelId="{B02CA630-0C14-3248-85EF-A850E518CDFA}" type="presOf" srcId="{33D15229-E422-9E45-8B87-5205BA289D7D}" destId="{1BFB4B19-E9A3-834D-AC7B-54F43B0ED660}" srcOrd="0" destOrd="0" presId="urn:microsoft.com/office/officeart/2005/8/layout/cycle8"/>
    <dgm:cxn modelId="{12BBB3CA-87E3-5F45-A7BA-96D5AE077916}" srcId="{50FB4729-B90D-A548-BD1D-C06DB8FFBD42}" destId="{33D15229-E422-9E45-8B87-5205BA289D7D}" srcOrd="6" destOrd="0" parTransId="{E4907ECE-41FE-7F4A-9981-7995B5CD4B86}" sibTransId="{5A7F813B-E9EF-8340-836E-4D7902979F10}"/>
    <dgm:cxn modelId="{1BE6F1E1-7CE2-B14C-A814-3F1BA0EF1761}" srcId="{50FB4729-B90D-A548-BD1D-C06DB8FFBD42}" destId="{E8BC5E93-3E15-3641-8661-63E1B5798F53}" srcOrd="3" destOrd="0" parTransId="{7F67A85A-F075-AA4E-9CD3-D26D3D151A27}" sibTransId="{E6715A91-D814-B449-A5EF-D608D8E5E411}"/>
    <dgm:cxn modelId="{72BB65EA-686D-0F44-8D3E-75D6AE440B19}" type="presParOf" srcId="{0ED7DB96-7C93-1844-B765-34BDF7FBEF66}" destId="{48603F1B-0275-5041-BEC8-CFD57F918164}" srcOrd="0" destOrd="0" presId="urn:microsoft.com/office/officeart/2005/8/layout/cycle8"/>
    <dgm:cxn modelId="{B3A3004E-56B3-FD4E-9CB6-42C32F9FD7A6}" type="presParOf" srcId="{0ED7DB96-7C93-1844-B765-34BDF7FBEF66}" destId="{F75B4D59-59E0-1747-8845-6F0F80D46774}" srcOrd="1" destOrd="0" presId="urn:microsoft.com/office/officeart/2005/8/layout/cycle8"/>
    <dgm:cxn modelId="{7257015E-8AD9-414C-A91E-9641772CC662}" type="presParOf" srcId="{0ED7DB96-7C93-1844-B765-34BDF7FBEF66}" destId="{6310232C-4173-DB46-9D9A-5DC8A0FB5BC0}" srcOrd="2" destOrd="0" presId="urn:microsoft.com/office/officeart/2005/8/layout/cycle8"/>
    <dgm:cxn modelId="{7D0AF433-DFDC-874E-90D0-DE648EB2C44A}" type="presParOf" srcId="{0ED7DB96-7C93-1844-B765-34BDF7FBEF66}" destId="{DE166BCE-CD10-014C-980E-6157460AA3BC}" srcOrd="3" destOrd="0" presId="urn:microsoft.com/office/officeart/2005/8/layout/cycle8"/>
    <dgm:cxn modelId="{EC5674FA-7D8B-4741-B232-4F755E5A98F3}" type="presParOf" srcId="{0ED7DB96-7C93-1844-B765-34BDF7FBEF66}" destId="{2B074CEB-CC0B-1844-9377-2EE3784FE810}" srcOrd="4" destOrd="0" presId="urn:microsoft.com/office/officeart/2005/8/layout/cycle8"/>
    <dgm:cxn modelId="{C75F0D42-81E0-C549-A127-D0DDA1CDC0E7}" type="presParOf" srcId="{0ED7DB96-7C93-1844-B765-34BDF7FBEF66}" destId="{24BAA024-E43B-E340-A7C1-91B761741588}" srcOrd="5" destOrd="0" presId="urn:microsoft.com/office/officeart/2005/8/layout/cycle8"/>
    <dgm:cxn modelId="{F4D2CC59-D370-3646-9F35-916F33651229}" type="presParOf" srcId="{0ED7DB96-7C93-1844-B765-34BDF7FBEF66}" destId="{69AC6FC3-DD62-F94C-915C-677A4338200C}" srcOrd="6" destOrd="0" presId="urn:microsoft.com/office/officeart/2005/8/layout/cycle8"/>
    <dgm:cxn modelId="{D5FC17AB-03C9-C84D-8557-EEECAA32EBDD}" type="presParOf" srcId="{0ED7DB96-7C93-1844-B765-34BDF7FBEF66}" destId="{C72BABFF-50AA-A14D-AF2D-114708E07789}" srcOrd="7" destOrd="0" presId="urn:microsoft.com/office/officeart/2005/8/layout/cycle8"/>
    <dgm:cxn modelId="{F7E0264D-0D7E-774F-9FCC-D509C98208D8}" type="presParOf" srcId="{0ED7DB96-7C93-1844-B765-34BDF7FBEF66}" destId="{B182692D-A1C7-BC40-902B-BE1A792D6AC8}" srcOrd="8" destOrd="0" presId="urn:microsoft.com/office/officeart/2005/8/layout/cycle8"/>
    <dgm:cxn modelId="{8B184496-D04B-3C46-93FE-7BCE481AED8E}" type="presParOf" srcId="{0ED7DB96-7C93-1844-B765-34BDF7FBEF66}" destId="{6E127C68-179A-0140-8E0D-CF730178EDDF}" srcOrd="9" destOrd="0" presId="urn:microsoft.com/office/officeart/2005/8/layout/cycle8"/>
    <dgm:cxn modelId="{A076A728-07C9-504B-9913-3ED48994ADBB}" type="presParOf" srcId="{0ED7DB96-7C93-1844-B765-34BDF7FBEF66}" destId="{4EC375E6-2907-B947-9685-46F9CD48886A}" srcOrd="10" destOrd="0" presId="urn:microsoft.com/office/officeart/2005/8/layout/cycle8"/>
    <dgm:cxn modelId="{83A7189A-0D64-5946-9578-EE166B211C2A}" type="presParOf" srcId="{0ED7DB96-7C93-1844-B765-34BDF7FBEF66}" destId="{44D079D6-87CB-724B-96F8-DCB0C18CDF4C}" srcOrd="11" destOrd="0" presId="urn:microsoft.com/office/officeart/2005/8/layout/cycle8"/>
    <dgm:cxn modelId="{CB34D5D0-07ED-4547-A249-DAF5612AEEE6}" type="presParOf" srcId="{0ED7DB96-7C93-1844-B765-34BDF7FBEF66}" destId="{6F0E2AC2-4290-5947-9E61-A4C286088C10}" srcOrd="12" destOrd="0" presId="urn:microsoft.com/office/officeart/2005/8/layout/cycle8"/>
    <dgm:cxn modelId="{765C44BD-7C07-A949-A999-488B036AFCAC}" type="presParOf" srcId="{0ED7DB96-7C93-1844-B765-34BDF7FBEF66}" destId="{E9A9A827-A13A-8848-BEA5-4B5888F4589D}" srcOrd="13" destOrd="0" presId="urn:microsoft.com/office/officeart/2005/8/layout/cycle8"/>
    <dgm:cxn modelId="{8E9EA0A6-81C9-2545-8856-432148F9E735}" type="presParOf" srcId="{0ED7DB96-7C93-1844-B765-34BDF7FBEF66}" destId="{79A18C2F-746D-1045-9677-BBAD201136F8}" srcOrd="14" destOrd="0" presId="urn:microsoft.com/office/officeart/2005/8/layout/cycle8"/>
    <dgm:cxn modelId="{E06CB78D-7893-A54D-8DC2-BDD76120C857}" type="presParOf" srcId="{0ED7DB96-7C93-1844-B765-34BDF7FBEF66}" destId="{E0A60C01-3266-5E42-8194-FFA7075C21CD}" srcOrd="15" destOrd="0" presId="urn:microsoft.com/office/officeart/2005/8/layout/cycle8"/>
    <dgm:cxn modelId="{879C0B64-13B6-7A40-9616-2AF3BF87AD85}" type="presParOf" srcId="{0ED7DB96-7C93-1844-B765-34BDF7FBEF66}" destId="{49B742F3-40CB-3449-803D-D0BE6D4E52C2}" srcOrd="16" destOrd="0" presId="urn:microsoft.com/office/officeart/2005/8/layout/cycle8"/>
    <dgm:cxn modelId="{57F00D34-62CE-1E44-94A2-C7A2B1DAA8F3}" type="presParOf" srcId="{0ED7DB96-7C93-1844-B765-34BDF7FBEF66}" destId="{284A1B94-BC95-C241-9DCD-1933207079FC}" srcOrd="17" destOrd="0" presId="urn:microsoft.com/office/officeart/2005/8/layout/cycle8"/>
    <dgm:cxn modelId="{BA1352B7-B9E0-944C-B856-3821248820B1}" type="presParOf" srcId="{0ED7DB96-7C93-1844-B765-34BDF7FBEF66}" destId="{425E3F9A-B449-EF43-88CE-34185AD32F50}" srcOrd="18" destOrd="0" presId="urn:microsoft.com/office/officeart/2005/8/layout/cycle8"/>
    <dgm:cxn modelId="{9B7CCB56-6818-2F4B-AF0C-B65AE3A22EE7}" type="presParOf" srcId="{0ED7DB96-7C93-1844-B765-34BDF7FBEF66}" destId="{1457741C-0851-4D41-85D8-2CD98DBB5996}" srcOrd="19" destOrd="0" presId="urn:microsoft.com/office/officeart/2005/8/layout/cycle8"/>
    <dgm:cxn modelId="{3A31E2FD-52ED-C049-B46A-9CC6F6F986A4}" type="presParOf" srcId="{0ED7DB96-7C93-1844-B765-34BDF7FBEF66}" destId="{4DD39B8E-B94D-414C-AF5F-93AC5C1D6058}" srcOrd="20" destOrd="0" presId="urn:microsoft.com/office/officeart/2005/8/layout/cycle8"/>
    <dgm:cxn modelId="{F3A02802-E199-8F4E-8696-6E1D70CB9255}" type="presParOf" srcId="{0ED7DB96-7C93-1844-B765-34BDF7FBEF66}" destId="{A2D39619-BE5D-5B40-BE66-B4FCC0AB68C0}" srcOrd="21" destOrd="0" presId="urn:microsoft.com/office/officeart/2005/8/layout/cycle8"/>
    <dgm:cxn modelId="{E82090BF-119D-F94E-8A67-BE924489958B}" type="presParOf" srcId="{0ED7DB96-7C93-1844-B765-34BDF7FBEF66}" destId="{A579D88E-BFF1-3340-BD49-A17CF8812B1F}" srcOrd="22" destOrd="0" presId="urn:microsoft.com/office/officeart/2005/8/layout/cycle8"/>
    <dgm:cxn modelId="{92A9F9F1-37D3-EC40-8DE4-30C824F3C214}" type="presParOf" srcId="{0ED7DB96-7C93-1844-B765-34BDF7FBEF66}" destId="{94A57850-F2BF-2841-85FF-E890DD3B993B}" srcOrd="23" destOrd="0" presId="urn:microsoft.com/office/officeart/2005/8/layout/cycle8"/>
    <dgm:cxn modelId="{841A7FFA-C027-B249-9991-57D8D05BB6B0}" type="presParOf" srcId="{0ED7DB96-7C93-1844-B765-34BDF7FBEF66}" destId="{1BFB4B19-E9A3-834D-AC7B-54F43B0ED660}" srcOrd="24" destOrd="0" presId="urn:microsoft.com/office/officeart/2005/8/layout/cycle8"/>
    <dgm:cxn modelId="{52F29E2A-A6BD-AB47-9C75-1AB8BE66040C}" type="presParOf" srcId="{0ED7DB96-7C93-1844-B765-34BDF7FBEF66}" destId="{B6A23842-59FA-0348-B55F-854016170516}" srcOrd="25" destOrd="0" presId="urn:microsoft.com/office/officeart/2005/8/layout/cycle8"/>
    <dgm:cxn modelId="{64D148F6-677C-F840-9F26-1C1EF3E75D20}" type="presParOf" srcId="{0ED7DB96-7C93-1844-B765-34BDF7FBEF66}" destId="{CD9392CF-9701-1343-87A1-E4B8904D277B}" srcOrd="26" destOrd="0" presId="urn:microsoft.com/office/officeart/2005/8/layout/cycle8"/>
    <dgm:cxn modelId="{E7DFF59F-0C8D-6E4E-9F5B-6F3865E66F1A}" type="presParOf" srcId="{0ED7DB96-7C93-1844-B765-34BDF7FBEF66}" destId="{D8D3410F-8219-994F-9465-243C05C45FF2}" srcOrd="27" destOrd="0" presId="urn:microsoft.com/office/officeart/2005/8/layout/cycle8"/>
    <dgm:cxn modelId="{0B0CA07F-DFBE-E14B-8BB0-47F3E87D2089}" type="presParOf" srcId="{0ED7DB96-7C93-1844-B765-34BDF7FBEF66}" destId="{4D7DE9DA-563F-7741-A028-404A7ABEDAAB}" srcOrd="28" destOrd="0" presId="urn:microsoft.com/office/officeart/2005/8/layout/cycle8"/>
    <dgm:cxn modelId="{31D9E718-ABA9-F548-A68E-DEABC73B9BB3}" type="presParOf" srcId="{0ED7DB96-7C93-1844-B765-34BDF7FBEF66}" destId="{DDFA53B9-181E-644D-B324-D4ECD2368846}" srcOrd="29" destOrd="0" presId="urn:microsoft.com/office/officeart/2005/8/layout/cycle8"/>
    <dgm:cxn modelId="{08E2E044-6B8D-1642-ACD0-EDAA660F3271}" type="presParOf" srcId="{0ED7DB96-7C93-1844-B765-34BDF7FBEF66}" destId="{3B007E9D-6AFA-B840-A03C-C763CA28252E}" srcOrd="30" destOrd="0" presId="urn:microsoft.com/office/officeart/2005/8/layout/cycle8"/>
    <dgm:cxn modelId="{AC99070B-9411-5144-98CB-62833D3CE466}" type="presParOf" srcId="{0ED7DB96-7C93-1844-B765-34BDF7FBEF66}" destId="{03EFA100-925C-B845-9FAE-0CF6EC196BF1}" srcOrd="31" destOrd="0" presId="urn:microsoft.com/office/officeart/2005/8/layout/cycle8"/>
    <dgm:cxn modelId="{2CB8BBF3-42BC-664E-AE3E-F736A23A781D}" type="presParOf" srcId="{0ED7DB96-7C93-1844-B765-34BDF7FBEF66}" destId="{557D2F45-EFE2-E446-94C1-7CD5A5932CD7}" srcOrd="32" destOrd="0" presId="urn:microsoft.com/office/officeart/2005/8/layout/cycle8"/>
    <dgm:cxn modelId="{7540A2F1-19A7-7548-981C-318B9741130C}" type="presParOf" srcId="{0ED7DB96-7C93-1844-B765-34BDF7FBEF66}" destId="{2ED4961A-47C2-F543-A53D-C572E4D68AE0}" srcOrd="33" destOrd="0" presId="urn:microsoft.com/office/officeart/2005/8/layout/cycle8"/>
    <dgm:cxn modelId="{88163814-4958-2B44-90A9-EEF61C1FED38}" type="presParOf" srcId="{0ED7DB96-7C93-1844-B765-34BDF7FBEF66}" destId="{EE1901F9-4F67-6C4C-AA71-E4148CAB0785}" srcOrd="3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754179B-8BE5-4DA0-9C03-B86B4CC67350}" type="doc">
      <dgm:prSet loTypeId="urn:microsoft.com/office/officeart/2005/8/layout/pyramid4" loCatId="pyramid" qsTypeId="urn:microsoft.com/office/officeart/2005/8/quickstyle/3d3" qsCatId="3D" csTypeId="urn:microsoft.com/office/officeart/2005/8/colors/colorful4" csCatId="colorful" phldr="1"/>
      <dgm:spPr/>
      <dgm:t>
        <a:bodyPr/>
        <a:lstStyle/>
        <a:p>
          <a:endParaRPr lang="es-MX"/>
        </a:p>
      </dgm:t>
    </dgm:pt>
    <dgm:pt modelId="{84C4A09F-9CE2-4FAA-9A4D-DEB4DE40B452}">
      <dgm:prSet phldrT="[Texto]" custT="1"/>
      <dgm:spPr/>
      <dgm:t>
        <a:bodyPr/>
        <a:lstStyle/>
        <a:p>
          <a:r>
            <a:rPr lang="es-MX" sz="1000" b="1" dirty="0" smtClean="0"/>
            <a:t>Investigación</a:t>
          </a:r>
          <a:endParaRPr lang="es-MX" sz="1000" b="1" dirty="0"/>
        </a:p>
      </dgm:t>
    </dgm:pt>
    <dgm:pt modelId="{37DE222A-18DF-4645-851D-8AF0E0C80105}" type="parTrans" cxnId="{80F87C8F-295A-441E-8B3F-5E371191CF1A}">
      <dgm:prSet/>
      <dgm:spPr/>
      <dgm:t>
        <a:bodyPr/>
        <a:lstStyle/>
        <a:p>
          <a:endParaRPr lang="es-MX"/>
        </a:p>
      </dgm:t>
    </dgm:pt>
    <dgm:pt modelId="{BDFFE67D-D9D6-44EA-A130-3514F4E10003}" type="sibTrans" cxnId="{80F87C8F-295A-441E-8B3F-5E371191CF1A}">
      <dgm:prSet/>
      <dgm:spPr/>
      <dgm:t>
        <a:bodyPr/>
        <a:lstStyle/>
        <a:p>
          <a:endParaRPr lang="es-MX"/>
        </a:p>
      </dgm:t>
    </dgm:pt>
    <dgm:pt modelId="{789EB2E6-6596-40C2-A8A9-134015E298C6}">
      <dgm:prSet phldrT="[Texto]" custT="1"/>
      <dgm:spPr/>
      <dgm:t>
        <a:bodyPr/>
        <a:lstStyle/>
        <a:p>
          <a:r>
            <a:rPr lang="es-MX" sz="1100" b="1" dirty="0" smtClean="0"/>
            <a:t>Docencia</a:t>
          </a:r>
          <a:endParaRPr lang="es-MX" sz="1100" b="1" dirty="0"/>
        </a:p>
      </dgm:t>
    </dgm:pt>
    <dgm:pt modelId="{82C5BAF3-58FE-4474-B959-FA7C1E523582}" type="parTrans" cxnId="{0B2EAD02-84DE-4156-B9E4-A734FD0ADA13}">
      <dgm:prSet/>
      <dgm:spPr/>
      <dgm:t>
        <a:bodyPr/>
        <a:lstStyle/>
        <a:p>
          <a:endParaRPr lang="es-MX"/>
        </a:p>
      </dgm:t>
    </dgm:pt>
    <dgm:pt modelId="{395C9B0C-994C-4917-82CA-0658090B49D9}" type="sibTrans" cxnId="{0B2EAD02-84DE-4156-B9E4-A734FD0ADA13}">
      <dgm:prSet/>
      <dgm:spPr/>
      <dgm:t>
        <a:bodyPr/>
        <a:lstStyle/>
        <a:p>
          <a:endParaRPr lang="es-MX"/>
        </a:p>
      </dgm:t>
    </dgm:pt>
    <dgm:pt modelId="{4D83E654-5885-47E3-8116-85B14CCB727E}">
      <dgm:prSet phldrT="[Texto]" custT="1"/>
      <dgm:spPr/>
      <dgm:t>
        <a:bodyPr/>
        <a:lstStyle/>
        <a:p>
          <a:r>
            <a:rPr lang="es-MX" sz="1100" b="1" dirty="0" smtClean="0"/>
            <a:t>Taller</a:t>
          </a:r>
        </a:p>
        <a:p>
          <a:r>
            <a:rPr lang="es-MX" sz="1100" b="1" dirty="0" smtClean="0"/>
            <a:t>Liderazgo</a:t>
          </a:r>
          <a:endParaRPr lang="es-MX" sz="1100" b="1" dirty="0"/>
        </a:p>
      </dgm:t>
    </dgm:pt>
    <dgm:pt modelId="{6C648448-3A11-4030-8282-4EF0FF296875}" type="parTrans" cxnId="{BF52D7AD-6BF1-444C-A396-945CEC589F36}">
      <dgm:prSet/>
      <dgm:spPr/>
      <dgm:t>
        <a:bodyPr/>
        <a:lstStyle/>
        <a:p>
          <a:endParaRPr lang="es-MX"/>
        </a:p>
      </dgm:t>
    </dgm:pt>
    <dgm:pt modelId="{6B84A965-D2F7-4F63-80D6-92A16347E8C4}" type="sibTrans" cxnId="{BF52D7AD-6BF1-444C-A396-945CEC589F36}">
      <dgm:prSet/>
      <dgm:spPr/>
      <dgm:t>
        <a:bodyPr/>
        <a:lstStyle/>
        <a:p>
          <a:endParaRPr lang="es-MX"/>
        </a:p>
      </dgm:t>
    </dgm:pt>
    <dgm:pt modelId="{5A13F557-9467-42F0-83B4-8F43A59D912C}">
      <dgm:prSet phldrT="[Texto]" custT="1"/>
      <dgm:spPr/>
      <dgm:t>
        <a:bodyPr/>
        <a:lstStyle/>
        <a:p>
          <a:r>
            <a:rPr lang="es-MX" sz="1100" b="1" dirty="0" smtClean="0"/>
            <a:t>Vinculación</a:t>
          </a:r>
          <a:endParaRPr lang="es-MX" sz="1100" b="1" dirty="0"/>
        </a:p>
      </dgm:t>
    </dgm:pt>
    <dgm:pt modelId="{81F50B6F-84AF-4C57-994E-ADDF5A7D839C}" type="parTrans" cxnId="{CE599DCD-1D02-4173-A980-1E3CFA40BA80}">
      <dgm:prSet/>
      <dgm:spPr/>
      <dgm:t>
        <a:bodyPr/>
        <a:lstStyle/>
        <a:p>
          <a:endParaRPr lang="es-MX"/>
        </a:p>
      </dgm:t>
    </dgm:pt>
    <dgm:pt modelId="{EB2829FF-85ED-4825-B7C2-4999F0EA6018}" type="sibTrans" cxnId="{CE599DCD-1D02-4173-A980-1E3CFA40BA80}">
      <dgm:prSet/>
      <dgm:spPr/>
      <dgm:t>
        <a:bodyPr/>
        <a:lstStyle/>
        <a:p>
          <a:endParaRPr lang="es-MX"/>
        </a:p>
      </dgm:t>
    </dgm:pt>
    <dgm:pt modelId="{5E3F87AF-DD97-4655-BF9A-00F7CAA025CC}" type="pres">
      <dgm:prSet presAssocID="{E754179B-8BE5-4DA0-9C03-B86B4CC67350}" presName="compositeShape" presStyleCnt="0">
        <dgm:presLayoutVars>
          <dgm:chMax val="9"/>
          <dgm:dir/>
          <dgm:resizeHandles val="exact"/>
        </dgm:presLayoutVars>
      </dgm:prSet>
      <dgm:spPr/>
      <dgm:t>
        <a:bodyPr/>
        <a:lstStyle/>
        <a:p>
          <a:endParaRPr lang="es-ES_tradnl"/>
        </a:p>
      </dgm:t>
    </dgm:pt>
    <dgm:pt modelId="{953E9E2B-6F96-4A75-9EB5-02E30D9C81C8}" type="pres">
      <dgm:prSet presAssocID="{E754179B-8BE5-4DA0-9C03-B86B4CC67350}" presName="triangle1" presStyleLbl="node1" presStyleIdx="0" presStyleCnt="4" custLinFactNeighborX="1100">
        <dgm:presLayoutVars>
          <dgm:bulletEnabled val="1"/>
        </dgm:presLayoutVars>
      </dgm:prSet>
      <dgm:spPr/>
      <dgm:t>
        <a:bodyPr/>
        <a:lstStyle/>
        <a:p>
          <a:endParaRPr lang="es-ES_tradnl"/>
        </a:p>
      </dgm:t>
    </dgm:pt>
    <dgm:pt modelId="{BD4086EA-90EB-4BA1-A481-1BE91B987AE5}" type="pres">
      <dgm:prSet presAssocID="{E754179B-8BE5-4DA0-9C03-B86B4CC67350}" presName="triangle2" presStyleLbl="node1" presStyleIdx="1" presStyleCnt="4" custLinFactNeighborX="1100">
        <dgm:presLayoutVars>
          <dgm:bulletEnabled val="1"/>
        </dgm:presLayoutVars>
      </dgm:prSet>
      <dgm:spPr/>
      <dgm:t>
        <a:bodyPr/>
        <a:lstStyle/>
        <a:p>
          <a:endParaRPr lang="es-ES_tradnl"/>
        </a:p>
      </dgm:t>
    </dgm:pt>
    <dgm:pt modelId="{89C1C7E9-A30E-4011-9AB5-BDF784C783A9}" type="pres">
      <dgm:prSet presAssocID="{E754179B-8BE5-4DA0-9C03-B86B4CC67350}" presName="triangle3" presStyleLbl="node1" presStyleIdx="2" presStyleCnt="4" custLinFactNeighborX="3580" custLinFactNeighborY="1120">
        <dgm:presLayoutVars>
          <dgm:bulletEnabled val="1"/>
        </dgm:presLayoutVars>
      </dgm:prSet>
      <dgm:spPr/>
      <dgm:t>
        <a:bodyPr/>
        <a:lstStyle/>
        <a:p>
          <a:endParaRPr lang="es-MX"/>
        </a:p>
      </dgm:t>
    </dgm:pt>
    <dgm:pt modelId="{2BFF705E-AD70-4E31-B81C-A4F0AC8B62DF}" type="pres">
      <dgm:prSet presAssocID="{E754179B-8BE5-4DA0-9C03-B86B4CC67350}" presName="triangle4" presStyleLbl="node1" presStyleIdx="3" presStyleCnt="4">
        <dgm:presLayoutVars>
          <dgm:bulletEnabled val="1"/>
        </dgm:presLayoutVars>
      </dgm:prSet>
      <dgm:spPr/>
      <dgm:t>
        <a:bodyPr/>
        <a:lstStyle/>
        <a:p>
          <a:endParaRPr lang="es-ES_tradnl"/>
        </a:p>
      </dgm:t>
    </dgm:pt>
  </dgm:ptLst>
  <dgm:cxnLst>
    <dgm:cxn modelId="{BF52D7AD-6BF1-444C-A396-945CEC589F36}" srcId="{E754179B-8BE5-4DA0-9C03-B86B4CC67350}" destId="{4D83E654-5885-47E3-8116-85B14CCB727E}" srcOrd="2" destOrd="0" parTransId="{6C648448-3A11-4030-8282-4EF0FF296875}" sibTransId="{6B84A965-D2F7-4F63-80D6-92A16347E8C4}"/>
    <dgm:cxn modelId="{E5835595-97A5-BE4F-A79D-6F80C549E785}" type="presOf" srcId="{5A13F557-9467-42F0-83B4-8F43A59D912C}" destId="{2BFF705E-AD70-4E31-B81C-A4F0AC8B62DF}" srcOrd="0" destOrd="0" presId="urn:microsoft.com/office/officeart/2005/8/layout/pyramid4"/>
    <dgm:cxn modelId="{2D80D9F5-6AC3-E34C-914E-0D9D8006383A}" type="presOf" srcId="{E754179B-8BE5-4DA0-9C03-B86B4CC67350}" destId="{5E3F87AF-DD97-4655-BF9A-00F7CAA025CC}" srcOrd="0" destOrd="0" presId="urn:microsoft.com/office/officeart/2005/8/layout/pyramid4"/>
    <dgm:cxn modelId="{0B2EAD02-84DE-4156-B9E4-A734FD0ADA13}" srcId="{E754179B-8BE5-4DA0-9C03-B86B4CC67350}" destId="{789EB2E6-6596-40C2-A8A9-134015E298C6}" srcOrd="1" destOrd="0" parTransId="{82C5BAF3-58FE-4474-B959-FA7C1E523582}" sibTransId="{395C9B0C-994C-4917-82CA-0658090B49D9}"/>
    <dgm:cxn modelId="{35C4AE74-176A-FB42-AE04-F2CBC055114B}" type="presOf" srcId="{84C4A09F-9CE2-4FAA-9A4D-DEB4DE40B452}" destId="{953E9E2B-6F96-4A75-9EB5-02E30D9C81C8}" srcOrd="0" destOrd="0" presId="urn:microsoft.com/office/officeart/2005/8/layout/pyramid4"/>
    <dgm:cxn modelId="{80F87C8F-295A-441E-8B3F-5E371191CF1A}" srcId="{E754179B-8BE5-4DA0-9C03-B86B4CC67350}" destId="{84C4A09F-9CE2-4FAA-9A4D-DEB4DE40B452}" srcOrd="0" destOrd="0" parTransId="{37DE222A-18DF-4645-851D-8AF0E0C80105}" sibTransId="{BDFFE67D-D9D6-44EA-A130-3514F4E10003}"/>
    <dgm:cxn modelId="{499F043B-BAA0-6942-90A2-0E17891B3968}" type="presOf" srcId="{789EB2E6-6596-40C2-A8A9-134015E298C6}" destId="{BD4086EA-90EB-4BA1-A481-1BE91B987AE5}" srcOrd="0" destOrd="0" presId="urn:microsoft.com/office/officeart/2005/8/layout/pyramid4"/>
    <dgm:cxn modelId="{32404DB9-CD88-5447-B6B2-565C0927E554}" type="presOf" srcId="{4D83E654-5885-47E3-8116-85B14CCB727E}" destId="{89C1C7E9-A30E-4011-9AB5-BDF784C783A9}" srcOrd="0" destOrd="0" presId="urn:microsoft.com/office/officeart/2005/8/layout/pyramid4"/>
    <dgm:cxn modelId="{CE599DCD-1D02-4173-A980-1E3CFA40BA80}" srcId="{E754179B-8BE5-4DA0-9C03-B86B4CC67350}" destId="{5A13F557-9467-42F0-83B4-8F43A59D912C}" srcOrd="3" destOrd="0" parTransId="{81F50B6F-84AF-4C57-994E-ADDF5A7D839C}" sibTransId="{EB2829FF-85ED-4825-B7C2-4999F0EA6018}"/>
    <dgm:cxn modelId="{88069C4C-462B-8948-A7A8-E53CA41FA9E2}" type="presParOf" srcId="{5E3F87AF-DD97-4655-BF9A-00F7CAA025CC}" destId="{953E9E2B-6F96-4A75-9EB5-02E30D9C81C8}" srcOrd="0" destOrd="0" presId="urn:microsoft.com/office/officeart/2005/8/layout/pyramid4"/>
    <dgm:cxn modelId="{1A05AC64-7010-3147-B646-0E2BFFFF3AA5}" type="presParOf" srcId="{5E3F87AF-DD97-4655-BF9A-00F7CAA025CC}" destId="{BD4086EA-90EB-4BA1-A481-1BE91B987AE5}" srcOrd="1" destOrd="0" presId="urn:microsoft.com/office/officeart/2005/8/layout/pyramid4"/>
    <dgm:cxn modelId="{9BDC3BFD-E1FD-2342-B2BD-6ABB6F2178E3}" type="presParOf" srcId="{5E3F87AF-DD97-4655-BF9A-00F7CAA025CC}" destId="{89C1C7E9-A30E-4011-9AB5-BDF784C783A9}" srcOrd="2" destOrd="0" presId="urn:microsoft.com/office/officeart/2005/8/layout/pyramid4"/>
    <dgm:cxn modelId="{F5F305CF-5446-1542-8CA4-0648D02A6DF2}" type="presParOf" srcId="{5E3F87AF-DD97-4655-BF9A-00F7CAA025CC}" destId="{2BFF705E-AD70-4E31-B81C-A4F0AC8B62DF}" srcOrd="3" destOrd="0" presId="urn:microsoft.com/office/officeart/2005/8/layout/pyramid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242BC5-4693-4C85-ADF2-518C54639055}">
      <dsp:nvSpPr>
        <dsp:cNvPr id="0" name=""/>
        <dsp:cNvSpPr/>
      </dsp:nvSpPr>
      <dsp:spPr>
        <a:xfrm>
          <a:off x="5085" y="2657450"/>
          <a:ext cx="2312338" cy="1057263"/>
        </a:xfrm>
        <a:prstGeom prst="roundRect">
          <a:avLst>
            <a:gd name="adj" fmla="val 10000"/>
          </a:avLst>
        </a:prstGeom>
        <a:solidFill>
          <a:schemeClr val="accent6">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99136" tIns="199136" rIns="199136" bIns="106680" numCol="1" spcCol="1270" anchor="t" anchorCtr="0">
          <a:noAutofit/>
        </a:bodyPr>
        <a:lstStyle/>
        <a:p>
          <a:pPr lvl="0" algn="ctr" defTabSz="1244600">
            <a:lnSpc>
              <a:spcPct val="90000"/>
            </a:lnSpc>
            <a:spcBef>
              <a:spcPct val="0"/>
            </a:spcBef>
            <a:spcAft>
              <a:spcPct val="35000"/>
            </a:spcAft>
          </a:pPr>
          <a:r>
            <a:rPr lang="es-CL" sz="2800" kern="1200" dirty="0" smtClean="0"/>
            <a:t>ICI</a:t>
          </a:r>
          <a:endParaRPr lang="es-CL" sz="2800" kern="1200" dirty="0"/>
        </a:p>
      </dsp:txBody>
      <dsp:txXfrm>
        <a:off x="5085" y="2657450"/>
        <a:ext cx="2312338" cy="704842"/>
      </dsp:txXfrm>
    </dsp:sp>
    <dsp:sp modelId="{9AC36005-C2F7-49B2-81DA-B13C589C00B7}">
      <dsp:nvSpPr>
        <dsp:cNvPr id="0" name=""/>
        <dsp:cNvSpPr/>
      </dsp:nvSpPr>
      <dsp:spPr>
        <a:xfrm>
          <a:off x="611772" y="3508596"/>
          <a:ext cx="2312338" cy="2305800"/>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149352" tIns="149352" rIns="149352" bIns="149352" numCol="1" spcCol="1270" anchor="t" anchorCtr="0">
          <a:noAutofit/>
        </a:bodyPr>
        <a:lstStyle/>
        <a:p>
          <a:pPr marL="228600" lvl="1" indent="-228600" algn="l" defTabSz="933450">
            <a:lnSpc>
              <a:spcPct val="90000"/>
            </a:lnSpc>
            <a:spcBef>
              <a:spcPct val="0"/>
            </a:spcBef>
            <a:spcAft>
              <a:spcPct val="15000"/>
            </a:spcAft>
            <a:buChar char="••"/>
          </a:pPr>
          <a:r>
            <a:rPr lang="es-CL" sz="2100" kern="1200" dirty="0" smtClean="0"/>
            <a:t>Antes sólo de dictaba en ICI.</a:t>
          </a:r>
          <a:endParaRPr lang="es-CL" sz="2100" kern="1200" dirty="0"/>
        </a:p>
        <a:p>
          <a:pPr marL="228600" lvl="1" indent="-228600" algn="l" defTabSz="933450">
            <a:lnSpc>
              <a:spcPct val="90000"/>
            </a:lnSpc>
            <a:spcBef>
              <a:spcPct val="0"/>
            </a:spcBef>
            <a:spcAft>
              <a:spcPct val="15000"/>
            </a:spcAft>
            <a:buChar char="••"/>
          </a:pPr>
          <a:r>
            <a:rPr lang="es-CL" sz="2100" kern="1200" dirty="0" smtClean="0"/>
            <a:t>Perfil sistémico.</a:t>
          </a:r>
          <a:endParaRPr lang="es-CL" sz="2100" kern="1200" dirty="0"/>
        </a:p>
        <a:p>
          <a:pPr marL="228600" lvl="1" indent="-228600" algn="l" defTabSz="933450">
            <a:lnSpc>
              <a:spcPct val="90000"/>
            </a:lnSpc>
            <a:spcBef>
              <a:spcPct val="0"/>
            </a:spcBef>
            <a:spcAft>
              <a:spcPct val="15000"/>
            </a:spcAft>
            <a:buChar char="••"/>
          </a:pPr>
          <a:r>
            <a:rPr lang="es-CL" sz="2100" kern="1200" dirty="0" smtClean="0"/>
            <a:t>Desarrollo curricular.</a:t>
          </a:r>
          <a:endParaRPr lang="es-CL" sz="2100" kern="1200" dirty="0"/>
        </a:p>
      </dsp:txBody>
      <dsp:txXfrm>
        <a:off x="679307" y="3576131"/>
        <a:ext cx="2177268" cy="2170730"/>
      </dsp:txXfrm>
    </dsp:sp>
    <dsp:sp modelId="{FB44D8B0-D453-4781-8ED3-B98C63409407}">
      <dsp:nvSpPr>
        <dsp:cNvPr id="0" name=""/>
        <dsp:cNvSpPr/>
      </dsp:nvSpPr>
      <dsp:spPr>
        <a:xfrm>
          <a:off x="2667966" y="2722019"/>
          <a:ext cx="743149" cy="575705"/>
        </a:xfrm>
        <a:prstGeom prst="rightArrow">
          <a:avLst>
            <a:gd name="adj1" fmla="val 60000"/>
            <a:gd name="adj2" fmla="val 50000"/>
          </a:avLst>
        </a:prstGeom>
        <a:solidFill>
          <a:schemeClr val="accent6">
            <a:tint val="60000"/>
            <a:hueOff val="0"/>
            <a:satOff val="0"/>
            <a:lumOff val="0"/>
            <a:alphaOff val="0"/>
          </a:schemeClr>
        </a:solidFill>
        <a:ln>
          <a:noFill/>
        </a:ln>
        <a:effectLst>
          <a:outerShdw blurRad="40000" dist="23000" dir="5400000" rotWithShape="0">
            <a:srgbClr val="000000">
              <a:alpha val="35000"/>
            </a:srgbClr>
          </a:outerShdw>
        </a:effectLst>
        <a:sp3d z="-110000">
          <a:bevelT w="40600" h="20600" prst="relaxedInset"/>
        </a:sp3d>
      </dsp:spPr>
      <dsp:style>
        <a:lnRef idx="0">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s-CL" sz="1700" kern="1200"/>
        </a:p>
      </dsp:txBody>
      <dsp:txXfrm>
        <a:off x="2667966" y="2837160"/>
        <a:ext cx="570438" cy="345423"/>
      </dsp:txXfrm>
    </dsp:sp>
    <dsp:sp modelId="{4DAB9DCB-A568-47DD-B4B7-649BE2089D2C}">
      <dsp:nvSpPr>
        <dsp:cNvPr id="0" name=""/>
        <dsp:cNvSpPr/>
      </dsp:nvSpPr>
      <dsp:spPr>
        <a:xfrm>
          <a:off x="3719592" y="2657450"/>
          <a:ext cx="2312338" cy="1057263"/>
        </a:xfrm>
        <a:prstGeom prst="roundRect">
          <a:avLst>
            <a:gd name="adj" fmla="val 10000"/>
          </a:avLst>
        </a:prstGeom>
        <a:solidFill>
          <a:schemeClr val="accent6">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70688" tIns="170688" rIns="170688" bIns="91440" numCol="1" spcCol="1270" anchor="t" anchorCtr="0">
          <a:noAutofit/>
        </a:bodyPr>
        <a:lstStyle/>
        <a:p>
          <a:pPr lvl="0" algn="ctr" defTabSz="1066800">
            <a:lnSpc>
              <a:spcPct val="90000"/>
            </a:lnSpc>
            <a:spcBef>
              <a:spcPct val="0"/>
            </a:spcBef>
            <a:spcAft>
              <a:spcPct val="35000"/>
            </a:spcAft>
          </a:pPr>
          <a:r>
            <a:rPr lang="es-CL" sz="2400" kern="1200" dirty="0" smtClean="0"/>
            <a:t>NECESIDAD</a:t>
          </a:r>
          <a:endParaRPr lang="es-CL" sz="1800" kern="1200" dirty="0"/>
        </a:p>
      </dsp:txBody>
      <dsp:txXfrm>
        <a:off x="3719592" y="2657450"/>
        <a:ext cx="2312338" cy="704842"/>
      </dsp:txXfrm>
    </dsp:sp>
    <dsp:sp modelId="{4B4B325D-9CAF-4BC1-9095-8E09936A01DF}">
      <dsp:nvSpPr>
        <dsp:cNvPr id="0" name=""/>
        <dsp:cNvSpPr/>
      </dsp:nvSpPr>
      <dsp:spPr>
        <a:xfrm>
          <a:off x="4193204" y="3362293"/>
          <a:ext cx="2312338" cy="2305800"/>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149352" tIns="149352" rIns="149352" bIns="149352" numCol="1" spcCol="1270" anchor="t" anchorCtr="0">
          <a:noAutofit/>
        </a:bodyPr>
        <a:lstStyle/>
        <a:p>
          <a:pPr marL="228600" lvl="1" indent="-228600" algn="l" defTabSz="933450">
            <a:lnSpc>
              <a:spcPct val="90000"/>
            </a:lnSpc>
            <a:spcBef>
              <a:spcPct val="0"/>
            </a:spcBef>
            <a:spcAft>
              <a:spcPct val="15000"/>
            </a:spcAft>
            <a:buChar char="••"/>
          </a:pPr>
          <a:r>
            <a:rPr lang="es-CL" sz="2100" kern="1200" dirty="0" smtClean="0"/>
            <a:t>Docentes y Empleadores.</a:t>
          </a:r>
          <a:endParaRPr lang="es-CL" sz="2100" kern="1200" dirty="0"/>
        </a:p>
        <a:p>
          <a:pPr marL="228600" lvl="1" indent="-228600" algn="l" defTabSz="933450">
            <a:lnSpc>
              <a:spcPct val="90000"/>
            </a:lnSpc>
            <a:spcBef>
              <a:spcPct val="0"/>
            </a:spcBef>
            <a:spcAft>
              <a:spcPct val="15000"/>
            </a:spcAft>
            <a:buChar char="••"/>
          </a:pPr>
          <a:r>
            <a:rPr lang="es-CL" sz="2100" kern="1200" dirty="0" smtClean="0"/>
            <a:t>Reestructurar.</a:t>
          </a:r>
          <a:endParaRPr lang="es-CL" sz="2100" kern="1200" dirty="0"/>
        </a:p>
      </dsp:txBody>
      <dsp:txXfrm>
        <a:off x="4260739" y="3429828"/>
        <a:ext cx="2177268" cy="2170730"/>
      </dsp:txXfrm>
    </dsp:sp>
    <dsp:sp modelId="{BE5F41D4-9515-4CAB-847F-A9600F8CA4C6}">
      <dsp:nvSpPr>
        <dsp:cNvPr id="0" name=""/>
        <dsp:cNvSpPr/>
      </dsp:nvSpPr>
      <dsp:spPr>
        <a:xfrm>
          <a:off x="6382473" y="2722019"/>
          <a:ext cx="743149" cy="575705"/>
        </a:xfrm>
        <a:prstGeom prst="rightArrow">
          <a:avLst>
            <a:gd name="adj1" fmla="val 60000"/>
            <a:gd name="adj2" fmla="val 50000"/>
          </a:avLst>
        </a:prstGeom>
        <a:solidFill>
          <a:schemeClr val="accent6">
            <a:tint val="60000"/>
            <a:hueOff val="0"/>
            <a:satOff val="0"/>
            <a:lumOff val="0"/>
            <a:alphaOff val="0"/>
          </a:schemeClr>
        </a:solidFill>
        <a:ln>
          <a:noFill/>
        </a:ln>
        <a:effectLst>
          <a:outerShdw blurRad="40000" dist="23000" dir="5400000" rotWithShape="0">
            <a:srgbClr val="000000">
              <a:alpha val="35000"/>
            </a:srgbClr>
          </a:outerShdw>
        </a:effectLst>
        <a:sp3d z="-110000">
          <a:bevelT w="40600" h="20600" prst="relaxedInset"/>
        </a:sp3d>
      </dsp:spPr>
      <dsp:style>
        <a:lnRef idx="0">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s-CL" sz="1700" kern="1200"/>
        </a:p>
      </dsp:txBody>
      <dsp:txXfrm>
        <a:off x="6382473" y="2837160"/>
        <a:ext cx="570438" cy="345423"/>
      </dsp:txXfrm>
    </dsp:sp>
    <dsp:sp modelId="{AD71D5B6-90CA-4B27-A011-606CC540EFC4}">
      <dsp:nvSpPr>
        <dsp:cNvPr id="0" name=""/>
        <dsp:cNvSpPr/>
      </dsp:nvSpPr>
      <dsp:spPr>
        <a:xfrm>
          <a:off x="7434100" y="2657450"/>
          <a:ext cx="2312338" cy="1057263"/>
        </a:xfrm>
        <a:prstGeom prst="roundRect">
          <a:avLst>
            <a:gd name="adj" fmla="val 10000"/>
          </a:avLst>
        </a:prstGeom>
        <a:solidFill>
          <a:schemeClr val="accent6">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49352" tIns="149352" rIns="149352" bIns="80010" numCol="1" spcCol="1270" anchor="t" anchorCtr="0">
          <a:noAutofit/>
        </a:bodyPr>
        <a:lstStyle/>
        <a:p>
          <a:pPr lvl="0" algn="l" defTabSz="933450">
            <a:lnSpc>
              <a:spcPct val="90000"/>
            </a:lnSpc>
            <a:spcBef>
              <a:spcPct val="0"/>
            </a:spcBef>
            <a:spcAft>
              <a:spcPct val="35000"/>
            </a:spcAft>
          </a:pPr>
          <a:r>
            <a:rPr lang="es-CL" sz="2100" kern="1200" dirty="0" smtClean="0"/>
            <a:t>Transversal</a:t>
          </a:r>
          <a:endParaRPr lang="es-CL" sz="2100" kern="1200" dirty="0"/>
        </a:p>
      </dsp:txBody>
      <dsp:txXfrm>
        <a:off x="7434100" y="2657450"/>
        <a:ext cx="2312338" cy="704842"/>
      </dsp:txXfrm>
    </dsp:sp>
    <dsp:sp modelId="{35CEA2DD-B1B6-4288-AFCE-8B488E905DAF}">
      <dsp:nvSpPr>
        <dsp:cNvPr id="0" name=""/>
        <dsp:cNvSpPr/>
      </dsp:nvSpPr>
      <dsp:spPr>
        <a:xfrm>
          <a:off x="7907711" y="3362293"/>
          <a:ext cx="2312338" cy="2305800"/>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149352" tIns="149352" rIns="149352" bIns="149352" numCol="1" spcCol="1270" anchor="t" anchorCtr="0">
          <a:noAutofit/>
        </a:bodyPr>
        <a:lstStyle/>
        <a:p>
          <a:pPr marL="228600" lvl="1" indent="-228600" algn="l" defTabSz="933450">
            <a:lnSpc>
              <a:spcPct val="90000"/>
            </a:lnSpc>
            <a:spcBef>
              <a:spcPct val="0"/>
            </a:spcBef>
            <a:spcAft>
              <a:spcPct val="15000"/>
            </a:spcAft>
            <a:buChar char="••"/>
          </a:pPr>
          <a:r>
            <a:rPr lang="es-CL" sz="2100" kern="1200" dirty="0" smtClean="0"/>
            <a:t>Modelo cognitivo constructivista.</a:t>
          </a:r>
          <a:endParaRPr lang="es-CL" sz="2100" kern="1200" dirty="0"/>
        </a:p>
        <a:p>
          <a:pPr marL="228600" lvl="1" indent="-228600" algn="l" defTabSz="933450">
            <a:lnSpc>
              <a:spcPct val="90000"/>
            </a:lnSpc>
            <a:spcBef>
              <a:spcPct val="0"/>
            </a:spcBef>
            <a:spcAft>
              <a:spcPct val="15000"/>
            </a:spcAft>
            <a:buChar char="••"/>
          </a:pPr>
          <a:r>
            <a:rPr lang="es-CL" sz="2100" kern="1200" dirty="0" smtClean="0"/>
            <a:t>Agente de apoyo.</a:t>
          </a:r>
          <a:endParaRPr lang="es-CL" sz="2100" kern="1200" dirty="0"/>
        </a:p>
        <a:p>
          <a:pPr marL="228600" lvl="1" indent="-228600" algn="l" defTabSz="933450">
            <a:lnSpc>
              <a:spcPct val="90000"/>
            </a:lnSpc>
            <a:spcBef>
              <a:spcPct val="0"/>
            </a:spcBef>
            <a:spcAft>
              <a:spcPct val="15000"/>
            </a:spcAft>
            <a:buChar char="••"/>
          </a:pPr>
          <a:endParaRPr lang="es-CL" sz="2100" kern="1200" dirty="0"/>
        </a:p>
      </dsp:txBody>
      <dsp:txXfrm>
        <a:off x="7975246" y="3429828"/>
        <a:ext cx="2177268" cy="21707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974804-6619-4F5E-8A15-24C73283F146}">
      <dsp:nvSpPr>
        <dsp:cNvPr id="0" name=""/>
        <dsp:cNvSpPr/>
      </dsp:nvSpPr>
      <dsp:spPr>
        <a:xfrm rot="16200000">
          <a:off x="944978" y="-924493"/>
          <a:ext cx="2016224" cy="3906180"/>
        </a:xfrm>
        <a:prstGeom prst="round1Rect">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lvl="0" algn="l" defTabSz="1155700">
            <a:lnSpc>
              <a:spcPct val="90000"/>
            </a:lnSpc>
            <a:spcBef>
              <a:spcPct val="0"/>
            </a:spcBef>
            <a:spcAft>
              <a:spcPct val="35000"/>
            </a:spcAft>
          </a:pPr>
          <a:r>
            <a:rPr lang="es-CL" sz="2600" kern="1200" dirty="0" smtClean="0"/>
            <a:t>Cercanía con el estudiante	</a:t>
          </a:r>
          <a:endParaRPr lang="es-CL" sz="2600" kern="1200" dirty="0"/>
        </a:p>
      </dsp:txBody>
      <dsp:txXfrm rot="5400000">
        <a:off x="-1" y="20485"/>
        <a:ext cx="3906180" cy="1512168"/>
      </dsp:txXfrm>
    </dsp:sp>
    <dsp:sp modelId="{02839120-3B61-4846-AD49-5B6A555438A2}">
      <dsp:nvSpPr>
        <dsp:cNvPr id="0" name=""/>
        <dsp:cNvSpPr/>
      </dsp:nvSpPr>
      <dsp:spPr>
        <a:xfrm>
          <a:off x="3906180" y="0"/>
          <a:ext cx="3906180" cy="2016224"/>
        </a:xfrm>
        <a:prstGeom prst="round1Rect">
          <a:avLst/>
        </a:prstGeom>
        <a:solidFill>
          <a:schemeClr val="accent5">
            <a:hueOff val="-3311292"/>
            <a:satOff val="13270"/>
            <a:lumOff val="287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lvl="0" algn="r" defTabSz="1155700">
            <a:lnSpc>
              <a:spcPct val="90000"/>
            </a:lnSpc>
            <a:spcBef>
              <a:spcPct val="0"/>
            </a:spcBef>
            <a:spcAft>
              <a:spcPct val="35000"/>
            </a:spcAft>
          </a:pPr>
          <a:r>
            <a:rPr lang="es-CL" sz="2600" kern="1200" dirty="0" smtClean="0"/>
            <a:t>Potenciamiento de las habilidades esenciales</a:t>
          </a:r>
          <a:endParaRPr lang="es-CL" sz="2600" kern="1200" dirty="0"/>
        </a:p>
      </dsp:txBody>
      <dsp:txXfrm>
        <a:off x="3906180" y="0"/>
        <a:ext cx="3906180" cy="1512168"/>
      </dsp:txXfrm>
    </dsp:sp>
    <dsp:sp modelId="{C653FFD5-D927-410D-8EA2-058740869661}">
      <dsp:nvSpPr>
        <dsp:cNvPr id="0" name=""/>
        <dsp:cNvSpPr/>
      </dsp:nvSpPr>
      <dsp:spPr>
        <a:xfrm rot="10800000">
          <a:off x="0" y="2016224"/>
          <a:ext cx="3906180" cy="2016224"/>
        </a:xfrm>
        <a:prstGeom prst="round1Rect">
          <a:avLst/>
        </a:prstGeom>
        <a:solidFill>
          <a:schemeClr val="accent5">
            <a:hueOff val="-6622584"/>
            <a:satOff val="26541"/>
            <a:lumOff val="5752"/>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lvl="0" algn="l" defTabSz="1155700">
            <a:lnSpc>
              <a:spcPct val="90000"/>
            </a:lnSpc>
            <a:spcBef>
              <a:spcPct val="0"/>
            </a:spcBef>
            <a:spcAft>
              <a:spcPct val="35000"/>
            </a:spcAft>
          </a:pPr>
          <a:r>
            <a:rPr lang="es-CL" sz="2600" kern="1200" dirty="0" smtClean="0"/>
            <a:t>Apoyo al desarrollo de las actividades de la asignatura</a:t>
          </a:r>
          <a:endParaRPr lang="es-CL" sz="2600" kern="1200" dirty="0"/>
        </a:p>
      </dsp:txBody>
      <dsp:txXfrm rot="10800000">
        <a:off x="0" y="2520279"/>
        <a:ext cx="3906180" cy="1512168"/>
      </dsp:txXfrm>
    </dsp:sp>
    <dsp:sp modelId="{868AAA54-C517-4F5D-8794-4D21FB2C3F66}">
      <dsp:nvSpPr>
        <dsp:cNvPr id="0" name=""/>
        <dsp:cNvSpPr/>
      </dsp:nvSpPr>
      <dsp:spPr>
        <a:xfrm rot="5400000">
          <a:off x="4851158" y="1071246"/>
          <a:ext cx="2016224" cy="3906180"/>
        </a:xfrm>
        <a:prstGeom prst="round1Rect">
          <a:avLst/>
        </a:prstGeom>
        <a:solidFill>
          <a:schemeClr val="accent5">
            <a:hueOff val="-9933876"/>
            <a:satOff val="39811"/>
            <a:lumOff val="862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lvl="0" algn="r" defTabSz="1155700">
            <a:lnSpc>
              <a:spcPct val="90000"/>
            </a:lnSpc>
            <a:spcBef>
              <a:spcPct val="0"/>
            </a:spcBef>
            <a:spcAft>
              <a:spcPct val="35000"/>
            </a:spcAft>
          </a:pPr>
          <a:r>
            <a:rPr lang="es-CL" sz="2600" kern="1200" dirty="0" smtClean="0"/>
            <a:t>Generar reportes de seguimiento del estudiante</a:t>
          </a:r>
          <a:endParaRPr lang="es-CL" sz="2600" kern="1200" dirty="0"/>
        </a:p>
      </dsp:txBody>
      <dsp:txXfrm rot="-5400000">
        <a:off x="3906179" y="2520279"/>
        <a:ext cx="3906180" cy="1512168"/>
      </dsp:txXfrm>
    </dsp:sp>
    <dsp:sp modelId="{1B530BCB-585B-465D-82D3-59143E0752D0}">
      <dsp:nvSpPr>
        <dsp:cNvPr id="0" name=""/>
        <dsp:cNvSpPr/>
      </dsp:nvSpPr>
      <dsp:spPr>
        <a:xfrm>
          <a:off x="2734325" y="1512168"/>
          <a:ext cx="2343708" cy="1008112"/>
        </a:xfrm>
        <a:prstGeom prst="roundRect">
          <a:avLst/>
        </a:prstGeom>
        <a:solidFill>
          <a:schemeClr val="accent5">
            <a:tint val="40000"/>
            <a:hueOff val="0"/>
            <a:satOff val="0"/>
            <a:lumOff val="0"/>
            <a:alphaOff val="0"/>
          </a:schemeClr>
        </a:solidFill>
        <a:ln>
          <a:noFill/>
        </a:ln>
        <a:effectLst/>
        <a:sp3d z="57150" extrusionH="63500" contourW="12700" prstMaterial="matte">
          <a:contourClr>
            <a:schemeClr val="lt1">
              <a:tint val="50000"/>
            </a:schemeClr>
          </a:contourClr>
        </a:sp3d>
      </dsp:spPr>
      <dsp:style>
        <a:lnRef idx="0">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CL" sz="2600" kern="1200" dirty="0" smtClean="0"/>
            <a:t>Monitoreo</a:t>
          </a:r>
          <a:endParaRPr lang="es-CL" sz="2600" kern="1200" dirty="0"/>
        </a:p>
      </dsp:txBody>
      <dsp:txXfrm>
        <a:off x="2783537" y="1561380"/>
        <a:ext cx="2245284" cy="9096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E6364A-5860-C34F-AB57-EBD1DFFFBF10}">
      <dsp:nvSpPr>
        <dsp:cNvPr id="0" name=""/>
        <dsp:cNvSpPr/>
      </dsp:nvSpPr>
      <dsp:spPr>
        <a:xfrm>
          <a:off x="576735" y="1060164"/>
          <a:ext cx="3020706" cy="1316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S" sz="1200" kern="1200" dirty="0" smtClean="0"/>
            <a:t>- Viajar en Avión por primera vez.</a:t>
          </a:r>
        </a:p>
        <a:p>
          <a:pPr lvl="0" algn="ctr" defTabSz="533400">
            <a:lnSpc>
              <a:spcPct val="90000"/>
            </a:lnSpc>
            <a:spcBef>
              <a:spcPct val="0"/>
            </a:spcBef>
            <a:spcAft>
              <a:spcPct val="35000"/>
            </a:spcAft>
          </a:pPr>
          <a:r>
            <a:rPr lang="es-ES" sz="1200" kern="1200" dirty="0" smtClean="0"/>
            <a:t>- Conocer otros Países.</a:t>
          </a:r>
        </a:p>
        <a:p>
          <a:pPr lvl="0" algn="ctr" defTabSz="533400">
            <a:lnSpc>
              <a:spcPct val="90000"/>
            </a:lnSpc>
            <a:spcBef>
              <a:spcPct val="0"/>
            </a:spcBef>
            <a:spcAft>
              <a:spcPct val="35000"/>
            </a:spcAft>
          </a:pPr>
          <a:r>
            <a:rPr lang="es-ES" sz="1200" kern="1200" dirty="0" smtClean="0"/>
            <a:t>- Conocer organizaciones de nivel mundial</a:t>
          </a:r>
        </a:p>
        <a:p>
          <a:pPr lvl="0" algn="ctr" defTabSz="533400">
            <a:lnSpc>
              <a:spcPct val="90000"/>
            </a:lnSpc>
            <a:spcBef>
              <a:spcPct val="0"/>
            </a:spcBef>
            <a:spcAft>
              <a:spcPct val="35000"/>
            </a:spcAft>
          </a:pPr>
          <a:r>
            <a:rPr lang="es-ES" sz="1200" kern="1200" dirty="0" smtClean="0"/>
            <a:t>- Tener una última experiencia de vida en conjunto con Compañeros y profesores.</a:t>
          </a:r>
        </a:p>
        <a:p>
          <a:pPr lvl="0" algn="ctr" defTabSz="533400">
            <a:lnSpc>
              <a:spcPct val="90000"/>
            </a:lnSpc>
            <a:spcBef>
              <a:spcPct val="0"/>
            </a:spcBef>
            <a:spcAft>
              <a:spcPct val="35000"/>
            </a:spcAft>
          </a:pPr>
          <a:endParaRPr lang="es-ES" sz="1200" kern="1200" dirty="0"/>
        </a:p>
      </dsp:txBody>
      <dsp:txXfrm>
        <a:off x="576735" y="1060164"/>
        <a:ext cx="3020706" cy="1316097"/>
      </dsp:txXfrm>
    </dsp:sp>
    <dsp:sp modelId="{857FD210-BF10-834B-8551-B8F7BA14CE5C}">
      <dsp:nvSpPr>
        <dsp:cNvPr id="0" name=""/>
        <dsp:cNvSpPr/>
      </dsp:nvSpPr>
      <dsp:spPr>
        <a:xfrm>
          <a:off x="576735" y="3175552"/>
          <a:ext cx="3020706" cy="1865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2266950">
            <a:lnSpc>
              <a:spcPct val="90000"/>
            </a:lnSpc>
            <a:spcBef>
              <a:spcPct val="0"/>
            </a:spcBef>
            <a:spcAft>
              <a:spcPct val="35000"/>
            </a:spcAft>
          </a:pPr>
          <a:r>
            <a:rPr lang="es-ES" sz="5100" kern="1200" dirty="0" smtClean="0"/>
            <a:t>Vivencias</a:t>
          </a:r>
        </a:p>
        <a:p>
          <a:pPr lvl="0" algn="ctr" defTabSz="2266950">
            <a:lnSpc>
              <a:spcPct val="90000"/>
            </a:lnSpc>
            <a:spcBef>
              <a:spcPct val="0"/>
            </a:spcBef>
            <a:spcAft>
              <a:spcPct val="35000"/>
            </a:spcAft>
          </a:pPr>
          <a:endParaRPr lang="es-ES" sz="5100" kern="1200" dirty="0"/>
        </a:p>
      </dsp:txBody>
      <dsp:txXfrm>
        <a:off x="576735" y="3175552"/>
        <a:ext cx="3020706" cy="1865007"/>
      </dsp:txXfrm>
    </dsp:sp>
    <dsp:sp modelId="{9711AF94-0639-0A41-855A-2E3065CCFE5A}">
      <dsp:nvSpPr>
        <dsp:cNvPr id="0" name=""/>
        <dsp:cNvSpPr/>
      </dsp:nvSpPr>
      <dsp:spPr>
        <a:xfrm>
          <a:off x="573302" y="773712"/>
          <a:ext cx="240283" cy="240283"/>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6A4C6BE-429C-EB47-88E3-DB7FE61DE823}">
      <dsp:nvSpPr>
        <dsp:cNvPr id="0" name=""/>
        <dsp:cNvSpPr/>
      </dsp:nvSpPr>
      <dsp:spPr>
        <a:xfrm>
          <a:off x="741501" y="437315"/>
          <a:ext cx="240283" cy="240283"/>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EEEA942-45E0-4B47-B02D-6C0F7BD05DC6}">
      <dsp:nvSpPr>
        <dsp:cNvPr id="0" name=""/>
        <dsp:cNvSpPr/>
      </dsp:nvSpPr>
      <dsp:spPr>
        <a:xfrm>
          <a:off x="1145177" y="504595"/>
          <a:ext cx="377588" cy="377588"/>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2D85BC2-9DA0-6948-8EAC-327B8CD334D5}">
      <dsp:nvSpPr>
        <dsp:cNvPr id="0" name=""/>
        <dsp:cNvSpPr/>
      </dsp:nvSpPr>
      <dsp:spPr>
        <a:xfrm>
          <a:off x="1481574" y="134558"/>
          <a:ext cx="240283" cy="240283"/>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19432DC-2403-A441-A578-4B52C542620E}">
      <dsp:nvSpPr>
        <dsp:cNvPr id="0" name=""/>
        <dsp:cNvSpPr/>
      </dsp:nvSpPr>
      <dsp:spPr>
        <a:xfrm>
          <a:off x="1918890" y="0"/>
          <a:ext cx="240283" cy="240283"/>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E6A7C08-3948-944C-9AC5-9DC2AAC06E88}">
      <dsp:nvSpPr>
        <dsp:cNvPr id="0" name=""/>
        <dsp:cNvSpPr/>
      </dsp:nvSpPr>
      <dsp:spPr>
        <a:xfrm>
          <a:off x="2457125" y="235477"/>
          <a:ext cx="240283" cy="240283"/>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B061626-C479-9D4E-AE4F-C98170A269EA}">
      <dsp:nvSpPr>
        <dsp:cNvPr id="0" name=""/>
        <dsp:cNvSpPr/>
      </dsp:nvSpPr>
      <dsp:spPr>
        <a:xfrm>
          <a:off x="2793522" y="403676"/>
          <a:ext cx="377588" cy="377588"/>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5799D82-08E5-FC4A-9CFA-515469B67996}">
      <dsp:nvSpPr>
        <dsp:cNvPr id="0" name=""/>
        <dsp:cNvSpPr/>
      </dsp:nvSpPr>
      <dsp:spPr>
        <a:xfrm>
          <a:off x="3264477" y="773712"/>
          <a:ext cx="240283" cy="240283"/>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E668388-DAB2-1A47-A808-1C0B5BA4B9C4}">
      <dsp:nvSpPr>
        <dsp:cNvPr id="0" name=""/>
        <dsp:cNvSpPr/>
      </dsp:nvSpPr>
      <dsp:spPr>
        <a:xfrm>
          <a:off x="3466316" y="1143749"/>
          <a:ext cx="240283" cy="240283"/>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CAD12B2-CD83-9340-AFA4-4C5FE1B66624}">
      <dsp:nvSpPr>
        <dsp:cNvPr id="0" name=""/>
        <dsp:cNvSpPr/>
      </dsp:nvSpPr>
      <dsp:spPr>
        <a:xfrm>
          <a:off x="1717052" y="437315"/>
          <a:ext cx="617871" cy="617871"/>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F47B20B-4FA4-6B49-BE01-988DC742F674}">
      <dsp:nvSpPr>
        <dsp:cNvPr id="0" name=""/>
        <dsp:cNvSpPr/>
      </dsp:nvSpPr>
      <dsp:spPr>
        <a:xfrm>
          <a:off x="405104" y="1715624"/>
          <a:ext cx="240283" cy="240283"/>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D1B4356-25AC-1A40-A968-B767CEEA6C83}">
      <dsp:nvSpPr>
        <dsp:cNvPr id="0" name=""/>
        <dsp:cNvSpPr/>
      </dsp:nvSpPr>
      <dsp:spPr>
        <a:xfrm>
          <a:off x="606942" y="2018381"/>
          <a:ext cx="377588" cy="377588"/>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2AC5DDD-C053-E943-9C6D-41D50AE49D7A}">
      <dsp:nvSpPr>
        <dsp:cNvPr id="0" name=""/>
        <dsp:cNvSpPr/>
      </dsp:nvSpPr>
      <dsp:spPr>
        <a:xfrm>
          <a:off x="1111537" y="2287498"/>
          <a:ext cx="549219" cy="549219"/>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5EAC178-E1AE-964A-AAFF-EF59A73FF95D}">
      <dsp:nvSpPr>
        <dsp:cNvPr id="0" name=""/>
        <dsp:cNvSpPr/>
      </dsp:nvSpPr>
      <dsp:spPr>
        <a:xfrm>
          <a:off x="1817971" y="2724814"/>
          <a:ext cx="240283" cy="240283"/>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7DD7BC8-C8D8-C142-817A-16C43DE8B60C}">
      <dsp:nvSpPr>
        <dsp:cNvPr id="0" name=""/>
        <dsp:cNvSpPr/>
      </dsp:nvSpPr>
      <dsp:spPr>
        <a:xfrm>
          <a:off x="1952530" y="2287498"/>
          <a:ext cx="377588" cy="377588"/>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0403AB0-16F7-1442-B87C-E5A840392CF5}">
      <dsp:nvSpPr>
        <dsp:cNvPr id="0" name=""/>
        <dsp:cNvSpPr/>
      </dsp:nvSpPr>
      <dsp:spPr>
        <a:xfrm>
          <a:off x="2288926" y="2758454"/>
          <a:ext cx="240283" cy="240283"/>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7AEA8DB-8C31-C846-96C5-61DC5679E458}">
      <dsp:nvSpPr>
        <dsp:cNvPr id="0" name=""/>
        <dsp:cNvSpPr/>
      </dsp:nvSpPr>
      <dsp:spPr>
        <a:xfrm>
          <a:off x="2591684" y="2220219"/>
          <a:ext cx="549219" cy="549219"/>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978D2BC-17DA-E540-8F73-ECA73A41CB61}">
      <dsp:nvSpPr>
        <dsp:cNvPr id="0" name=""/>
        <dsp:cNvSpPr/>
      </dsp:nvSpPr>
      <dsp:spPr>
        <a:xfrm>
          <a:off x="3331757" y="2085660"/>
          <a:ext cx="377588" cy="377588"/>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6AE0982-3F87-4049-B9AB-5DC758058E1A}">
      <dsp:nvSpPr>
        <dsp:cNvPr id="0" name=""/>
        <dsp:cNvSpPr/>
      </dsp:nvSpPr>
      <dsp:spPr>
        <a:xfrm>
          <a:off x="3709345" y="504035"/>
          <a:ext cx="1108923" cy="2117055"/>
        </a:xfrm>
        <a:prstGeom prst="chevron">
          <a:avLst>
            <a:gd name="adj" fmla="val 6231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199BF01-FD9C-0845-8DD1-7C78FEC10BC2}">
      <dsp:nvSpPr>
        <dsp:cNvPr id="0" name=""/>
        <dsp:cNvSpPr/>
      </dsp:nvSpPr>
      <dsp:spPr>
        <a:xfrm>
          <a:off x="4616646" y="504035"/>
          <a:ext cx="1108923" cy="2117055"/>
        </a:xfrm>
        <a:prstGeom prst="chevron">
          <a:avLst>
            <a:gd name="adj" fmla="val 6231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AD7C97D-F337-B14F-8681-24E2F0796359}">
      <dsp:nvSpPr>
        <dsp:cNvPr id="0" name=""/>
        <dsp:cNvSpPr/>
      </dsp:nvSpPr>
      <dsp:spPr>
        <a:xfrm>
          <a:off x="5952394" y="353847"/>
          <a:ext cx="2570685" cy="2570685"/>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s-ES" sz="1600" kern="1200" dirty="0" smtClean="0"/>
            <a:t>- Nueva mirada del mundo globalizado.</a:t>
          </a:r>
        </a:p>
        <a:p>
          <a:pPr lvl="0" algn="ctr" defTabSz="711200">
            <a:lnSpc>
              <a:spcPct val="90000"/>
            </a:lnSpc>
            <a:spcBef>
              <a:spcPct val="0"/>
            </a:spcBef>
            <a:spcAft>
              <a:spcPct val="35000"/>
            </a:spcAft>
          </a:pPr>
          <a:r>
            <a:rPr lang="es-ES" sz="1600" kern="1200" dirty="0" smtClean="0"/>
            <a:t>- Despertar la motivación, por mirar el extranjero como una opción de futuro.</a:t>
          </a:r>
          <a:endParaRPr lang="es-ES" sz="1600" kern="1200" dirty="0"/>
        </a:p>
      </dsp:txBody>
      <dsp:txXfrm>
        <a:off x="6328862" y="730315"/>
        <a:ext cx="1817749" cy="1817749"/>
      </dsp:txXfrm>
    </dsp:sp>
    <dsp:sp modelId="{E11B1634-9E1B-7249-8F12-340780CF24A4}">
      <dsp:nvSpPr>
        <dsp:cNvPr id="0" name=""/>
        <dsp:cNvSpPr/>
      </dsp:nvSpPr>
      <dsp:spPr>
        <a:xfrm>
          <a:off x="5725569" y="3175552"/>
          <a:ext cx="3024335" cy="1865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2266950">
            <a:lnSpc>
              <a:spcPct val="90000"/>
            </a:lnSpc>
            <a:spcBef>
              <a:spcPct val="0"/>
            </a:spcBef>
            <a:spcAft>
              <a:spcPct val="35000"/>
            </a:spcAft>
          </a:pPr>
          <a:r>
            <a:rPr lang="es-ES" sz="5100" kern="1200" dirty="0" smtClean="0"/>
            <a:t>Resultado</a:t>
          </a:r>
        </a:p>
        <a:p>
          <a:pPr lvl="0" algn="ctr" defTabSz="2266950">
            <a:lnSpc>
              <a:spcPct val="90000"/>
            </a:lnSpc>
            <a:spcBef>
              <a:spcPct val="0"/>
            </a:spcBef>
            <a:spcAft>
              <a:spcPct val="35000"/>
            </a:spcAft>
          </a:pPr>
          <a:endParaRPr lang="es-ES" sz="5100" kern="1200" dirty="0"/>
        </a:p>
      </dsp:txBody>
      <dsp:txXfrm>
        <a:off x="5725569" y="3175552"/>
        <a:ext cx="3024335" cy="186500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603F1B-0275-5041-BEC8-CFD57F918164}">
      <dsp:nvSpPr>
        <dsp:cNvPr id="0" name=""/>
        <dsp:cNvSpPr/>
      </dsp:nvSpPr>
      <dsp:spPr>
        <a:xfrm>
          <a:off x="845460" y="333829"/>
          <a:ext cx="4596990" cy="4596990"/>
        </a:xfrm>
        <a:prstGeom prst="pie">
          <a:avLst>
            <a:gd name="adj1" fmla="val 16200000"/>
            <a:gd name="adj2" fmla="val 19285716"/>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ES" sz="1300" kern="1200" dirty="0" smtClean="0"/>
            <a:t>Expositor</a:t>
          </a:r>
          <a:endParaRPr lang="es-ES" sz="1300" kern="1200" dirty="0"/>
        </a:p>
      </dsp:txBody>
      <dsp:txXfrm>
        <a:off x="3260522" y="760692"/>
        <a:ext cx="1094521" cy="875617"/>
      </dsp:txXfrm>
    </dsp:sp>
    <dsp:sp modelId="{2B074CEB-CC0B-1844-9377-2EE3784FE810}">
      <dsp:nvSpPr>
        <dsp:cNvPr id="0" name=""/>
        <dsp:cNvSpPr/>
      </dsp:nvSpPr>
      <dsp:spPr>
        <a:xfrm>
          <a:off x="904564" y="407709"/>
          <a:ext cx="4596990" cy="4596990"/>
        </a:xfrm>
        <a:prstGeom prst="pie">
          <a:avLst>
            <a:gd name="adj1" fmla="val 19285716"/>
            <a:gd name="adj2" fmla="val 771428"/>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ES" sz="1300" kern="1200" dirty="0" smtClean="0"/>
            <a:t>Experiencias de cada equipo en formato audiovisual</a:t>
          </a:r>
          <a:endParaRPr lang="es-ES" sz="1300" kern="1200" dirty="0"/>
        </a:p>
      </dsp:txBody>
      <dsp:txXfrm>
        <a:off x="4026687" y="2074118"/>
        <a:ext cx="1258699" cy="766165"/>
      </dsp:txXfrm>
    </dsp:sp>
    <dsp:sp modelId="{B182692D-A1C7-BC40-902B-BE1A792D6AC8}">
      <dsp:nvSpPr>
        <dsp:cNvPr id="0" name=""/>
        <dsp:cNvSpPr/>
      </dsp:nvSpPr>
      <dsp:spPr>
        <a:xfrm>
          <a:off x="883221" y="500743"/>
          <a:ext cx="4596990" cy="4596990"/>
        </a:xfrm>
        <a:prstGeom prst="pie">
          <a:avLst>
            <a:gd name="adj1" fmla="val 771428"/>
            <a:gd name="adj2" fmla="val 3857143"/>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ES" sz="1300" kern="1200" dirty="0" smtClean="0"/>
            <a:t>Autogestión de recursos</a:t>
          </a:r>
          <a:endParaRPr lang="es-ES" sz="1300" kern="1200" dirty="0"/>
        </a:p>
      </dsp:txBody>
      <dsp:txXfrm>
        <a:off x="3835146" y="3223366"/>
        <a:ext cx="1094521" cy="848254"/>
      </dsp:txXfrm>
    </dsp:sp>
    <dsp:sp modelId="{6F0E2AC2-4290-5947-9E61-A4C286088C10}">
      <dsp:nvSpPr>
        <dsp:cNvPr id="0" name=""/>
        <dsp:cNvSpPr/>
      </dsp:nvSpPr>
      <dsp:spPr>
        <a:xfrm>
          <a:off x="797848" y="541788"/>
          <a:ext cx="4596990" cy="4596990"/>
        </a:xfrm>
        <a:prstGeom prst="pie">
          <a:avLst>
            <a:gd name="adj1" fmla="val 3857226"/>
            <a:gd name="adj2" fmla="val 6942858"/>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ES" sz="1300" kern="1200" dirty="0" smtClean="0"/>
            <a:t>Planificación detallada</a:t>
          </a:r>
          <a:endParaRPr lang="es-ES" sz="1300" kern="1200" dirty="0"/>
        </a:p>
      </dsp:txBody>
      <dsp:txXfrm>
        <a:off x="2562764" y="4153709"/>
        <a:ext cx="1067158" cy="766165"/>
      </dsp:txXfrm>
    </dsp:sp>
    <dsp:sp modelId="{49B742F3-40CB-3449-803D-D0BE6D4E52C2}">
      <dsp:nvSpPr>
        <dsp:cNvPr id="0" name=""/>
        <dsp:cNvSpPr/>
      </dsp:nvSpPr>
      <dsp:spPr>
        <a:xfrm>
          <a:off x="712475" y="500743"/>
          <a:ext cx="4596990" cy="4596990"/>
        </a:xfrm>
        <a:prstGeom prst="pie">
          <a:avLst>
            <a:gd name="adj1" fmla="val 6942858"/>
            <a:gd name="adj2" fmla="val 10028574"/>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ES" sz="1300" kern="1200" dirty="0" smtClean="0"/>
            <a:t>Traspaso de experiencia a las otras cohortes</a:t>
          </a:r>
          <a:endParaRPr lang="es-ES" sz="1300" kern="1200" dirty="0"/>
        </a:p>
      </dsp:txBody>
      <dsp:txXfrm>
        <a:off x="1263020" y="3223366"/>
        <a:ext cx="1094521" cy="848254"/>
      </dsp:txXfrm>
    </dsp:sp>
    <dsp:sp modelId="{4DD39B8E-B94D-414C-AF5F-93AC5C1D6058}">
      <dsp:nvSpPr>
        <dsp:cNvPr id="0" name=""/>
        <dsp:cNvSpPr/>
      </dsp:nvSpPr>
      <dsp:spPr>
        <a:xfrm>
          <a:off x="691132" y="407709"/>
          <a:ext cx="4596990" cy="4596990"/>
        </a:xfrm>
        <a:prstGeom prst="pie">
          <a:avLst>
            <a:gd name="adj1" fmla="val 10028574"/>
            <a:gd name="adj2" fmla="val 13114284"/>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ES" sz="1300" kern="1200" dirty="0" smtClean="0"/>
            <a:t>Vinculación con el medio</a:t>
          </a:r>
          <a:endParaRPr lang="es-ES" sz="1300" kern="1200" dirty="0"/>
        </a:p>
      </dsp:txBody>
      <dsp:txXfrm>
        <a:off x="907300" y="2074118"/>
        <a:ext cx="1258699" cy="766165"/>
      </dsp:txXfrm>
    </dsp:sp>
    <dsp:sp modelId="{1BFB4B19-E9A3-834D-AC7B-54F43B0ED660}">
      <dsp:nvSpPr>
        <dsp:cNvPr id="0" name=""/>
        <dsp:cNvSpPr/>
      </dsp:nvSpPr>
      <dsp:spPr>
        <a:xfrm>
          <a:off x="750236" y="333829"/>
          <a:ext cx="4596990" cy="4596990"/>
        </a:xfrm>
        <a:prstGeom prst="pie">
          <a:avLst>
            <a:gd name="adj1" fmla="val 13114284"/>
            <a:gd name="adj2" fmla="val 162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ES" sz="1300" kern="1200" dirty="0" smtClean="0"/>
            <a:t>Difusión</a:t>
          </a:r>
          <a:endParaRPr lang="es-ES" sz="1300" kern="1200" dirty="0"/>
        </a:p>
      </dsp:txBody>
      <dsp:txXfrm>
        <a:off x="1837644" y="760692"/>
        <a:ext cx="1094521" cy="875617"/>
      </dsp:txXfrm>
    </dsp:sp>
    <dsp:sp modelId="{4D7DE9DA-563F-7741-A028-404A7ABEDAAB}">
      <dsp:nvSpPr>
        <dsp:cNvPr id="0" name=""/>
        <dsp:cNvSpPr/>
      </dsp:nvSpPr>
      <dsp:spPr>
        <a:xfrm>
          <a:off x="560655" y="49253"/>
          <a:ext cx="5166141" cy="5166141"/>
        </a:xfrm>
        <a:prstGeom prst="circularArrow">
          <a:avLst>
            <a:gd name="adj1" fmla="val 5085"/>
            <a:gd name="adj2" fmla="val 327528"/>
            <a:gd name="adj3" fmla="val 18957827"/>
            <a:gd name="adj4" fmla="val 16200343"/>
            <a:gd name="adj5" fmla="val 5932"/>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DFA53B9-181E-644D-B324-D4ECD2368846}">
      <dsp:nvSpPr>
        <dsp:cNvPr id="0" name=""/>
        <dsp:cNvSpPr/>
      </dsp:nvSpPr>
      <dsp:spPr>
        <a:xfrm>
          <a:off x="620131" y="123460"/>
          <a:ext cx="5166141" cy="5166141"/>
        </a:xfrm>
        <a:prstGeom prst="circularArrow">
          <a:avLst>
            <a:gd name="adj1" fmla="val 5085"/>
            <a:gd name="adj2" fmla="val 327528"/>
            <a:gd name="adj3" fmla="val 443744"/>
            <a:gd name="adj4" fmla="val 19285776"/>
            <a:gd name="adj5" fmla="val 5932"/>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B007E9D-6AFA-B840-A03C-C763CA28252E}">
      <dsp:nvSpPr>
        <dsp:cNvPr id="0" name=""/>
        <dsp:cNvSpPr/>
      </dsp:nvSpPr>
      <dsp:spPr>
        <a:xfrm>
          <a:off x="598712" y="216279"/>
          <a:ext cx="5166141" cy="5166141"/>
        </a:xfrm>
        <a:prstGeom prst="circularArrow">
          <a:avLst>
            <a:gd name="adj1" fmla="val 5085"/>
            <a:gd name="adj2" fmla="val 327528"/>
            <a:gd name="adj3" fmla="val 3529100"/>
            <a:gd name="adj4" fmla="val 770764"/>
            <a:gd name="adj5" fmla="val 5932"/>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3EFA100-925C-B845-9FAE-0CF6EC196BF1}">
      <dsp:nvSpPr>
        <dsp:cNvPr id="0" name=""/>
        <dsp:cNvSpPr/>
      </dsp:nvSpPr>
      <dsp:spPr>
        <a:xfrm>
          <a:off x="513273" y="257092"/>
          <a:ext cx="5166141" cy="5166141"/>
        </a:xfrm>
        <a:prstGeom prst="circularArrow">
          <a:avLst>
            <a:gd name="adj1" fmla="val 5085"/>
            <a:gd name="adj2" fmla="val 327528"/>
            <a:gd name="adj3" fmla="val 6615046"/>
            <a:gd name="adj4" fmla="val 3857426"/>
            <a:gd name="adj5" fmla="val 5932"/>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57D2F45-EFE2-E446-94C1-7CD5A5932CD7}">
      <dsp:nvSpPr>
        <dsp:cNvPr id="0" name=""/>
        <dsp:cNvSpPr/>
      </dsp:nvSpPr>
      <dsp:spPr>
        <a:xfrm>
          <a:off x="427833" y="216279"/>
          <a:ext cx="5166141" cy="5166141"/>
        </a:xfrm>
        <a:prstGeom prst="circularArrow">
          <a:avLst>
            <a:gd name="adj1" fmla="val 5085"/>
            <a:gd name="adj2" fmla="val 327528"/>
            <a:gd name="adj3" fmla="val 9701707"/>
            <a:gd name="adj4" fmla="val 6943371"/>
            <a:gd name="adj5" fmla="val 5932"/>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ED4961A-47C2-F543-A53D-C572E4D68AE0}">
      <dsp:nvSpPr>
        <dsp:cNvPr id="0" name=""/>
        <dsp:cNvSpPr/>
      </dsp:nvSpPr>
      <dsp:spPr>
        <a:xfrm>
          <a:off x="406414" y="123460"/>
          <a:ext cx="5166141" cy="5166141"/>
        </a:xfrm>
        <a:prstGeom prst="circularArrow">
          <a:avLst>
            <a:gd name="adj1" fmla="val 5085"/>
            <a:gd name="adj2" fmla="val 327528"/>
            <a:gd name="adj3" fmla="val 12786695"/>
            <a:gd name="adj4" fmla="val 10028727"/>
            <a:gd name="adj5" fmla="val 5932"/>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E1901F9-4F67-6C4C-AA71-E4148CAB0785}">
      <dsp:nvSpPr>
        <dsp:cNvPr id="0" name=""/>
        <dsp:cNvSpPr/>
      </dsp:nvSpPr>
      <dsp:spPr>
        <a:xfrm>
          <a:off x="465890" y="49253"/>
          <a:ext cx="5166141" cy="5166141"/>
        </a:xfrm>
        <a:prstGeom prst="circularArrow">
          <a:avLst>
            <a:gd name="adj1" fmla="val 5085"/>
            <a:gd name="adj2" fmla="val 327528"/>
            <a:gd name="adj3" fmla="val 15872129"/>
            <a:gd name="adj4" fmla="val 13114645"/>
            <a:gd name="adj5" fmla="val 5932"/>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3E9E2B-6F96-4A75-9EB5-02E30D9C81C8}">
      <dsp:nvSpPr>
        <dsp:cNvPr id="0" name=""/>
        <dsp:cNvSpPr/>
      </dsp:nvSpPr>
      <dsp:spPr>
        <a:xfrm>
          <a:off x="1855589" y="0"/>
          <a:ext cx="1549552" cy="1549552"/>
        </a:xfrm>
        <a:prstGeom prst="triangle">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MX" sz="1000" b="1" kern="1200" dirty="0" smtClean="0"/>
            <a:t>Investigación</a:t>
          </a:r>
          <a:endParaRPr lang="es-MX" sz="1000" b="1" kern="1200" dirty="0"/>
        </a:p>
      </dsp:txBody>
      <dsp:txXfrm>
        <a:off x="2242977" y="774776"/>
        <a:ext cx="774776" cy="774776"/>
      </dsp:txXfrm>
    </dsp:sp>
    <dsp:sp modelId="{BD4086EA-90EB-4BA1-A481-1BE91B987AE5}">
      <dsp:nvSpPr>
        <dsp:cNvPr id="0" name=""/>
        <dsp:cNvSpPr/>
      </dsp:nvSpPr>
      <dsp:spPr>
        <a:xfrm>
          <a:off x="1080813" y="1549552"/>
          <a:ext cx="1549552" cy="1549552"/>
        </a:xfrm>
        <a:prstGeom prst="triangle">
          <a:avLst/>
        </a:prstGeom>
        <a:solidFill>
          <a:schemeClr val="accent4">
            <a:hueOff val="-1488257"/>
            <a:satOff val="8966"/>
            <a:lumOff val="719"/>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MX" sz="1100" b="1" kern="1200" dirty="0" smtClean="0"/>
            <a:t>Docencia</a:t>
          </a:r>
          <a:endParaRPr lang="es-MX" sz="1100" b="1" kern="1200" dirty="0"/>
        </a:p>
      </dsp:txBody>
      <dsp:txXfrm>
        <a:off x="1468201" y="2324328"/>
        <a:ext cx="774776" cy="774776"/>
      </dsp:txXfrm>
    </dsp:sp>
    <dsp:sp modelId="{89C1C7E9-A30E-4011-9AB5-BDF784C783A9}">
      <dsp:nvSpPr>
        <dsp:cNvPr id="0" name=""/>
        <dsp:cNvSpPr/>
      </dsp:nvSpPr>
      <dsp:spPr>
        <a:xfrm rot="10800000">
          <a:off x="1894018" y="1549552"/>
          <a:ext cx="1549552" cy="1549552"/>
        </a:xfrm>
        <a:prstGeom prst="triangle">
          <a:avLst/>
        </a:prstGeom>
        <a:solidFill>
          <a:schemeClr val="accent4">
            <a:hueOff val="-2976513"/>
            <a:satOff val="17933"/>
            <a:lumOff val="1437"/>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MX" sz="1100" b="1" kern="1200" dirty="0" smtClean="0"/>
            <a:t>Taller</a:t>
          </a:r>
        </a:p>
        <a:p>
          <a:pPr lvl="0" algn="ctr" defTabSz="488950">
            <a:lnSpc>
              <a:spcPct val="90000"/>
            </a:lnSpc>
            <a:spcBef>
              <a:spcPct val="0"/>
            </a:spcBef>
            <a:spcAft>
              <a:spcPct val="35000"/>
            </a:spcAft>
          </a:pPr>
          <a:r>
            <a:rPr lang="es-MX" sz="1100" b="1" kern="1200" dirty="0" smtClean="0"/>
            <a:t>Liderazgo</a:t>
          </a:r>
          <a:endParaRPr lang="es-MX" sz="1100" b="1" kern="1200" dirty="0"/>
        </a:p>
      </dsp:txBody>
      <dsp:txXfrm rot="10800000">
        <a:off x="2281406" y="1549552"/>
        <a:ext cx="774776" cy="774776"/>
      </dsp:txXfrm>
    </dsp:sp>
    <dsp:sp modelId="{2BFF705E-AD70-4E31-B81C-A4F0AC8B62DF}">
      <dsp:nvSpPr>
        <dsp:cNvPr id="0" name=""/>
        <dsp:cNvSpPr/>
      </dsp:nvSpPr>
      <dsp:spPr>
        <a:xfrm>
          <a:off x="2613321" y="1549552"/>
          <a:ext cx="1549552" cy="1549552"/>
        </a:xfrm>
        <a:prstGeom prst="triangle">
          <a:avLst/>
        </a:prstGeom>
        <a:solidFill>
          <a:schemeClr val="accent4">
            <a:hueOff val="-4464770"/>
            <a:satOff val="26899"/>
            <a:lumOff val="215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MX" sz="1100" b="1" kern="1200" dirty="0" smtClean="0"/>
            <a:t>Vinculación</a:t>
          </a:r>
          <a:endParaRPr lang="es-MX" sz="1100" b="1" kern="1200" dirty="0"/>
        </a:p>
      </dsp:txBody>
      <dsp:txXfrm>
        <a:off x="3000709" y="2324328"/>
        <a:ext cx="774776" cy="774776"/>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0.87483</cdr:x>
      <cdr:y>0.10607</cdr:y>
    </cdr:from>
    <cdr:to>
      <cdr:x>0.87483</cdr:x>
      <cdr:y>0.84839</cdr:y>
    </cdr:to>
    <cdr:cxnSp macro="">
      <cdr:nvCxnSpPr>
        <cdr:cNvPr id="3" name="Conector recto 2"/>
        <cdr:cNvCxnSpPr/>
      </cdr:nvCxnSpPr>
      <cdr:spPr>
        <a:xfrm xmlns:a="http://schemas.openxmlformats.org/drawingml/2006/main" flipV="1">
          <a:off x="5795541" y="442427"/>
          <a:ext cx="0" cy="3096344"/>
        </a:xfrm>
        <a:prstGeom xmlns:a="http://schemas.openxmlformats.org/drawingml/2006/main" prst="line">
          <a:avLst/>
        </a:prstGeom>
        <a:ln xmlns:a="http://schemas.openxmlformats.org/drawingml/2006/main">
          <a:prstDash val="dash"/>
        </a:ln>
      </cdr:spPr>
      <cdr:style>
        <a:lnRef xmlns:a="http://schemas.openxmlformats.org/drawingml/2006/main" idx="2">
          <a:schemeClr val="accent2"/>
        </a:lnRef>
        <a:fillRef xmlns:a="http://schemas.openxmlformats.org/drawingml/2006/main" idx="0">
          <a:schemeClr val="accent2"/>
        </a:fillRef>
        <a:effectRef xmlns:a="http://schemas.openxmlformats.org/drawingml/2006/main" idx="1">
          <a:schemeClr val="accent2"/>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8BD3D6E9-FFCB-234A-899D-6A7B62E61B81}" type="datetimeFigureOut">
              <a:rPr lang="es-ES_tradnl" smtClean="0"/>
              <a:t>14/03/2021</a:t>
            </a:fld>
            <a:endParaRPr lang="es-ES_tradnl"/>
          </a:p>
        </p:txBody>
      </p:sp>
      <p:sp>
        <p:nvSpPr>
          <p:cNvPr id="4" name="Marcador de imagen de diapositiva 3"/>
          <p:cNvSpPr>
            <a:spLocks noGrp="1" noRot="1" noChangeAspect="1"/>
          </p:cNvSpPr>
          <p:nvPr>
            <p:ph type="sldImg" idx="2"/>
          </p:nvPr>
        </p:nvSpPr>
        <p:spPr>
          <a:xfrm>
            <a:off x="1419225" y="1158875"/>
            <a:ext cx="4171950" cy="3128963"/>
          </a:xfrm>
          <a:prstGeom prst="rect">
            <a:avLst/>
          </a:prstGeom>
          <a:noFill/>
          <a:ln w="12700">
            <a:solidFill>
              <a:prstClr val="black"/>
            </a:solidFill>
          </a:ln>
        </p:spPr>
        <p:txBody>
          <a:bodyPr vert="horz" lIns="91440" tIns="45720" rIns="91440" bIns="45720" rtlCol="0" anchor="ctr"/>
          <a:lstStyle/>
          <a:p>
            <a:endParaRPr lang="es-ES_tradnl"/>
          </a:p>
        </p:txBody>
      </p:sp>
      <p:sp>
        <p:nvSpPr>
          <p:cNvPr id="5" name="Marcador de notas 4"/>
          <p:cNvSpPr>
            <a:spLocks noGrp="1"/>
          </p:cNvSpPr>
          <p:nvPr>
            <p:ph type="body" sz="quarter" idx="3"/>
          </p:nvPr>
        </p:nvSpPr>
        <p:spPr>
          <a:xfrm>
            <a:off x="701675" y="4462463"/>
            <a:ext cx="5607050" cy="3649662"/>
          </a:xfrm>
          <a:prstGeom prst="rect">
            <a:avLst/>
          </a:prstGeom>
        </p:spPr>
        <p:txBody>
          <a:bodyPr vert="horz" lIns="91440" tIns="45720" rIns="91440" bIns="45720" rtlCol="0"/>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6" name="Marcador de pie de página 5"/>
          <p:cNvSpPr>
            <a:spLocks noGrp="1"/>
          </p:cNvSpPr>
          <p:nvPr>
            <p:ph type="ftr" sz="quarter" idx="4"/>
          </p:nvPr>
        </p:nvSpPr>
        <p:spPr>
          <a:xfrm>
            <a:off x="0" y="8805863"/>
            <a:ext cx="3038475" cy="465137"/>
          </a:xfrm>
          <a:prstGeom prst="rect">
            <a:avLst/>
          </a:prstGeom>
        </p:spPr>
        <p:txBody>
          <a:bodyPr vert="horz" lIns="91440" tIns="45720" rIns="91440" bIns="45720"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970338" y="8805863"/>
            <a:ext cx="3038475" cy="465137"/>
          </a:xfrm>
          <a:prstGeom prst="rect">
            <a:avLst/>
          </a:prstGeom>
        </p:spPr>
        <p:txBody>
          <a:bodyPr vert="horz" lIns="91440" tIns="45720" rIns="91440" bIns="45720" rtlCol="0" anchor="b"/>
          <a:lstStyle>
            <a:lvl1pPr algn="r">
              <a:defRPr sz="1200"/>
            </a:lvl1pPr>
          </a:lstStyle>
          <a:p>
            <a:fld id="{73E7CB68-9E9E-3845-9B51-8B054E659542}" type="slidenum">
              <a:rPr lang="es-ES_tradnl" smtClean="0"/>
              <a:t>‹Nº›</a:t>
            </a:fld>
            <a:endParaRPr lang="es-ES_tradnl"/>
          </a:p>
        </p:txBody>
      </p:sp>
    </p:spTree>
    <p:extLst>
      <p:ext uri="{BB962C8B-B14F-4D97-AF65-F5344CB8AC3E}">
        <p14:creationId xmlns:p14="http://schemas.microsoft.com/office/powerpoint/2010/main" val="499676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73E7CB68-9E9E-3845-9B51-8B054E659542}" type="slidenum">
              <a:rPr lang="es-ES_tradnl" smtClean="0"/>
              <a:t>1</a:t>
            </a:fld>
            <a:endParaRPr lang="es-ES_tradnl"/>
          </a:p>
        </p:txBody>
      </p:sp>
    </p:spTree>
    <p:extLst>
      <p:ext uri="{BB962C8B-B14F-4D97-AF65-F5344CB8AC3E}">
        <p14:creationId xmlns:p14="http://schemas.microsoft.com/office/powerpoint/2010/main" val="1397421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10"/>
          </p:nvPr>
        </p:nvSpPr>
        <p:spPr/>
        <p:txBody>
          <a:bodyPr/>
          <a:lstStyle/>
          <a:p>
            <a:fld id="{85DBE6DF-2E6B-4F9F-AF8A-029747906ACA}" type="slidenum">
              <a:rPr lang="es-CL" smtClean="0"/>
              <a:t>37</a:t>
            </a:fld>
            <a:endParaRPr lang="es-CL"/>
          </a:p>
        </p:txBody>
      </p:sp>
    </p:spTree>
    <p:extLst>
      <p:ext uri="{BB962C8B-B14F-4D97-AF65-F5344CB8AC3E}">
        <p14:creationId xmlns:p14="http://schemas.microsoft.com/office/powerpoint/2010/main" val="1752234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85DBE6DF-2E6B-4F9F-AF8A-029747906ACA}" type="slidenum">
              <a:rPr lang="es-CL" smtClean="0"/>
              <a:t>38</a:t>
            </a:fld>
            <a:endParaRPr lang="es-CL"/>
          </a:p>
        </p:txBody>
      </p:sp>
    </p:spTree>
    <p:extLst>
      <p:ext uri="{BB962C8B-B14F-4D97-AF65-F5344CB8AC3E}">
        <p14:creationId xmlns:p14="http://schemas.microsoft.com/office/powerpoint/2010/main" val="1362576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D0533FD0-B6B4-4E79-B2F3-6CEDB1342E20}" type="slidenum">
              <a:rPr lang="es-CL" smtClean="0"/>
              <a:t>54</a:t>
            </a:fld>
            <a:endParaRPr lang="es-CL"/>
          </a:p>
        </p:txBody>
      </p:sp>
    </p:spTree>
    <p:extLst>
      <p:ext uri="{BB962C8B-B14F-4D97-AF65-F5344CB8AC3E}">
        <p14:creationId xmlns:p14="http://schemas.microsoft.com/office/powerpoint/2010/main" val="1430245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73E7CB68-9E9E-3845-9B51-8B054E659542}" type="slidenum">
              <a:rPr lang="es-ES_tradnl" smtClean="0"/>
              <a:t>55</a:t>
            </a:fld>
            <a:endParaRPr lang="es-ES_tradnl"/>
          </a:p>
        </p:txBody>
      </p:sp>
    </p:spTree>
    <p:extLst>
      <p:ext uri="{BB962C8B-B14F-4D97-AF65-F5344CB8AC3E}">
        <p14:creationId xmlns:p14="http://schemas.microsoft.com/office/powerpoint/2010/main" val="13231702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D938D1FD-D7A0-8240-87D5-A021E7458CEF}" type="slidenum">
              <a:rPr lang="es-ES_tradnl" smtClean="0"/>
              <a:t>59</a:t>
            </a:fld>
            <a:endParaRPr lang="es-ES_tradnl"/>
          </a:p>
        </p:txBody>
      </p:sp>
    </p:spTree>
    <p:extLst>
      <p:ext uri="{BB962C8B-B14F-4D97-AF65-F5344CB8AC3E}">
        <p14:creationId xmlns:p14="http://schemas.microsoft.com/office/powerpoint/2010/main" val="20555835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D938D1FD-D7A0-8240-87D5-A021E7458CEF}" type="slidenum">
              <a:rPr lang="es-ES_tradnl" smtClean="0"/>
              <a:t>60</a:t>
            </a:fld>
            <a:endParaRPr lang="es-ES_tradnl"/>
          </a:p>
        </p:txBody>
      </p:sp>
    </p:spTree>
    <p:extLst>
      <p:ext uri="{BB962C8B-B14F-4D97-AF65-F5344CB8AC3E}">
        <p14:creationId xmlns:p14="http://schemas.microsoft.com/office/powerpoint/2010/main" val="12630403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73E7CB68-9E9E-3845-9B51-8B054E659542}" type="slidenum">
              <a:rPr lang="es-ES_tradnl" smtClean="0"/>
              <a:t>62</a:t>
            </a:fld>
            <a:endParaRPr lang="es-ES_tradnl"/>
          </a:p>
        </p:txBody>
      </p:sp>
    </p:spTree>
    <p:extLst>
      <p:ext uri="{BB962C8B-B14F-4D97-AF65-F5344CB8AC3E}">
        <p14:creationId xmlns:p14="http://schemas.microsoft.com/office/powerpoint/2010/main" val="7898217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p>
            <a:fld id="{EB01AC83-D1E2-4FDA-B9A2-C227517522A7}" type="datetimeFigureOut">
              <a:rPr lang="es-CL" smtClean="0"/>
              <a:t>14-03-2021</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D54CC1A0-DB14-4E3A-BA78-B4F9BBFDB911}" type="slidenum">
              <a:rPr lang="es-CL" smtClean="0"/>
              <a:t>‹Nº›</a:t>
            </a:fld>
            <a:endParaRPr lang="es-CL"/>
          </a:p>
        </p:txBody>
      </p:sp>
      <p:pic>
        <p:nvPicPr>
          <p:cNvPr id="7" name="Imagen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52120" y="5798059"/>
            <a:ext cx="1550098" cy="656208"/>
          </a:xfrm>
          <a:prstGeom prst="rect">
            <a:avLst/>
          </a:prstGeom>
        </p:spPr>
      </p:pic>
    </p:spTree>
    <p:extLst>
      <p:ext uri="{BB962C8B-B14F-4D97-AF65-F5344CB8AC3E}">
        <p14:creationId xmlns:p14="http://schemas.microsoft.com/office/powerpoint/2010/main" val="3622706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EB01AC83-D1E2-4FDA-B9A2-C227517522A7}" type="datetimeFigureOut">
              <a:rPr lang="es-CL" smtClean="0"/>
              <a:t>14-03-2021</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D54CC1A0-DB14-4E3A-BA78-B4F9BBFDB911}" type="slidenum">
              <a:rPr lang="es-CL" smtClean="0"/>
              <a:t>‹Nº›</a:t>
            </a:fld>
            <a:endParaRPr lang="es-CL"/>
          </a:p>
        </p:txBody>
      </p:sp>
      <p:pic>
        <p:nvPicPr>
          <p:cNvPr id="7" name="Imagen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52120" y="5798059"/>
            <a:ext cx="1550098" cy="656208"/>
          </a:xfrm>
          <a:prstGeom prst="rect">
            <a:avLst/>
          </a:prstGeom>
        </p:spPr>
      </p:pic>
    </p:spTree>
    <p:extLst>
      <p:ext uri="{BB962C8B-B14F-4D97-AF65-F5344CB8AC3E}">
        <p14:creationId xmlns:p14="http://schemas.microsoft.com/office/powerpoint/2010/main" val="3127857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EB01AC83-D1E2-4FDA-B9A2-C227517522A7}" type="datetimeFigureOut">
              <a:rPr lang="es-CL" smtClean="0"/>
              <a:t>14-03-2021</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D54CC1A0-DB14-4E3A-BA78-B4F9BBFDB911}" type="slidenum">
              <a:rPr lang="es-CL" smtClean="0"/>
              <a:t>‹Nº›</a:t>
            </a:fld>
            <a:endParaRPr lang="es-CL"/>
          </a:p>
        </p:txBody>
      </p:sp>
      <p:pic>
        <p:nvPicPr>
          <p:cNvPr id="7" name="Imagen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52120" y="5798059"/>
            <a:ext cx="1550098" cy="656208"/>
          </a:xfrm>
          <a:prstGeom prst="rect">
            <a:avLst/>
          </a:prstGeom>
        </p:spPr>
      </p:pic>
    </p:spTree>
    <p:extLst>
      <p:ext uri="{BB962C8B-B14F-4D97-AF65-F5344CB8AC3E}">
        <p14:creationId xmlns:p14="http://schemas.microsoft.com/office/powerpoint/2010/main" val="2456122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EB01AC83-D1E2-4FDA-B9A2-C227517522A7}" type="datetimeFigureOut">
              <a:rPr lang="es-CL" smtClean="0"/>
              <a:t>14-03-2021</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D54CC1A0-DB14-4E3A-BA78-B4F9BBFDB911}" type="slidenum">
              <a:rPr lang="es-CL" smtClean="0"/>
              <a:t>‹Nº›</a:t>
            </a:fld>
            <a:endParaRPr lang="es-CL"/>
          </a:p>
        </p:txBody>
      </p:sp>
      <p:pic>
        <p:nvPicPr>
          <p:cNvPr id="7" name="Imagen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52120" y="5798059"/>
            <a:ext cx="1550098" cy="656208"/>
          </a:xfrm>
          <a:prstGeom prst="rect">
            <a:avLst/>
          </a:prstGeom>
        </p:spPr>
      </p:pic>
    </p:spTree>
    <p:extLst>
      <p:ext uri="{BB962C8B-B14F-4D97-AF65-F5344CB8AC3E}">
        <p14:creationId xmlns:p14="http://schemas.microsoft.com/office/powerpoint/2010/main" val="2443283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EB01AC83-D1E2-4FDA-B9A2-C227517522A7}" type="datetimeFigureOut">
              <a:rPr lang="es-CL" smtClean="0"/>
              <a:t>14-03-2021</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D54CC1A0-DB14-4E3A-BA78-B4F9BBFDB911}" type="slidenum">
              <a:rPr lang="es-CL" smtClean="0"/>
              <a:t>‹Nº›</a:t>
            </a:fld>
            <a:endParaRPr lang="es-CL"/>
          </a:p>
        </p:txBody>
      </p:sp>
      <p:pic>
        <p:nvPicPr>
          <p:cNvPr id="8" name="Imagen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52120" y="5798059"/>
            <a:ext cx="1550098" cy="656208"/>
          </a:xfrm>
          <a:prstGeom prst="rect">
            <a:avLst/>
          </a:prstGeom>
        </p:spPr>
      </p:pic>
    </p:spTree>
    <p:extLst>
      <p:ext uri="{BB962C8B-B14F-4D97-AF65-F5344CB8AC3E}">
        <p14:creationId xmlns:p14="http://schemas.microsoft.com/office/powerpoint/2010/main" val="1112618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p>
            <a:fld id="{EB01AC83-D1E2-4FDA-B9A2-C227517522A7}" type="datetimeFigureOut">
              <a:rPr lang="es-CL" smtClean="0"/>
              <a:t>14-03-2021</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D54CC1A0-DB14-4E3A-BA78-B4F9BBFDB911}" type="slidenum">
              <a:rPr lang="es-CL" smtClean="0"/>
              <a:t>‹Nº›</a:t>
            </a:fld>
            <a:endParaRPr lang="es-CL"/>
          </a:p>
        </p:txBody>
      </p:sp>
      <p:pic>
        <p:nvPicPr>
          <p:cNvPr id="8" name="Imagen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52120" y="5798059"/>
            <a:ext cx="1550098" cy="656208"/>
          </a:xfrm>
          <a:prstGeom prst="rect">
            <a:avLst/>
          </a:prstGeom>
        </p:spPr>
      </p:pic>
    </p:spTree>
    <p:extLst>
      <p:ext uri="{BB962C8B-B14F-4D97-AF65-F5344CB8AC3E}">
        <p14:creationId xmlns:p14="http://schemas.microsoft.com/office/powerpoint/2010/main" val="1853648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p>
            <a:fld id="{EB01AC83-D1E2-4FDA-B9A2-C227517522A7}" type="datetimeFigureOut">
              <a:rPr lang="es-CL" smtClean="0"/>
              <a:t>14-03-2021</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D54CC1A0-DB14-4E3A-BA78-B4F9BBFDB911}" type="slidenum">
              <a:rPr lang="es-CL" smtClean="0"/>
              <a:t>‹Nº›</a:t>
            </a:fld>
            <a:endParaRPr lang="es-CL"/>
          </a:p>
        </p:txBody>
      </p:sp>
      <p:pic>
        <p:nvPicPr>
          <p:cNvPr id="10" name="Imagen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52120" y="5798059"/>
            <a:ext cx="1550098" cy="656208"/>
          </a:xfrm>
          <a:prstGeom prst="rect">
            <a:avLst/>
          </a:prstGeom>
        </p:spPr>
      </p:pic>
    </p:spTree>
    <p:extLst>
      <p:ext uri="{BB962C8B-B14F-4D97-AF65-F5344CB8AC3E}">
        <p14:creationId xmlns:p14="http://schemas.microsoft.com/office/powerpoint/2010/main" val="114690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p>
            <a:fld id="{EB01AC83-D1E2-4FDA-B9A2-C227517522A7}" type="datetimeFigureOut">
              <a:rPr lang="es-CL" smtClean="0"/>
              <a:t>14-03-2021</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D54CC1A0-DB14-4E3A-BA78-B4F9BBFDB911}" type="slidenum">
              <a:rPr lang="es-CL" smtClean="0"/>
              <a:t>‹Nº›</a:t>
            </a:fld>
            <a:endParaRPr lang="es-CL"/>
          </a:p>
        </p:txBody>
      </p:sp>
      <p:pic>
        <p:nvPicPr>
          <p:cNvPr id="6" name="Imagen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52120" y="5798059"/>
            <a:ext cx="1550098" cy="656208"/>
          </a:xfrm>
          <a:prstGeom prst="rect">
            <a:avLst/>
          </a:prstGeom>
        </p:spPr>
      </p:pic>
    </p:spTree>
    <p:extLst>
      <p:ext uri="{BB962C8B-B14F-4D97-AF65-F5344CB8AC3E}">
        <p14:creationId xmlns:p14="http://schemas.microsoft.com/office/powerpoint/2010/main" val="65472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B01AC83-D1E2-4FDA-B9A2-C227517522A7}" type="datetimeFigureOut">
              <a:rPr lang="es-CL" smtClean="0"/>
              <a:t>14-03-2021</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D54CC1A0-DB14-4E3A-BA78-B4F9BBFDB911}" type="slidenum">
              <a:rPr lang="es-CL" smtClean="0"/>
              <a:t>‹Nº›</a:t>
            </a:fld>
            <a:endParaRPr lang="es-CL"/>
          </a:p>
        </p:txBody>
      </p:sp>
      <p:pic>
        <p:nvPicPr>
          <p:cNvPr id="5" name="Imagen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52120" y="5798059"/>
            <a:ext cx="1550098" cy="656208"/>
          </a:xfrm>
          <a:prstGeom prst="rect">
            <a:avLst/>
          </a:prstGeom>
        </p:spPr>
      </p:pic>
    </p:spTree>
    <p:extLst>
      <p:ext uri="{BB962C8B-B14F-4D97-AF65-F5344CB8AC3E}">
        <p14:creationId xmlns:p14="http://schemas.microsoft.com/office/powerpoint/2010/main" val="2197746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B01AC83-D1E2-4FDA-B9A2-C227517522A7}" type="datetimeFigureOut">
              <a:rPr lang="es-CL" smtClean="0"/>
              <a:t>14-03-2021</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D54CC1A0-DB14-4E3A-BA78-B4F9BBFDB911}" type="slidenum">
              <a:rPr lang="es-CL" smtClean="0"/>
              <a:t>‹Nº›</a:t>
            </a:fld>
            <a:endParaRPr lang="es-CL"/>
          </a:p>
        </p:txBody>
      </p:sp>
      <p:pic>
        <p:nvPicPr>
          <p:cNvPr id="8" name="Imagen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52120" y="5798059"/>
            <a:ext cx="1550098" cy="656208"/>
          </a:xfrm>
          <a:prstGeom prst="rect">
            <a:avLst/>
          </a:prstGeom>
        </p:spPr>
      </p:pic>
    </p:spTree>
    <p:extLst>
      <p:ext uri="{BB962C8B-B14F-4D97-AF65-F5344CB8AC3E}">
        <p14:creationId xmlns:p14="http://schemas.microsoft.com/office/powerpoint/2010/main" val="4178740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B01AC83-D1E2-4FDA-B9A2-C227517522A7}" type="datetimeFigureOut">
              <a:rPr lang="es-CL" smtClean="0"/>
              <a:t>14-03-2021</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D54CC1A0-DB14-4E3A-BA78-B4F9BBFDB911}" type="slidenum">
              <a:rPr lang="es-CL" smtClean="0"/>
              <a:t>‹Nº›</a:t>
            </a:fld>
            <a:endParaRPr lang="es-CL"/>
          </a:p>
        </p:txBody>
      </p:sp>
      <p:pic>
        <p:nvPicPr>
          <p:cNvPr id="8" name="Imagen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52120" y="5798059"/>
            <a:ext cx="1550098" cy="656208"/>
          </a:xfrm>
          <a:prstGeom prst="rect">
            <a:avLst/>
          </a:prstGeom>
        </p:spPr>
      </p:pic>
    </p:spTree>
    <p:extLst>
      <p:ext uri="{BB962C8B-B14F-4D97-AF65-F5344CB8AC3E}">
        <p14:creationId xmlns:p14="http://schemas.microsoft.com/office/powerpoint/2010/main" val="3250880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01AC83-D1E2-4FDA-B9A2-C227517522A7}" type="datetimeFigureOut">
              <a:rPr lang="es-CL" smtClean="0"/>
              <a:t>14-03-2021</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4CC1A0-DB14-4E3A-BA78-B4F9BBFDB911}" type="slidenum">
              <a:rPr lang="es-CL" smtClean="0"/>
              <a:t>‹Nº›</a:t>
            </a:fld>
            <a:endParaRPr lang="es-CL"/>
          </a:p>
        </p:txBody>
      </p:sp>
    </p:spTree>
    <p:extLst>
      <p:ext uri="{BB962C8B-B14F-4D97-AF65-F5344CB8AC3E}">
        <p14:creationId xmlns:p14="http://schemas.microsoft.com/office/powerpoint/2010/main" val="21109175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18.png"/><Relationship Id="rId5" Type="http://schemas.microsoft.com/office/2007/relationships/hdphoto" Target="../media/hdphoto2.wdp"/><Relationship Id="rId4" Type="http://schemas.openxmlformats.org/officeDocument/2006/relationships/image" Target="../media/image17.png"/><Relationship Id="rId9" Type="http://schemas.microsoft.com/office/2007/relationships/hdphoto" Target="../media/hdphoto4.wdp"/></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0.xml"/><Relationship Id="rId5" Type="http://schemas.openxmlformats.org/officeDocument/2006/relationships/image" Target="../media/image33.png"/><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0.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0.xml"/><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54.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55.jpeg"/><Relationship Id="rId7" Type="http://schemas.openxmlformats.org/officeDocument/2006/relationships/diagramColors" Target="../diagrams/colors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61.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Imagen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91"/>
            <a:ext cx="9144000" cy="6857309"/>
          </a:xfrm>
          <a:prstGeom prst="rect">
            <a:avLst/>
          </a:prstGeom>
        </p:spPr>
      </p:pic>
      <p:sp>
        <p:nvSpPr>
          <p:cNvPr id="4" name="3 CuadroTexto"/>
          <p:cNvSpPr txBox="1"/>
          <p:nvPr/>
        </p:nvSpPr>
        <p:spPr>
          <a:xfrm>
            <a:off x="54322" y="3377065"/>
            <a:ext cx="9035355" cy="1569660"/>
          </a:xfrm>
          <a:prstGeom prst="rect">
            <a:avLst/>
          </a:prstGeom>
          <a:noFill/>
        </p:spPr>
        <p:txBody>
          <a:bodyPr wrap="square" rtlCol="0">
            <a:spAutoFit/>
          </a:bodyPr>
          <a:lstStyle/>
          <a:p>
            <a:pPr algn="ctr"/>
            <a:r>
              <a:rPr lang="es-CL" sz="3200" b="1" dirty="0">
                <a:solidFill>
                  <a:schemeClr val="accent6">
                    <a:lumMod val="75000"/>
                  </a:schemeClr>
                </a:solidFill>
              </a:rPr>
              <a:t>III SEMINARIO FACULTAD DE INGENIERÍA Y ARQUITECTURA: EXPERIENCIAS DE INNOVACIÓN EN LA DOCENCIA PARA INGENIERÍA Y ARQUITECTURA</a:t>
            </a:r>
          </a:p>
        </p:txBody>
      </p:sp>
      <p:pic>
        <p:nvPicPr>
          <p:cNvPr id="2" name="Imagen 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067944" y="5434310"/>
            <a:ext cx="936104" cy="936104"/>
          </a:xfrm>
          <a:prstGeom prst="rect">
            <a:avLst/>
          </a:prstGeom>
        </p:spPr>
      </p:pic>
      <p:pic>
        <p:nvPicPr>
          <p:cNvPr id="3" name="Imagen 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032121" y="5660483"/>
            <a:ext cx="1912475" cy="709931"/>
          </a:xfrm>
          <a:prstGeom prst="rect">
            <a:avLst/>
          </a:prstGeom>
        </p:spPr>
      </p:pic>
      <p:pic>
        <p:nvPicPr>
          <p:cNvPr id="6" name="Imagen 5"/>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148372" y="5434310"/>
            <a:ext cx="1750592" cy="741084"/>
          </a:xfrm>
          <a:prstGeom prst="rect">
            <a:avLst/>
          </a:prstGeom>
        </p:spPr>
      </p:pic>
      <p:pic>
        <p:nvPicPr>
          <p:cNvPr id="8" name="Imagen 7"/>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110408" y="789271"/>
            <a:ext cx="2801888" cy="2246180"/>
          </a:xfrm>
          <a:prstGeom prst="rect">
            <a:avLst/>
          </a:prstGeom>
        </p:spPr>
      </p:pic>
    </p:spTree>
    <p:extLst>
      <p:ext uri="{BB962C8B-B14F-4D97-AF65-F5344CB8AC3E}">
        <p14:creationId xmlns:p14="http://schemas.microsoft.com/office/powerpoint/2010/main" val="987322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467544" y="964412"/>
            <a:ext cx="4032448" cy="584775"/>
          </a:xfrm>
          <a:prstGeom prst="rect">
            <a:avLst/>
          </a:prstGeom>
          <a:noFill/>
        </p:spPr>
        <p:txBody>
          <a:bodyPr wrap="square" rtlCol="0">
            <a:spAutoFit/>
          </a:bodyPr>
          <a:lstStyle/>
          <a:p>
            <a:r>
              <a:rPr lang="es-CL" sz="3200" b="1" dirty="0" smtClean="0">
                <a:solidFill>
                  <a:schemeClr val="accent6">
                    <a:lumMod val="75000"/>
                  </a:schemeClr>
                </a:solidFill>
              </a:rPr>
              <a:t>RESULTADOS</a:t>
            </a:r>
            <a:endParaRPr lang="es-CL" sz="3200" b="1" dirty="0">
              <a:solidFill>
                <a:schemeClr val="accent6">
                  <a:lumMod val="75000"/>
                </a:schemeClr>
              </a:solidFill>
            </a:endParaRPr>
          </a:p>
        </p:txBody>
      </p:sp>
      <p:sp>
        <p:nvSpPr>
          <p:cNvPr id="6" name="5 CuadroTexto"/>
          <p:cNvSpPr txBox="1"/>
          <p:nvPr/>
        </p:nvSpPr>
        <p:spPr>
          <a:xfrm>
            <a:off x="467544" y="1474018"/>
            <a:ext cx="8064896" cy="707886"/>
          </a:xfrm>
          <a:prstGeom prst="rect">
            <a:avLst/>
          </a:prstGeom>
          <a:noFill/>
        </p:spPr>
        <p:txBody>
          <a:bodyPr wrap="square" rtlCol="0">
            <a:spAutoFit/>
          </a:bodyPr>
          <a:lstStyle/>
          <a:p>
            <a:pPr algn="just"/>
            <a:r>
              <a:rPr lang="es-CL" sz="2000" dirty="0">
                <a:solidFill>
                  <a:schemeClr val="accent1">
                    <a:lumMod val="75000"/>
                  </a:schemeClr>
                </a:solidFill>
              </a:rPr>
              <a:t>Cuatro prototipos diseñados basados en desafíos cotidianos identificados por los </a:t>
            </a:r>
            <a:r>
              <a:rPr lang="es-CL" sz="2000" dirty="0" smtClean="0">
                <a:solidFill>
                  <a:schemeClr val="accent1">
                    <a:lumMod val="75000"/>
                  </a:schemeClr>
                </a:solidFill>
              </a:rPr>
              <a:t>estudiantes</a:t>
            </a:r>
            <a:endParaRPr lang="es-CL" sz="2000" dirty="0">
              <a:solidFill>
                <a:schemeClr val="accent1">
                  <a:lumMod val="75000"/>
                </a:schemeClr>
              </a:solidFill>
            </a:endParaRPr>
          </a:p>
        </p:txBody>
      </p:sp>
      <p:pic>
        <p:nvPicPr>
          <p:cNvPr id="7" name="Imagen 6"/>
          <p:cNvPicPr>
            <a:picLocks noChangeAspect="1"/>
          </p:cNvPicPr>
          <p:nvPr/>
        </p:nvPicPr>
        <p:blipFill>
          <a:blip r:embed="rId2" cstate="screen">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1537192" y="2316210"/>
            <a:ext cx="2791344" cy="209350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p:cNvPicPr>
            <a:picLocks noChangeAspect="1"/>
          </p:cNvPicPr>
          <p:nvPr/>
        </p:nvPicPr>
        <p:blipFill>
          <a:blip r:embed="rId4" cstate="screen">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1537193" y="4585799"/>
            <a:ext cx="2791343" cy="209350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Imagen 8"/>
          <p:cNvPicPr>
            <a:picLocks noChangeAspect="1"/>
          </p:cNvPicPr>
          <p:nvPr/>
        </p:nvPicPr>
        <p:blipFill>
          <a:blip r:embed="rId6" cstate="screen">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6089640" y="4647860"/>
            <a:ext cx="2791344" cy="209350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p:cNvPicPr>
            <a:picLocks noChangeAspect="1"/>
          </p:cNvPicPr>
          <p:nvPr/>
        </p:nvPicPr>
        <p:blipFill>
          <a:blip r:embed="rId8" cstate="screen">
            <a:extLst>
              <a:ext uri="{BEBA8EAE-BF5A-486C-A8C5-ECC9F3942E4B}">
                <a14:imgProps xmlns:a14="http://schemas.microsoft.com/office/drawing/2010/main">
                  <a14:imgLayer r:embed="rId9">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6029128" y="2357892"/>
            <a:ext cx="2791344" cy="209350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2" name="Rectángulo 1"/>
          <p:cNvSpPr/>
          <p:nvPr/>
        </p:nvSpPr>
        <p:spPr>
          <a:xfrm>
            <a:off x="4622083" y="2564814"/>
            <a:ext cx="1371145" cy="338554"/>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1600" b="1" cap="none" spc="0" dirty="0" smtClean="0">
                <a:ln/>
                <a:solidFill>
                  <a:srgbClr val="7030A0"/>
                </a:solidFill>
                <a:effectLst/>
              </a:rPr>
              <a:t>Techos verdes</a:t>
            </a:r>
            <a:endParaRPr lang="es-ES" sz="1600" b="1" cap="none" spc="0" dirty="0">
              <a:ln/>
              <a:solidFill>
                <a:srgbClr val="7030A0"/>
              </a:solidFill>
              <a:effectLst/>
            </a:endParaRPr>
          </a:p>
        </p:txBody>
      </p:sp>
      <p:sp>
        <p:nvSpPr>
          <p:cNvPr id="11" name="Rectángulo 10"/>
          <p:cNvSpPr/>
          <p:nvPr/>
        </p:nvSpPr>
        <p:spPr>
          <a:xfrm>
            <a:off x="30362" y="5946949"/>
            <a:ext cx="1452000" cy="338554"/>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1600" b="1" cap="none" spc="0" dirty="0" smtClean="0">
                <a:ln/>
                <a:solidFill>
                  <a:srgbClr val="7030A0"/>
                </a:solidFill>
                <a:effectLst/>
              </a:rPr>
              <a:t>Eco-calentador</a:t>
            </a:r>
            <a:endParaRPr lang="es-ES" sz="1600" b="1" cap="none" spc="0" dirty="0">
              <a:ln/>
              <a:solidFill>
                <a:srgbClr val="7030A0"/>
              </a:solidFill>
              <a:effectLst/>
            </a:endParaRPr>
          </a:p>
        </p:txBody>
      </p:sp>
      <p:sp>
        <p:nvSpPr>
          <p:cNvPr id="12" name="Rectángulo 11"/>
          <p:cNvSpPr/>
          <p:nvPr/>
        </p:nvSpPr>
        <p:spPr>
          <a:xfrm>
            <a:off x="4362432" y="5632553"/>
            <a:ext cx="1735195" cy="830997"/>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1600" b="1" dirty="0" smtClean="0">
                <a:ln/>
                <a:solidFill>
                  <a:srgbClr val="7030A0"/>
                </a:solidFill>
              </a:rPr>
              <a:t>Calentador de agua a partir de</a:t>
            </a:r>
          </a:p>
          <a:p>
            <a:pPr algn="ctr"/>
            <a:r>
              <a:rPr lang="es-ES" sz="1600" b="1" dirty="0" smtClean="0">
                <a:ln/>
                <a:solidFill>
                  <a:srgbClr val="7030A0"/>
                </a:solidFill>
              </a:rPr>
              <a:t> gases de cocina</a:t>
            </a:r>
          </a:p>
        </p:txBody>
      </p:sp>
      <p:sp>
        <p:nvSpPr>
          <p:cNvPr id="13" name="Rectángulo 12"/>
          <p:cNvSpPr/>
          <p:nvPr/>
        </p:nvSpPr>
        <p:spPr>
          <a:xfrm>
            <a:off x="331215" y="2492746"/>
            <a:ext cx="912430" cy="338554"/>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1600" b="1" cap="none" spc="0" dirty="0" err="1" smtClean="0">
                <a:ln/>
                <a:solidFill>
                  <a:srgbClr val="7030A0"/>
                </a:solidFill>
                <a:effectLst/>
              </a:rPr>
              <a:t>Aisla</a:t>
            </a:r>
            <a:r>
              <a:rPr lang="es-ES" sz="1600" b="1" dirty="0" smtClean="0">
                <a:ln/>
                <a:solidFill>
                  <a:srgbClr val="7030A0"/>
                </a:solidFill>
              </a:rPr>
              <a:t>-Sol</a:t>
            </a:r>
            <a:endParaRPr lang="es-ES" sz="1600" b="1" cap="none" spc="0" dirty="0">
              <a:ln/>
              <a:solidFill>
                <a:srgbClr val="7030A0"/>
              </a:solidFill>
              <a:effectLst/>
            </a:endParaRPr>
          </a:p>
        </p:txBody>
      </p:sp>
    </p:spTree>
    <p:extLst>
      <p:ext uri="{BB962C8B-B14F-4D97-AF65-F5344CB8AC3E}">
        <p14:creationId xmlns:p14="http://schemas.microsoft.com/office/powerpoint/2010/main" val="1892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p:cNvSpPr>
            <a:spLocks noGrp="1"/>
          </p:cNvSpPr>
          <p:nvPr>
            <p:ph idx="1"/>
          </p:nvPr>
        </p:nvSpPr>
        <p:spPr>
          <a:xfrm>
            <a:off x="401785" y="1133455"/>
            <a:ext cx="8229600" cy="400110"/>
          </a:xfrm>
          <a:prstGeom prst="rect">
            <a:avLst/>
          </a:prstGeom>
        </p:spPr>
        <p:txBody>
          <a:bodyPr>
            <a:spAutoFit/>
          </a:bodyPr>
          <a:lstStyle/>
          <a:p>
            <a:pPr marL="0" indent="0" algn="just">
              <a:buNone/>
            </a:pPr>
            <a:r>
              <a:rPr lang="es-CL" sz="2000" b="1" dirty="0" smtClean="0">
                <a:solidFill>
                  <a:schemeClr val="accent1">
                    <a:lumMod val="75000"/>
                  </a:schemeClr>
                </a:solidFill>
              </a:rPr>
              <a:t>Docencia: Evaluación de académicos al rendimiento del estudiante</a:t>
            </a:r>
            <a:endParaRPr lang="es-CL" sz="2000" b="1" dirty="0">
              <a:solidFill>
                <a:schemeClr val="accent1">
                  <a:lumMod val="75000"/>
                </a:schemeClr>
              </a:solidFill>
            </a:endParaRPr>
          </a:p>
        </p:txBody>
      </p:sp>
      <p:sp>
        <p:nvSpPr>
          <p:cNvPr id="5" name="3 CuadroTexto"/>
          <p:cNvSpPr txBox="1"/>
          <p:nvPr/>
        </p:nvSpPr>
        <p:spPr>
          <a:xfrm>
            <a:off x="432643" y="548680"/>
            <a:ext cx="4032448" cy="584775"/>
          </a:xfrm>
          <a:prstGeom prst="rect">
            <a:avLst/>
          </a:prstGeom>
          <a:noFill/>
        </p:spPr>
        <p:txBody>
          <a:bodyPr wrap="square" rtlCol="0">
            <a:spAutoFit/>
          </a:bodyPr>
          <a:lstStyle/>
          <a:p>
            <a:r>
              <a:rPr lang="es-CL" sz="3200" b="1" dirty="0" smtClean="0">
                <a:solidFill>
                  <a:schemeClr val="accent6">
                    <a:lumMod val="75000"/>
                  </a:schemeClr>
                </a:solidFill>
              </a:rPr>
              <a:t>RESULTADOS</a:t>
            </a:r>
            <a:endParaRPr lang="es-CL" sz="3200" b="1" dirty="0">
              <a:solidFill>
                <a:schemeClr val="accent6">
                  <a:lumMod val="75000"/>
                </a:schemeClr>
              </a:solidFill>
            </a:endParaRPr>
          </a:p>
        </p:txBody>
      </p:sp>
      <p:pic>
        <p:nvPicPr>
          <p:cNvPr id="6" name="image09.png"/>
          <p:cNvPicPr/>
          <p:nvPr/>
        </p:nvPicPr>
        <p:blipFill>
          <a:blip r:embed="rId2"/>
          <a:srcRect/>
          <a:stretch>
            <a:fillRect/>
          </a:stretch>
        </p:blipFill>
        <p:spPr>
          <a:xfrm>
            <a:off x="4644008" y="1628800"/>
            <a:ext cx="3744416" cy="2376264"/>
          </a:xfrm>
          <a:prstGeom prst="rect">
            <a:avLst/>
          </a:prstGeom>
          <a:ln/>
        </p:spPr>
      </p:pic>
      <p:pic>
        <p:nvPicPr>
          <p:cNvPr id="7" name="image08.png"/>
          <p:cNvPicPr/>
          <p:nvPr/>
        </p:nvPicPr>
        <p:blipFill>
          <a:blip r:embed="rId3"/>
          <a:srcRect/>
          <a:stretch>
            <a:fillRect/>
          </a:stretch>
        </p:blipFill>
        <p:spPr>
          <a:xfrm>
            <a:off x="381768" y="1628800"/>
            <a:ext cx="3744416" cy="2376264"/>
          </a:xfrm>
          <a:prstGeom prst="rect">
            <a:avLst/>
          </a:prstGeom>
          <a:ln/>
        </p:spPr>
      </p:pic>
      <p:grpSp>
        <p:nvGrpSpPr>
          <p:cNvPr id="3" name="Grupo 2"/>
          <p:cNvGrpSpPr/>
          <p:nvPr/>
        </p:nvGrpSpPr>
        <p:grpSpPr>
          <a:xfrm>
            <a:off x="755576" y="4195837"/>
            <a:ext cx="6580758" cy="2662163"/>
            <a:chOff x="365259" y="4109997"/>
            <a:chExt cx="6580758" cy="2662163"/>
          </a:xfrm>
        </p:grpSpPr>
        <p:pic>
          <p:nvPicPr>
            <p:cNvPr id="8" name="image13.png"/>
            <p:cNvPicPr/>
            <p:nvPr/>
          </p:nvPicPr>
          <p:blipFill>
            <a:blip r:embed="rId4"/>
            <a:srcRect/>
            <a:stretch>
              <a:fillRect/>
            </a:stretch>
          </p:blipFill>
          <p:spPr>
            <a:xfrm>
              <a:off x="1691680" y="4109997"/>
              <a:ext cx="5254337" cy="2662163"/>
            </a:xfrm>
            <a:prstGeom prst="rect">
              <a:avLst/>
            </a:prstGeom>
            <a:ln/>
          </p:spPr>
        </p:pic>
        <p:sp>
          <p:nvSpPr>
            <p:cNvPr id="2" name="CuadroTexto 1"/>
            <p:cNvSpPr txBox="1"/>
            <p:nvPr/>
          </p:nvSpPr>
          <p:spPr>
            <a:xfrm>
              <a:off x="365259" y="4797152"/>
              <a:ext cx="1296144" cy="1477328"/>
            </a:xfrm>
            <a:prstGeom prst="rect">
              <a:avLst/>
            </a:prstGeom>
            <a:noFill/>
          </p:spPr>
          <p:txBody>
            <a:bodyPr wrap="square" rtlCol="0">
              <a:spAutoFit/>
            </a:bodyPr>
            <a:lstStyle/>
            <a:p>
              <a:r>
                <a:rPr lang="es-CL" sz="1400" b="1" dirty="0" smtClean="0">
                  <a:solidFill>
                    <a:srgbClr val="0070C0"/>
                  </a:solidFill>
                </a:rPr>
                <a:t>Puros: </a:t>
              </a:r>
              <a:r>
                <a:rPr lang="es-CL" sz="1200" dirty="0" smtClean="0">
                  <a:solidFill>
                    <a:srgbClr val="0070C0"/>
                  </a:solidFill>
                </a:rPr>
                <a:t>Pragmáticos </a:t>
              </a:r>
            </a:p>
            <a:p>
              <a:endParaRPr lang="es-CL" sz="1400" dirty="0" smtClean="0">
                <a:solidFill>
                  <a:srgbClr val="0070C0"/>
                </a:solidFill>
              </a:endParaRPr>
            </a:p>
            <a:p>
              <a:r>
                <a:rPr lang="es-CL" sz="1400" b="1" dirty="0" err="1" smtClean="0">
                  <a:solidFill>
                    <a:schemeClr val="accent6">
                      <a:lumMod val="75000"/>
                    </a:schemeClr>
                  </a:solidFill>
                </a:rPr>
                <a:t>Heterógeneos</a:t>
              </a:r>
              <a:r>
                <a:rPr lang="es-CL" sz="1400" b="1" dirty="0" smtClean="0">
                  <a:solidFill>
                    <a:schemeClr val="accent6">
                      <a:lumMod val="75000"/>
                    </a:schemeClr>
                  </a:solidFill>
                </a:rPr>
                <a:t>:</a:t>
              </a:r>
            </a:p>
            <a:p>
              <a:r>
                <a:rPr lang="es-CL" sz="1200" dirty="0" smtClean="0">
                  <a:solidFill>
                    <a:schemeClr val="accent6">
                      <a:lumMod val="75000"/>
                    </a:schemeClr>
                  </a:solidFill>
                </a:rPr>
                <a:t>Pragmáticos, activos, teóricos, reflexivos</a:t>
              </a:r>
              <a:endParaRPr lang="en-US" sz="1200" dirty="0">
                <a:solidFill>
                  <a:schemeClr val="accent6">
                    <a:lumMod val="75000"/>
                  </a:schemeClr>
                </a:solidFill>
              </a:endParaRPr>
            </a:p>
          </p:txBody>
        </p:sp>
      </p:grpSp>
    </p:spTree>
    <p:extLst>
      <p:ext uri="{BB962C8B-B14F-4D97-AF65-F5344CB8AC3E}">
        <p14:creationId xmlns:p14="http://schemas.microsoft.com/office/powerpoint/2010/main" val="536413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p:cNvSpPr>
            <a:spLocks noGrp="1"/>
          </p:cNvSpPr>
          <p:nvPr>
            <p:ph idx="1"/>
          </p:nvPr>
        </p:nvSpPr>
        <p:spPr>
          <a:xfrm>
            <a:off x="401785" y="1133455"/>
            <a:ext cx="8229600" cy="400110"/>
          </a:xfrm>
          <a:prstGeom prst="rect">
            <a:avLst/>
          </a:prstGeom>
        </p:spPr>
        <p:txBody>
          <a:bodyPr>
            <a:spAutoFit/>
          </a:bodyPr>
          <a:lstStyle/>
          <a:p>
            <a:pPr marL="0" indent="0" algn="just">
              <a:buNone/>
            </a:pPr>
            <a:r>
              <a:rPr lang="es-CL" sz="2000" b="1" dirty="0" smtClean="0">
                <a:solidFill>
                  <a:schemeClr val="accent1">
                    <a:lumMod val="75000"/>
                  </a:schemeClr>
                </a:solidFill>
              </a:rPr>
              <a:t>Docencia: Evaluación de los estudiantes a la metodología de prototipo</a:t>
            </a:r>
            <a:endParaRPr lang="es-CL" sz="2000" b="1" dirty="0">
              <a:solidFill>
                <a:schemeClr val="accent1">
                  <a:lumMod val="75000"/>
                </a:schemeClr>
              </a:solidFill>
            </a:endParaRPr>
          </a:p>
        </p:txBody>
      </p:sp>
      <p:sp>
        <p:nvSpPr>
          <p:cNvPr id="5" name="3 CuadroTexto"/>
          <p:cNvSpPr txBox="1"/>
          <p:nvPr/>
        </p:nvSpPr>
        <p:spPr>
          <a:xfrm>
            <a:off x="432643" y="548680"/>
            <a:ext cx="4032448" cy="584775"/>
          </a:xfrm>
          <a:prstGeom prst="rect">
            <a:avLst/>
          </a:prstGeom>
          <a:noFill/>
        </p:spPr>
        <p:txBody>
          <a:bodyPr wrap="square" rtlCol="0">
            <a:spAutoFit/>
          </a:bodyPr>
          <a:lstStyle/>
          <a:p>
            <a:r>
              <a:rPr lang="es-CL" sz="3200" b="1" dirty="0" smtClean="0">
                <a:solidFill>
                  <a:schemeClr val="accent6">
                    <a:lumMod val="75000"/>
                  </a:schemeClr>
                </a:solidFill>
              </a:rPr>
              <a:t>RESULTADOS</a:t>
            </a:r>
            <a:endParaRPr lang="es-CL" sz="3200" b="1" dirty="0">
              <a:solidFill>
                <a:schemeClr val="accent6">
                  <a:lumMod val="75000"/>
                </a:schemeClr>
              </a:solidFill>
            </a:endParaRPr>
          </a:p>
        </p:txBody>
      </p:sp>
      <p:graphicFrame>
        <p:nvGraphicFramePr>
          <p:cNvPr id="10" name="Chart 2"/>
          <p:cNvGraphicFramePr>
            <a:graphicFrameLocks/>
          </p:cNvGraphicFramePr>
          <p:nvPr>
            <p:extLst/>
          </p:nvPr>
        </p:nvGraphicFramePr>
        <p:xfrm>
          <a:off x="648667" y="2194485"/>
          <a:ext cx="6624736" cy="4171181"/>
        </p:xfrm>
        <a:graphic>
          <a:graphicData uri="http://schemas.openxmlformats.org/drawingml/2006/chart">
            <c:chart xmlns:c="http://schemas.openxmlformats.org/drawingml/2006/chart" xmlns:r="http://schemas.openxmlformats.org/officeDocument/2006/relationships" r:id="rId2"/>
          </a:graphicData>
        </a:graphic>
      </p:graphicFrame>
      <p:sp>
        <p:nvSpPr>
          <p:cNvPr id="2" name="Rectángulo 1"/>
          <p:cNvSpPr/>
          <p:nvPr/>
        </p:nvSpPr>
        <p:spPr>
          <a:xfrm>
            <a:off x="19992" y="1794375"/>
            <a:ext cx="7632848" cy="369332"/>
          </a:xfrm>
          <a:prstGeom prst="rect">
            <a:avLst/>
          </a:prstGeom>
        </p:spPr>
        <p:txBody>
          <a:bodyPr wrap="square">
            <a:spAutoFit/>
          </a:bodyPr>
          <a:lstStyle/>
          <a:p>
            <a:pPr algn="ctr"/>
            <a:r>
              <a:rPr lang="es-CL" dirty="0">
                <a:solidFill>
                  <a:srgbClr val="00B050"/>
                </a:solidFill>
                <a:latin typeface="Arial" panose="020B0604020202020204" pitchFamily="34" charset="0"/>
                <a:ea typeface="Arial" panose="020B0604020202020204" pitchFamily="34" charset="0"/>
              </a:rPr>
              <a:t>100% </a:t>
            </a:r>
            <a:r>
              <a:rPr lang="es-CL" dirty="0" smtClean="0">
                <a:solidFill>
                  <a:srgbClr val="00B050"/>
                </a:solidFill>
                <a:latin typeface="Arial" panose="020B0604020202020204" pitchFamily="34" charset="0"/>
                <a:ea typeface="Arial" panose="020B0604020202020204" pitchFamily="34" charset="0"/>
              </a:rPr>
              <a:t>señala </a:t>
            </a:r>
            <a:r>
              <a:rPr lang="es-CL" dirty="0">
                <a:solidFill>
                  <a:srgbClr val="00B050"/>
                </a:solidFill>
                <a:latin typeface="Arial" panose="020B0604020202020204" pitchFamily="34" charset="0"/>
                <a:ea typeface="Arial" panose="020B0604020202020204" pitchFamily="34" charset="0"/>
              </a:rPr>
              <a:t>que es la primera vez que </a:t>
            </a:r>
            <a:r>
              <a:rPr lang="es-CL" dirty="0" smtClean="0">
                <a:solidFill>
                  <a:srgbClr val="00B050"/>
                </a:solidFill>
                <a:latin typeface="Arial" panose="020B0604020202020204" pitchFamily="34" charset="0"/>
                <a:ea typeface="Arial" panose="020B0604020202020204" pitchFamily="34" charset="0"/>
              </a:rPr>
              <a:t>utiliza esta metodología</a:t>
            </a:r>
            <a:endParaRPr lang="en-US" dirty="0">
              <a:solidFill>
                <a:srgbClr val="00B050"/>
              </a:solidFill>
            </a:endParaRPr>
          </a:p>
        </p:txBody>
      </p:sp>
      <p:sp>
        <p:nvSpPr>
          <p:cNvPr id="3" name="Flecha abajo 2"/>
          <p:cNvSpPr/>
          <p:nvPr/>
        </p:nvSpPr>
        <p:spPr>
          <a:xfrm rot="2844775">
            <a:off x="5981706" y="4451857"/>
            <a:ext cx="280056" cy="546575"/>
          </a:xfrm>
          <a:prstGeom prst="downArrow">
            <a:avLst/>
          </a:prstGeom>
          <a:solidFill>
            <a:srgbClr val="FFFF00"/>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71159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p:cNvSpPr>
            <a:spLocks noGrp="1"/>
          </p:cNvSpPr>
          <p:nvPr>
            <p:ph idx="1"/>
          </p:nvPr>
        </p:nvSpPr>
        <p:spPr>
          <a:xfrm>
            <a:off x="226454" y="1727147"/>
            <a:ext cx="4633578" cy="2062103"/>
          </a:xfrm>
          <a:prstGeom prst="rect">
            <a:avLst/>
          </a:prstGeom>
        </p:spPr>
        <p:txBody>
          <a:bodyPr wrap="square">
            <a:spAutoFit/>
          </a:bodyPr>
          <a:lstStyle/>
          <a:p>
            <a:pPr marL="0" indent="0" algn="just">
              <a:buNone/>
            </a:pPr>
            <a:r>
              <a:rPr lang="es-CL" sz="2000" dirty="0">
                <a:solidFill>
                  <a:schemeClr val="accent1">
                    <a:lumMod val="75000"/>
                  </a:schemeClr>
                </a:solidFill>
              </a:rPr>
              <a:t>Presentación de posters y prototipos en ferias </a:t>
            </a:r>
            <a:r>
              <a:rPr lang="es-CL" sz="2000" dirty="0" smtClean="0">
                <a:solidFill>
                  <a:schemeClr val="accent1">
                    <a:lumMod val="75000"/>
                  </a:schemeClr>
                </a:solidFill>
              </a:rPr>
              <a:t>vocacionales.</a:t>
            </a:r>
          </a:p>
          <a:p>
            <a:pPr marL="0" indent="0" algn="just">
              <a:buNone/>
            </a:pPr>
            <a:endParaRPr lang="es-CL" sz="2000" dirty="0" smtClean="0">
              <a:solidFill>
                <a:schemeClr val="accent1">
                  <a:lumMod val="75000"/>
                </a:schemeClr>
              </a:solidFill>
            </a:endParaRPr>
          </a:p>
          <a:p>
            <a:pPr marL="0" indent="0" algn="just">
              <a:buNone/>
            </a:pPr>
            <a:r>
              <a:rPr lang="es-CL" sz="2000" dirty="0">
                <a:solidFill>
                  <a:schemeClr val="accent1">
                    <a:lumMod val="75000"/>
                  </a:schemeClr>
                </a:solidFill>
              </a:rPr>
              <a:t>Experiencia incluida en una ponencia en un congreso internacional del que surge una publicación con ISBN</a:t>
            </a:r>
            <a:r>
              <a:rPr lang="es-CL" sz="2000" dirty="0" smtClean="0">
                <a:solidFill>
                  <a:schemeClr val="accent1">
                    <a:lumMod val="75000"/>
                  </a:schemeClr>
                </a:solidFill>
              </a:rPr>
              <a:t>.</a:t>
            </a:r>
            <a:endParaRPr lang="en-US" sz="2000" dirty="0"/>
          </a:p>
        </p:txBody>
      </p:sp>
      <p:sp>
        <p:nvSpPr>
          <p:cNvPr id="5" name="3 CuadroTexto"/>
          <p:cNvSpPr txBox="1"/>
          <p:nvPr/>
        </p:nvSpPr>
        <p:spPr>
          <a:xfrm>
            <a:off x="323528" y="533626"/>
            <a:ext cx="4032448" cy="584775"/>
          </a:xfrm>
          <a:prstGeom prst="rect">
            <a:avLst/>
          </a:prstGeom>
          <a:noFill/>
        </p:spPr>
        <p:txBody>
          <a:bodyPr wrap="square" rtlCol="0">
            <a:spAutoFit/>
          </a:bodyPr>
          <a:lstStyle/>
          <a:p>
            <a:r>
              <a:rPr lang="es-CL" sz="3200" b="1" dirty="0" smtClean="0">
                <a:solidFill>
                  <a:schemeClr val="accent6">
                    <a:lumMod val="75000"/>
                  </a:schemeClr>
                </a:solidFill>
              </a:rPr>
              <a:t>RESULTADOS</a:t>
            </a:r>
            <a:endParaRPr lang="es-CL" sz="3200" b="1" dirty="0">
              <a:solidFill>
                <a:schemeClr val="accent6">
                  <a:lumMod val="75000"/>
                </a:schemeClr>
              </a:solidFill>
            </a:endParaRPr>
          </a:p>
        </p:txBody>
      </p:sp>
      <p:pic>
        <p:nvPicPr>
          <p:cNvPr id="6" name="Marcador de contenido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6120513" y="770872"/>
            <a:ext cx="3491199" cy="2267744"/>
          </a:xfrm>
          <a:prstGeom prst="rect">
            <a:avLst/>
          </a:prstGeom>
        </p:spPr>
      </p:pic>
      <p:pic>
        <p:nvPicPr>
          <p:cNvPr id="2" name="Imagen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4582850" y="1942589"/>
            <a:ext cx="3131745" cy="2433364"/>
          </a:xfrm>
          <a:prstGeom prst="rect">
            <a:avLst/>
          </a:prstGeom>
        </p:spPr>
      </p:pic>
      <p:sp>
        <p:nvSpPr>
          <p:cNvPr id="7" name="Marcador de contenido 3"/>
          <p:cNvSpPr txBox="1">
            <a:spLocks/>
          </p:cNvSpPr>
          <p:nvPr/>
        </p:nvSpPr>
        <p:spPr>
          <a:xfrm>
            <a:off x="226454" y="1206174"/>
            <a:ext cx="8229600" cy="400110"/>
          </a:xfrm>
          <a:prstGeom prst="rect">
            <a:avLst/>
          </a:prstGeom>
        </p:spPr>
        <p:txBody>
          <a:bodyPr vert="horz"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Font typeface="Arial" panose="020B0604020202020204" pitchFamily="34" charset="0"/>
              <a:buNone/>
            </a:pPr>
            <a:r>
              <a:rPr lang="es-CL" sz="2000" b="1" dirty="0" smtClean="0">
                <a:solidFill>
                  <a:schemeClr val="accent1">
                    <a:lumMod val="75000"/>
                  </a:schemeClr>
                </a:solidFill>
              </a:rPr>
              <a:t>Investigación y Vinculación con el Medio</a:t>
            </a:r>
            <a:endParaRPr lang="es-CL" sz="2000" b="1" dirty="0">
              <a:solidFill>
                <a:schemeClr val="accent1">
                  <a:lumMod val="75000"/>
                </a:schemeClr>
              </a:solidFill>
            </a:endParaRPr>
          </a:p>
        </p:txBody>
      </p:sp>
      <p:sp>
        <p:nvSpPr>
          <p:cNvPr id="8" name="Rectángulo 7"/>
          <p:cNvSpPr/>
          <p:nvPr/>
        </p:nvSpPr>
        <p:spPr>
          <a:xfrm>
            <a:off x="2907003" y="5091955"/>
            <a:ext cx="2232248" cy="136652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lgn="just">
              <a:lnSpc>
                <a:spcPct val="115000"/>
              </a:lnSpc>
              <a:spcAft>
                <a:spcPts val="400"/>
              </a:spcAft>
              <a:tabLst>
                <a:tab pos="342900" algn="l"/>
              </a:tabLst>
            </a:pPr>
            <a:r>
              <a:rPr lang="es-CL" sz="1200" b="1" dirty="0">
                <a:latin typeface="Times New Roman" panose="02020603050405020304" pitchFamily="18" charset="0"/>
                <a:ea typeface="Calibri" panose="020F0502020204030204" pitchFamily="34" charset="0"/>
                <a:cs typeface="Times New Roman" panose="02020603050405020304" pitchFamily="18" charset="0"/>
              </a:rPr>
              <a:t>Tíjaro-Rojas, R</a:t>
            </a:r>
            <a:r>
              <a:rPr lang="es-CL" sz="1200" dirty="0">
                <a:latin typeface="Times New Roman" panose="02020603050405020304" pitchFamily="18" charset="0"/>
                <a:ea typeface="Calibri" panose="020F0502020204030204" pitchFamily="34" charset="0"/>
                <a:cs typeface="Times New Roman" panose="02020603050405020304" pitchFamily="18" charset="0"/>
              </a:rPr>
              <a:t>.; Arce-</a:t>
            </a:r>
            <a:r>
              <a:rPr lang="es-CL" sz="1200" dirty="0" err="1">
                <a:latin typeface="Times New Roman" panose="02020603050405020304" pitchFamily="18" charset="0"/>
                <a:ea typeface="Calibri" panose="020F0502020204030204" pitchFamily="34" charset="0"/>
                <a:cs typeface="Times New Roman" panose="02020603050405020304" pitchFamily="18" charset="0"/>
              </a:rPr>
              <a:t>Trigatti</a:t>
            </a:r>
            <a:r>
              <a:rPr lang="es-CL" sz="1200" dirty="0">
                <a:latin typeface="Times New Roman" panose="02020603050405020304" pitchFamily="18" charset="0"/>
                <a:ea typeface="Calibri" panose="020F0502020204030204" pitchFamily="34" charset="0"/>
                <a:cs typeface="Times New Roman" panose="02020603050405020304" pitchFamily="18" charset="0"/>
              </a:rPr>
              <a:t>. A.; Pascal, J.; </a:t>
            </a:r>
            <a:r>
              <a:rPr lang="es-CL" sz="1200" dirty="0" err="1">
                <a:latin typeface="Times New Roman" panose="02020603050405020304" pitchFamily="18" charset="0"/>
                <a:ea typeface="Calibri" panose="020F0502020204030204" pitchFamily="34" charset="0"/>
                <a:cs typeface="Times New Roman" panose="02020603050405020304" pitchFamily="18" charset="0"/>
              </a:rPr>
              <a:t>Cupp</a:t>
            </a:r>
            <a:r>
              <a:rPr lang="es-CL" sz="1200" dirty="0">
                <a:latin typeface="Times New Roman" panose="02020603050405020304" pitchFamily="18" charset="0"/>
                <a:ea typeface="Calibri" panose="020F0502020204030204" pitchFamily="34" charset="0"/>
                <a:cs typeface="Times New Roman" panose="02020603050405020304" pitchFamily="18" charset="0"/>
              </a:rPr>
              <a:t>, J.; Arce, Pedro E. “Enfoque Sistemático e Integral para Afianzar el Conocimiento y Desarrollar Innovación desde el </a:t>
            </a:r>
            <a:r>
              <a:rPr lang="es-CL" sz="1200" dirty="0" err="1" smtClean="0">
                <a:latin typeface="Times New Roman" panose="02020603050405020304" pitchFamily="18" charset="0"/>
                <a:ea typeface="Calibri" panose="020F0502020204030204" pitchFamily="34" charset="0"/>
                <a:cs typeface="Times New Roman" panose="02020603050405020304" pitchFamily="18" charset="0"/>
              </a:rPr>
              <a:t>Aul</a:t>
            </a:r>
            <a:r>
              <a:rPr lang="es-CL" sz="12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Imagen 8"/>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447748" y="4725144"/>
            <a:ext cx="3669322" cy="2088232"/>
          </a:xfrm>
          <a:prstGeom prst="rect">
            <a:avLst/>
          </a:prstGeom>
        </p:spPr>
      </p:pic>
      <p:pic>
        <p:nvPicPr>
          <p:cNvPr id="11" name="Imagen 10"/>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53416" y="3798316"/>
            <a:ext cx="2224794" cy="2842792"/>
          </a:xfrm>
          <a:prstGeom prst="rect">
            <a:avLst/>
          </a:prstGeom>
        </p:spPr>
      </p:pic>
    </p:spTree>
    <p:extLst>
      <p:ext uri="{BB962C8B-B14F-4D97-AF65-F5344CB8AC3E}">
        <p14:creationId xmlns:p14="http://schemas.microsoft.com/office/powerpoint/2010/main" val="1787155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52536" y="260648"/>
            <a:ext cx="9289031" cy="6186309"/>
          </a:xfrm>
          <a:prstGeom prst="rect">
            <a:avLst/>
          </a:prstGeom>
        </p:spPr>
        <p:txBody>
          <a:bodyPr wrap="square">
            <a:spAutoFit/>
          </a:bodyPr>
          <a:lstStyle/>
          <a:p>
            <a:pPr marL="449580" indent="635" algn="just"/>
            <a:r>
              <a:rPr lang="es-ES_tradnl" b="1" dirty="0">
                <a:latin typeface="+mj-lt"/>
                <a:ea typeface="Calibri" charset="0"/>
                <a:cs typeface="Arial" charset="0"/>
              </a:rPr>
              <a:t>NOMBRE DE LA PONENCIA:</a:t>
            </a:r>
            <a:r>
              <a:rPr lang="es-ES_tradnl" dirty="0">
                <a:latin typeface="+mj-lt"/>
                <a:ea typeface="Calibri" charset="0"/>
                <a:cs typeface="Arial" charset="0"/>
              </a:rPr>
              <a:t> </a:t>
            </a:r>
            <a:r>
              <a:rPr lang="es-ES_tradnl" b="1" dirty="0" smtClean="0">
                <a:latin typeface="+mj-lt"/>
                <a:ea typeface="Calibri" charset="0"/>
                <a:cs typeface="Times New Roman" charset="0"/>
              </a:rPr>
              <a:t>Potenciando  el  aprendizaje  de  la  lógica  computacional  en  la  asignatura introducción  a  la  programación computacional.</a:t>
            </a:r>
          </a:p>
          <a:p>
            <a:pPr marL="457200" algn="just">
              <a:spcAft>
                <a:spcPts val="0"/>
              </a:spcAft>
            </a:pPr>
            <a:r>
              <a:rPr lang="es-ES" dirty="0">
                <a:latin typeface="+mj-lt"/>
                <a:ea typeface="Times New Roman" charset="0"/>
                <a:cs typeface="Arial" charset="0"/>
              </a:rPr>
              <a:t> </a:t>
            </a:r>
            <a:endParaRPr lang="es-ES_tradnl" dirty="0">
              <a:latin typeface="+mj-lt"/>
              <a:ea typeface="Calibri" charset="0"/>
              <a:cs typeface="Times New Roman" charset="0"/>
            </a:endParaRPr>
          </a:p>
          <a:p>
            <a:pPr indent="449580">
              <a:spcAft>
                <a:spcPts val="0"/>
              </a:spcAft>
            </a:pPr>
            <a:r>
              <a:rPr lang="es-ES_tradnl" b="1" dirty="0">
                <a:latin typeface="+mj-lt"/>
                <a:ea typeface="Calibri" charset="0"/>
                <a:cs typeface="Arial" charset="0"/>
              </a:rPr>
              <a:t>AUTOR: </a:t>
            </a:r>
            <a:r>
              <a:rPr lang="es-ES_tradnl" dirty="0" smtClean="0">
                <a:latin typeface="+mj-lt"/>
                <a:ea typeface="Calibri" charset="0"/>
                <a:cs typeface="Times New Roman" charset="0"/>
              </a:rPr>
              <a:t>M</a:t>
            </a:r>
            <a:r>
              <a:rPr lang="es-ES" dirty="0" smtClean="0">
                <a:latin typeface="+mj-lt"/>
                <a:ea typeface="Calibri" charset="0"/>
                <a:cs typeface="Times New Roman" charset="0"/>
              </a:rPr>
              <a:t>ónica Cuevas Ceballos</a:t>
            </a:r>
            <a:endParaRPr lang="es-ES_tradnl" dirty="0">
              <a:latin typeface="+mj-lt"/>
              <a:ea typeface="Calibri" charset="0"/>
              <a:cs typeface="Times New Roman" charset="0"/>
            </a:endParaRPr>
          </a:p>
          <a:p>
            <a:pPr marL="457200" algn="just">
              <a:spcAft>
                <a:spcPts val="0"/>
              </a:spcAft>
            </a:pPr>
            <a:r>
              <a:rPr lang="es-ES" dirty="0">
                <a:latin typeface="+mj-lt"/>
                <a:ea typeface="Times New Roman" charset="0"/>
                <a:cs typeface="Arial" charset="0"/>
              </a:rPr>
              <a:t> </a:t>
            </a:r>
            <a:endParaRPr lang="es-ES_tradnl" dirty="0">
              <a:latin typeface="+mj-lt"/>
              <a:ea typeface="Times New Roman" charset="0"/>
            </a:endParaRPr>
          </a:p>
          <a:p>
            <a:pPr marL="457200" algn="just">
              <a:spcAft>
                <a:spcPts val="0"/>
              </a:spcAft>
            </a:pPr>
            <a:r>
              <a:rPr lang="es-ES" b="1" dirty="0">
                <a:latin typeface="+mj-lt"/>
                <a:ea typeface="Times New Roman" charset="0"/>
                <a:cs typeface="Arial" charset="0"/>
              </a:rPr>
              <a:t>TEMA DE INTERES: Innovación docente</a:t>
            </a:r>
            <a:endParaRPr lang="es-ES_tradnl" dirty="0">
              <a:latin typeface="+mj-lt"/>
              <a:ea typeface="Times New Roman" charset="0"/>
            </a:endParaRPr>
          </a:p>
          <a:p>
            <a:pPr algn="just">
              <a:spcAft>
                <a:spcPts val="0"/>
              </a:spcAft>
            </a:pPr>
            <a:r>
              <a:rPr lang="es-ES_tradnl" dirty="0">
                <a:latin typeface="+mj-lt"/>
                <a:ea typeface="Calibri" charset="0"/>
                <a:cs typeface="Arial" charset="0"/>
              </a:rPr>
              <a:t> </a:t>
            </a:r>
            <a:endParaRPr lang="es-ES_tradnl" dirty="0">
              <a:latin typeface="+mj-lt"/>
              <a:ea typeface="Calibri" charset="0"/>
              <a:cs typeface="Times New Roman" charset="0"/>
            </a:endParaRPr>
          </a:p>
          <a:p>
            <a:pPr marL="457200" algn="just">
              <a:spcAft>
                <a:spcPts val="0"/>
              </a:spcAft>
            </a:pPr>
            <a:r>
              <a:rPr lang="es-ES" b="1" dirty="0" smtClean="0">
                <a:latin typeface="+mj-lt"/>
                <a:ea typeface="Times New Roman" charset="0"/>
                <a:cs typeface="Arial" charset="0"/>
              </a:rPr>
              <a:t>Resumen: </a:t>
            </a:r>
          </a:p>
          <a:p>
            <a:pPr marL="457200" algn="just">
              <a:spcAft>
                <a:spcPts val="0"/>
              </a:spcAft>
            </a:pPr>
            <a:r>
              <a:rPr lang="es-ES_tradnl" dirty="0" smtClean="0">
                <a:latin typeface="+mj-lt"/>
              </a:rPr>
              <a:t>Se genera el siguiente problema: los estudiantes presentan dificultades en entender la lógica computacional, con la cual se entra al mundo de la programación, en consecuencia, se produce un alto porcentaje de reprobación en el alumnado.</a:t>
            </a:r>
            <a:endParaRPr lang="es-ES_tradnl" dirty="0" smtClean="0">
              <a:latin typeface="+mj-lt"/>
              <a:ea typeface="Times New Roman" charset="0"/>
            </a:endParaRPr>
          </a:p>
          <a:p>
            <a:pPr marL="457200" algn="just"/>
            <a:endParaRPr lang="es-ES_tradnl" b="1" dirty="0" smtClean="0">
              <a:latin typeface="+mj-lt"/>
            </a:endParaRPr>
          </a:p>
          <a:p>
            <a:pPr marL="457200" algn="just"/>
            <a:r>
              <a:rPr lang="es-ES_tradnl" b="1" dirty="0" smtClean="0">
                <a:latin typeface="+mj-lt"/>
              </a:rPr>
              <a:t>Objetivo general: </a:t>
            </a:r>
          </a:p>
          <a:p>
            <a:pPr marL="457200" algn="just"/>
            <a:r>
              <a:rPr lang="es-ES_tradnl" dirty="0" smtClean="0">
                <a:latin typeface="+mj-lt"/>
              </a:rPr>
              <a:t>Mejorar el aprendizaje de los alumnos en lógica computacional  con el fin de disminuir el índice de reprobación a través del uso de metodología colaborativa y participativa</a:t>
            </a:r>
          </a:p>
          <a:p>
            <a:pPr marL="457200" algn="just"/>
            <a:r>
              <a:rPr lang="es-ES_tradnl" b="1" dirty="0" smtClean="0">
                <a:latin typeface="+mj-lt"/>
              </a:rPr>
              <a:t>Objetivos específicos.</a:t>
            </a:r>
          </a:p>
          <a:p>
            <a:pPr marL="457200" algn="just"/>
            <a:r>
              <a:rPr lang="es-ES_tradnl" dirty="0" smtClean="0">
                <a:latin typeface="+mj-lt"/>
              </a:rPr>
              <a:t>- Seleccionar lenguajes de programación  adecuado.</a:t>
            </a:r>
          </a:p>
          <a:p>
            <a:pPr marL="457200" algn="just"/>
            <a:r>
              <a:rPr lang="es-ES_tradnl" dirty="0" smtClean="0">
                <a:latin typeface="+mj-lt"/>
              </a:rPr>
              <a:t>- Aplicar metodología de enseñanza</a:t>
            </a:r>
          </a:p>
          <a:p>
            <a:pPr marL="457200" algn="just"/>
            <a:r>
              <a:rPr lang="es-ES_tradnl" dirty="0" smtClean="0">
                <a:latin typeface="+mj-lt"/>
              </a:rPr>
              <a:t>- Aprendizaje utilizando los recursos implementados, y apoyados por el lenguaje de programación seleccionado.</a:t>
            </a:r>
          </a:p>
          <a:p>
            <a:pPr marL="457200" algn="just"/>
            <a:endParaRPr lang="es-ES" dirty="0">
              <a:latin typeface="+mj-lt"/>
            </a:endParaRPr>
          </a:p>
          <a:p>
            <a:pPr marL="457200" algn="just">
              <a:spcAft>
                <a:spcPts val="0"/>
              </a:spcAft>
            </a:pPr>
            <a:endParaRPr lang="es-ES_tradnl" dirty="0">
              <a:latin typeface="+mj-lt"/>
              <a:ea typeface="Times New Roman" charset="0"/>
            </a:endParaRPr>
          </a:p>
        </p:txBody>
      </p:sp>
    </p:spTree>
    <p:extLst>
      <p:ext uri="{BB962C8B-B14F-4D97-AF65-F5344CB8AC3E}">
        <p14:creationId xmlns:p14="http://schemas.microsoft.com/office/powerpoint/2010/main" val="533953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1560" y="908720"/>
            <a:ext cx="7956376" cy="4467811"/>
          </a:xfrm>
          <a:prstGeom prst="rect">
            <a:avLst/>
          </a:prstGeom>
        </p:spPr>
      </p:pic>
    </p:spTree>
    <p:extLst>
      <p:ext uri="{BB962C8B-B14F-4D97-AF65-F5344CB8AC3E}">
        <p14:creationId xmlns:p14="http://schemas.microsoft.com/office/powerpoint/2010/main" val="2118143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721346" y="1673424"/>
            <a:ext cx="7992888" cy="5078313"/>
          </a:xfrm>
          <a:prstGeom prst="rect">
            <a:avLst/>
          </a:prstGeom>
          <a:noFill/>
        </p:spPr>
        <p:txBody>
          <a:bodyPr wrap="square" rtlCol="0">
            <a:spAutoFit/>
          </a:bodyPr>
          <a:lstStyle/>
          <a:p>
            <a:pPr marL="285750" indent="-285750">
              <a:buFont typeface="Wingdings" pitchFamily="2" charset="2"/>
              <a:buChar char="ü"/>
            </a:pPr>
            <a:r>
              <a:rPr lang="es-ES" dirty="0" smtClean="0"/>
              <a:t>Cursos con gran cantidad de estudiantes.</a:t>
            </a:r>
          </a:p>
          <a:p>
            <a:pPr marL="285750" indent="-285750">
              <a:buFont typeface="Wingdings" pitchFamily="2" charset="2"/>
              <a:buChar char="ü"/>
            </a:pPr>
            <a:r>
              <a:rPr lang="es-ES" dirty="0" smtClean="0"/>
              <a:t>Uso lenguaje de </a:t>
            </a:r>
            <a:r>
              <a:rPr lang="es-ES" dirty="0" err="1" smtClean="0"/>
              <a:t>programacion</a:t>
            </a:r>
            <a:r>
              <a:rPr lang="es-ES" dirty="0" smtClean="0"/>
              <a:t> c.</a:t>
            </a:r>
          </a:p>
          <a:p>
            <a:pPr marL="285750" indent="-285750">
              <a:buFont typeface="Wingdings" pitchFamily="2" charset="2"/>
              <a:buChar char="ü"/>
            </a:pPr>
            <a:r>
              <a:rPr lang="es-ES" dirty="0" smtClean="0"/>
              <a:t>El docente no cuenta con la asistencia de tutores.</a:t>
            </a:r>
          </a:p>
          <a:p>
            <a:pPr marL="285750" indent="-285750">
              <a:buFont typeface="Wingdings" pitchFamily="2" charset="2"/>
              <a:buChar char="ü"/>
            </a:pPr>
            <a:r>
              <a:rPr lang="es-ES" dirty="0" smtClean="0"/>
              <a:t> Solo 3 pruebas para calculo de nota final de la  asignatura.</a:t>
            </a:r>
          </a:p>
          <a:p>
            <a:pPr marL="285750" indent="-285750">
              <a:buFont typeface="Wingdings" pitchFamily="2" charset="2"/>
              <a:buChar char="ü"/>
            </a:pPr>
            <a:r>
              <a:rPr lang="es-ES" dirty="0" smtClean="0"/>
              <a:t>Inexistencia de coordinador  de la asignatura.</a:t>
            </a:r>
          </a:p>
          <a:p>
            <a:pPr marL="285750" indent="-285750">
              <a:buFont typeface="Wingdings" pitchFamily="2" charset="2"/>
              <a:buChar char="ü"/>
            </a:pPr>
            <a:r>
              <a:rPr lang="es-ES" dirty="0" smtClean="0"/>
              <a:t>Mas paralelos (cursos).</a:t>
            </a:r>
          </a:p>
          <a:p>
            <a:pPr marL="285750" indent="-285750">
              <a:buFont typeface="Wingdings" pitchFamily="2" charset="2"/>
              <a:buChar char="ü"/>
            </a:pPr>
            <a:r>
              <a:rPr lang="es-ES" dirty="0" smtClean="0"/>
              <a:t>Cursos con pocos estudiantes.</a:t>
            </a:r>
          </a:p>
          <a:p>
            <a:pPr marL="285750" indent="-285750">
              <a:buFont typeface="Wingdings" pitchFamily="2" charset="2"/>
              <a:buChar char="ü"/>
            </a:pPr>
            <a:r>
              <a:rPr lang="es-ES" dirty="0" smtClean="0"/>
              <a:t>Utilización de lenguajes de programación mas amigables y sin costo  (</a:t>
            </a:r>
            <a:r>
              <a:rPr lang="es-ES" b="1" dirty="0" err="1" smtClean="0"/>
              <a:t>scratch</a:t>
            </a:r>
            <a:r>
              <a:rPr lang="es-ES" b="1" dirty="0" smtClean="0"/>
              <a:t>, </a:t>
            </a:r>
            <a:r>
              <a:rPr lang="es-ES" b="1" dirty="0" err="1" smtClean="0"/>
              <a:t>pseint</a:t>
            </a:r>
            <a:r>
              <a:rPr lang="es-ES" b="1" dirty="0" smtClean="0"/>
              <a:t>, </a:t>
            </a:r>
            <a:r>
              <a:rPr lang="es-ES" b="1" dirty="0" err="1" smtClean="0"/>
              <a:t>python</a:t>
            </a:r>
            <a:r>
              <a:rPr lang="es-ES" dirty="0" smtClean="0"/>
              <a:t>).</a:t>
            </a:r>
          </a:p>
          <a:p>
            <a:pPr marL="285750" indent="-285750">
              <a:buFont typeface="Wingdings" pitchFamily="2" charset="2"/>
              <a:buChar char="ü"/>
            </a:pPr>
            <a:r>
              <a:rPr lang="es-ES" dirty="0" smtClean="0"/>
              <a:t>Existencia de un coordinador de la asignatura que establezca  reuniones semanales con todos los docentes que dictan la asignatura, con el objetivo de establecer ejercicios, ver avances de los estudiantes, comparar resultados, etc. </a:t>
            </a:r>
          </a:p>
          <a:p>
            <a:pPr marL="285750" indent="-285750">
              <a:buFont typeface="Wingdings" pitchFamily="2" charset="2"/>
              <a:buChar char="ü"/>
            </a:pPr>
            <a:r>
              <a:rPr lang="es-ES" dirty="0" smtClean="0"/>
              <a:t>Existencia de alumnos cursos superiores para que se desarrollen como tutores,  y  apoyen  a los docentes que dictan la  asignatura.</a:t>
            </a:r>
          </a:p>
          <a:p>
            <a:pPr marL="285750" indent="-285750">
              <a:buFont typeface="Wingdings" pitchFamily="2" charset="2"/>
              <a:buChar char="ü"/>
            </a:pPr>
            <a:r>
              <a:rPr lang="es-ES" dirty="0" smtClean="0"/>
              <a:t>Realizar test cada dos semanas.</a:t>
            </a:r>
          </a:p>
          <a:p>
            <a:pPr marL="285750" indent="-285750">
              <a:buFont typeface="Wingdings" pitchFamily="2" charset="2"/>
              <a:buChar char="ü"/>
            </a:pPr>
            <a:r>
              <a:rPr lang="es-ES" dirty="0" smtClean="0"/>
              <a:t>Realizar ejercicios  </a:t>
            </a:r>
            <a:r>
              <a:rPr lang="es-ES" dirty="0" err="1" smtClean="0"/>
              <a:t>practicos</a:t>
            </a:r>
            <a:r>
              <a:rPr lang="es-ES" dirty="0" smtClean="0"/>
              <a:t> en clases utilizando  los computadores.</a:t>
            </a:r>
          </a:p>
          <a:p>
            <a:pPr marL="285750" indent="-285750">
              <a:buFont typeface="Wingdings" pitchFamily="2" charset="2"/>
              <a:buChar char="ü"/>
            </a:pPr>
            <a:r>
              <a:rPr lang="es-ES" dirty="0" smtClean="0"/>
              <a:t>Considerar  3 pruebas y test (talleres) para el calculo de nota final.</a:t>
            </a:r>
          </a:p>
          <a:p>
            <a:pPr marL="285750" indent="-285750">
              <a:buFont typeface="Wingdings" pitchFamily="2" charset="2"/>
              <a:buChar char="ü"/>
            </a:pPr>
            <a:endParaRPr lang="es-ES" dirty="0"/>
          </a:p>
        </p:txBody>
      </p:sp>
      <p:sp>
        <p:nvSpPr>
          <p:cNvPr id="5" name="1 Título"/>
          <p:cNvSpPr>
            <a:spLocks noGrp="1"/>
          </p:cNvSpPr>
          <p:nvPr>
            <p:ph type="ctrTitle"/>
          </p:nvPr>
        </p:nvSpPr>
        <p:spPr>
          <a:xfrm>
            <a:off x="695028" y="332656"/>
            <a:ext cx="7632848" cy="1340768"/>
          </a:xfrm>
        </p:spPr>
        <p:txBody>
          <a:bodyPr>
            <a:noAutofit/>
          </a:bodyPr>
          <a:lstStyle/>
          <a:p>
            <a:r>
              <a:rPr lang="es-ES" sz="2800" b="1" u="sng" dirty="0">
                <a:effectLst>
                  <a:outerShdw blurRad="38100" dist="38100" dir="2700000" algn="tl">
                    <a:srgbClr val="000000">
                      <a:alpha val="43137"/>
                    </a:srgbClr>
                  </a:outerShdw>
                </a:effectLst>
              </a:rPr>
              <a:t>SITUACION </a:t>
            </a:r>
            <a:r>
              <a:rPr lang="es-ES" sz="2800" b="1" u="sng" dirty="0" smtClean="0">
                <a:effectLst>
                  <a:outerShdw blurRad="38100" dist="38100" dir="2700000" algn="tl">
                    <a:srgbClr val="000000">
                      <a:alpha val="43137"/>
                    </a:srgbClr>
                  </a:outerShdw>
                </a:effectLst>
              </a:rPr>
              <a:t> ANTES  DE  </a:t>
            </a:r>
            <a:r>
              <a:rPr lang="es-ES" sz="2800" b="1" u="sng" dirty="0">
                <a:effectLst>
                  <a:outerShdw blurRad="38100" dist="38100" dir="2700000" algn="tl">
                    <a:srgbClr val="000000">
                      <a:alpha val="43137"/>
                    </a:srgbClr>
                  </a:outerShdw>
                </a:effectLst>
              </a:rPr>
              <a:t>APLICAR  NUEVA </a:t>
            </a:r>
            <a:r>
              <a:rPr lang="es-ES" sz="2800" b="1" u="sng" dirty="0" smtClean="0">
                <a:effectLst>
                  <a:outerShdw blurRad="38100" dist="38100" dir="2700000" algn="tl">
                    <a:srgbClr val="000000">
                      <a:alpha val="43137"/>
                    </a:srgbClr>
                  </a:outerShdw>
                </a:effectLst>
              </a:rPr>
              <a:t>METODOLOGIA  DE  </a:t>
            </a:r>
            <a:r>
              <a:rPr lang="es-ES" sz="2800" b="1" u="sng" dirty="0">
                <a:effectLst>
                  <a:outerShdw blurRad="38100" dist="38100" dir="2700000" algn="tl">
                    <a:srgbClr val="000000">
                      <a:alpha val="43137"/>
                    </a:srgbClr>
                  </a:outerShdw>
                </a:effectLst>
              </a:rPr>
              <a:t>ENSEÑANZA </a:t>
            </a:r>
            <a:r>
              <a:rPr lang="es-ES" sz="2800" b="1" u="sng" dirty="0" smtClean="0">
                <a:effectLst>
                  <a:outerShdw blurRad="38100" dist="38100" dir="2700000" algn="tl">
                    <a:srgbClr val="000000">
                      <a:alpha val="43137"/>
                    </a:srgbClr>
                  </a:outerShdw>
                </a:effectLst>
              </a:rPr>
              <a:t> APRENDIZAJE</a:t>
            </a:r>
            <a:endParaRPr lang="es-ES" sz="2800" b="1" u="sng"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65888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nvPr>
        </p:nvGraphicFramePr>
        <p:xfrm>
          <a:off x="395535" y="1844824"/>
          <a:ext cx="7920881" cy="4104453"/>
        </p:xfrm>
        <a:graphic>
          <a:graphicData uri="http://schemas.openxmlformats.org/drawingml/2006/table">
            <a:tbl>
              <a:tblPr>
                <a:tableStyleId>{5C22544A-7EE6-4342-B048-85BDC9FD1C3A}</a:tableStyleId>
              </a:tblPr>
              <a:tblGrid>
                <a:gridCol w="1183579">
                  <a:extLst>
                    <a:ext uri="{9D8B030D-6E8A-4147-A177-3AD203B41FA5}">
                      <a16:colId xmlns:a16="http://schemas.microsoft.com/office/drawing/2014/main" val="20000"/>
                    </a:ext>
                  </a:extLst>
                </a:gridCol>
                <a:gridCol w="1481740">
                  <a:extLst>
                    <a:ext uri="{9D8B030D-6E8A-4147-A177-3AD203B41FA5}">
                      <a16:colId xmlns:a16="http://schemas.microsoft.com/office/drawing/2014/main" val="20001"/>
                    </a:ext>
                  </a:extLst>
                </a:gridCol>
                <a:gridCol w="1163732">
                  <a:extLst>
                    <a:ext uri="{9D8B030D-6E8A-4147-A177-3AD203B41FA5}">
                      <a16:colId xmlns:a16="http://schemas.microsoft.com/office/drawing/2014/main" val="20002"/>
                    </a:ext>
                  </a:extLst>
                </a:gridCol>
                <a:gridCol w="1388970">
                  <a:extLst>
                    <a:ext uri="{9D8B030D-6E8A-4147-A177-3AD203B41FA5}">
                      <a16:colId xmlns:a16="http://schemas.microsoft.com/office/drawing/2014/main" val="20003"/>
                    </a:ext>
                  </a:extLst>
                </a:gridCol>
                <a:gridCol w="1370200">
                  <a:extLst>
                    <a:ext uri="{9D8B030D-6E8A-4147-A177-3AD203B41FA5}">
                      <a16:colId xmlns:a16="http://schemas.microsoft.com/office/drawing/2014/main" val="20004"/>
                    </a:ext>
                  </a:extLst>
                </a:gridCol>
                <a:gridCol w="1332660">
                  <a:extLst>
                    <a:ext uri="{9D8B030D-6E8A-4147-A177-3AD203B41FA5}">
                      <a16:colId xmlns:a16="http://schemas.microsoft.com/office/drawing/2014/main" val="20005"/>
                    </a:ext>
                  </a:extLst>
                </a:gridCol>
              </a:tblGrid>
              <a:tr h="632931">
                <a:tc>
                  <a:txBody>
                    <a:bodyPr/>
                    <a:lstStyle/>
                    <a:p>
                      <a:pPr algn="ctr" fontAlgn="b"/>
                      <a:r>
                        <a:rPr lang="es-ES" sz="1100" u="none" strike="noStrike" dirty="0">
                          <a:effectLst/>
                        </a:rPr>
                        <a:t>CURSOS</a:t>
                      </a:r>
                      <a:endParaRPr lang="es-ES" sz="1100" b="1" i="0" u="none" strike="noStrike" dirty="0">
                        <a:solidFill>
                          <a:srgbClr val="000000"/>
                        </a:solidFill>
                        <a:effectLst/>
                        <a:latin typeface="Calibri"/>
                      </a:endParaRPr>
                    </a:p>
                  </a:txBody>
                  <a:tcPr marL="7620" marR="7620" marT="7620" marB="0" anchor="b"/>
                </a:tc>
                <a:tc>
                  <a:txBody>
                    <a:bodyPr/>
                    <a:lstStyle/>
                    <a:p>
                      <a:pPr algn="ctr" fontAlgn="b"/>
                      <a:r>
                        <a:rPr lang="es-ES" sz="1100" u="none" strike="noStrike">
                          <a:effectLst/>
                        </a:rPr>
                        <a:t>TOTAL ESTUDIANTES</a:t>
                      </a:r>
                      <a:endParaRPr lang="es-ES" sz="1100" b="1" i="0" u="none" strike="noStrike">
                        <a:solidFill>
                          <a:srgbClr val="000000"/>
                        </a:solidFill>
                        <a:effectLst/>
                        <a:latin typeface="Calibri"/>
                      </a:endParaRPr>
                    </a:p>
                  </a:txBody>
                  <a:tcPr marL="7620" marR="7620" marT="7620" marB="0" anchor="b"/>
                </a:tc>
                <a:tc>
                  <a:txBody>
                    <a:bodyPr/>
                    <a:lstStyle/>
                    <a:p>
                      <a:pPr algn="ctr" fontAlgn="b"/>
                      <a:r>
                        <a:rPr lang="es-ES" sz="1100" u="none" strike="noStrike">
                          <a:effectLst/>
                        </a:rPr>
                        <a:t>APROBADOS</a:t>
                      </a:r>
                      <a:endParaRPr lang="es-ES" sz="1100" b="1" i="0" u="none" strike="noStrike">
                        <a:solidFill>
                          <a:srgbClr val="000000"/>
                        </a:solidFill>
                        <a:effectLst/>
                        <a:latin typeface="Calibri"/>
                      </a:endParaRPr>
                    </a:p>
                  </a:txBody>
                  <a:tcPr marL="7620" marR="7620" marT="7620" marB="0" anchor="b"/>
                </a:tc>
                <a:tc>
                  <a:txBody>
                    <a:bodyPr/>
                    <a:lstStyle/>
                    <a:p>
                      <a:pPr algn="ctr" fontAlgn="b"/>
                      <a:r>
                        <a:rPr lang="es-ES" sz="1100" u="none" strike="noStrike">
                          <a:effectLst/>
                        </a:rPr>
                        <a:t>REPROBADOS</a:t>
                      </a:r>
                      <a:endParaRPr lang="es-ES" sz="1100" b="1" i="0" u="none" strike="noStrike">
                        <a:solidFill>
                          <a:srgbClr val="000000"/>
                        </a:solidFill>
                        <a:effectLst/>
                        <a:latin typeface="Calibri"/>
                      </a:endParaRPr>
                    </a:p>
                  </a:txBody>
                  <a:tcPr marL="7620" marR="7620" marT="7620" marB="0" anchor="b"/>
                </a:tc>
                <a:tc>
                  <a:txBody>
                    <a:bodyPr/>
                    <a:lstStyle/>
                    <a:p>
                      <a:pPr algn="ctr" fontAlgn="b"/>
                      <a:r>
                        <a:rPr lang="es-ES" sz="1100" u="none" strike="noStrike">
                          <a:effectLst/>
                        </a:rPr>
                        <a:t>% APROBACION</a:t>
                      </a:r>
                      <a:endParaRPr lang="es-ES" sz="1100" b="1" i="0" u="none" strike="noStrike">
                        <a:solidFill>
                          <a:srgbClr val="000000"/>
                        </a:solidFill>
                        <a:effectLst/>
                        <a:latin typeface="Calibri"/>
                      </a:endParaRPr>
                    </a:p>
                  </a:txBody>
                  <a:tcPr marL="7620" marR="7620" marT="7620" marB="0" anchor="b"/>
                </a:tc>
                <a:tc>
                  <a:txBody>
                    <a:bodyPr/>
                    <a:lstStyle/>
                    <a:p>
                      <a:pPr algn="ctr" fontAlgn="b"/>
                      <a:r>
                        <a:rPr lang="es-ES" sz="1100" u="none" strike="noStrike">
                          <a:effectLst/>
                        </a:rPr>
                        <a:t>% REPROBACION</a:t>
                      </a:r>
                      <a:endParaRPr lang="es-ES" sz="1100" b="1" i="0" u="none" strike="noStrike">
                        <a:solidFill>
                          <a:srgbClr val="000000"/>
                        </a:solidFill>
                        <a:effectLst/>
                        <a:latin typeface="Calibri"/>
                      </a:endParaRPr>
                    </a:p>
                  </a:txBody>
                  <a:tcPr marL="7620" marR="7620" marT="7620" marB="0" anchor="b"/>
                </a:tc>
                <a:extLst>
                  <a:ext uri="{0D108BD9-81ED-4DB2-BD59-A6C34878D82A}">
                    <a16:rowId xmlns:a16="http://schemas.microsoft.com/office/drawing/2014/main" val="10000"/>
                  </a:ext>
                </a:extLst>
              </a:tr>
              <a:tr h="578587">
                <a:tc>
                  <a:txBody>
                    <a:bodyPr/>
                    <a:lstStyle/>
                    <a:p>
                      <a:pPr algn="ctr" fontAlgn="b"/>
                      <a:r>
                        <a:rPr lang="es-ES" sz="1100" u="none" strike="noStrike" dirty="0">
                          <a:effectLst/>
                        </a:rPr>
                        <a:t>CURSO </a:t>
                      </a:r>
                      <a:r>
                        <a:rPr lang="es-ES" sz="1100" u="none" strike="noStrike" dirty="0" smtClean="0">
                          <a:effectLst/>
                        </a:rPr>
                        <a:t>1</a:t>
                      </a:r>
                    </a:p>
                    <a:p>
                      <a:pPr algn="ctr" fontAlgn="b"/>
                      <a:endParaRPr lang="es-ES" sz="1100" b="0" i="0" u="none" strike="noStrike" dirty="0">
                        <a:solidFill>
                          <a:srgbClr val="000000"/>
                        </a:solidFill>
                        <a:effectLst/>
                        <a:latin typeface="Calibri"/>
                      </a:endParaRPr>
                    </a:p>
                  </a:txBody>
                  <a:tcPr marL="7620" marR="7620" marT="7620" marB="0" anchor="b"/>
                </a:tc>
                <a:tc>
                  <a:txBody>
                    <a:bodyPr/>
                    <a:lstStyle/>
                    <a:p>
                      <a:pPr algn="ctr" fontAlgn="b"/>
                      <a:r>
                        <a:rPr lang="es-ES" sz="1100" u="none" strike="noStrike" dirty="0" smtClean="0">
                          <a:effectLst/>
                        </a:rPr>
                        <a:t>56</a:t>
                      </a:r>
                    </a:p>
                    <a:p>
                      <a:pPr algn="ctr" fontAlgn="b"/>
                      <a:endParaRPr lang="es-ES" sz="1100" b="0" i="0" u="none" strike="noStrike" dirty="0">
                        <a:solidFill>
                          <a:srgbClr val="000000"/>
                        </a:solidFill>
                        <a:effectLst/>
                        <a:latin typeface="Calibri"/>
                      </a:endParaRPr>
                    </a:p>
                  </a:txBody>
                  <a:tcPr marL="7620" marR="7620" marT="7620" marB="0" anchor="b"/>
                </a:tc>
                <a:tc>
                  <a:txBody>
                    <a:bodyPr/>
                    <a:lstStyle/>
                    <a:p>
                      <a:pPr algn="ctr" fontAlgn="b"/>
                      <a:r>
                        <a:rPr lang="es-ES" sz="1100" u="none" strike="noStrike" dirty="0" smtClean="0">
                          <a:effectLst/>
                        </a:rPr>
                        <a:t>31</a:t>
                      </a:r>
                    </a:p>
                    <a:p>
                      <a:pPr algn="ctr" fontAlgn="b"/>
                      <a:endParaRPr lang="es-ES" sz="1100" b="0" i="0" u="none" strike="noStrike" dirty="0">
                        <a:solidFill>
                          <a:srgbClr val="000000"/>
                        </a:solidFill>
                        <a:effectLst/>
                        <a:latin typeface="Calibri"/>
                      </a:endParaRPr>
                    </a:p>
                  </a:txBody>
                  <a:tcPr marL="7620" marR="7620" marT="7620" marB="0" anchor="b"/>
                </a:tc>
                <a:tc>
                  <a:txBody>
                    <a:bodyPr/>
                    <a:lstStyle/>
                    <a:p>
                      <a:pPr algn="ctr" fontAlgn="b"/>
                      <a:r>
                        <a:rPr lang="es-ES" sz="1100" u="none" strike="noStrike" dirty="0" smtClean="0">
                          <a:effectLst/>
                        </a:rPr>
                        <a:t>25</a:t>
                      </a:r>
                    </a:p>
                    <a:p>
                      <a:pPr algn="ctr" fontAlgn="b"/>
                      <a:endParaRPr lang="es-ES" sz="1100" b="0" i="0" u="none" strike="noStrike" dirty="0">
                        <a:solidFill>
                          <a:srgbClr val="000000"/>
                        </a:solidFill>
                        <a:effectLst/>
                        <a:latin typeface="Calibri"/>
                      </a:endParaRPr>
                    </a:p>
                  </a:txBody>
                  <a:tcPr marL="7620" marR="7620" marT="7620" marB="0" anchor="b"/>
                </a:tc>
                <a:tc>
                  <a:txBody>
                    <a:bodyPr/>
                    <a:lstStyle/>
                    <a:p>
                      <a:pPr algn="ctr" fontAlgn="b"/>
                      <a:r>
                        <a:rPr lang="es-ES" sz="1100" u="none" strike="noStrike" dirty="0" smtClean="0">
                          <a:effectLst/>
                        </a:rPr>
                        <a:t>55,4</a:t>
                      </a:r>
                    </a:p>
                    <a:p>
                      <a:pPr algn="ctr" fontAlgn="b"/>
                      <a:endParaRPr lang="es-ES" sz="1100" b="0" i="0" u="none" strike="noStrike" dirty="0">
                        <a:solidFill>
                          <a:srgbClr val="000000"/>
                        </a:solidFill>
                        <a:effectLst/>
                        <a:latin typeface="Calibri"/>
                      </a:endParaRPr>
                    </a:p>
                  </a:txBody>
                  <a:tcPr marL="7620" marR="7620" marT="7620" marB="0" anchor="b"/>
                </a:tc>
                <a:tc>
                  <a:txBody>
                    <a:bodyPr/>
                    <a:lstStyle/>
                    <a:p>
                      <a:pPr algn="ctr" fontAlgn="b"/>
                      <a:r>
                        <a:rPr lang="es-ES" sz="1100" u="none" strike="noStrike" dirty="0" smtClean="0">
                          <a:effectLst/>
                        </a:rPr>
                        <a:t>44,6</a:t>
                      </a:r>
                    </a:p>
                    <a:p>
                      <a:pPr algn="ctr" fontAlgn="b"/>
                      <a:endParaRPr lang="es-ES" sz="1100" b="0" i="0" u="none" strike="noStrike" dirty="0">
                        <a:solidFill>
                          <a:srgbClr val="000000"/>
                        </a:solidFill>
                        <a:effectLst/>
                        <a:latin typeface="Calibri"/>
                      </a:endParaRPr>
                    </a:p>
                  </a:txBody>
                  <a:tcPr marL="7620" marR="7620" marT="7620" marB="0" anchor="b"/>
                </a:tc>
                <a:extLst>
                  <a:ext uri="{0D108BD9-81ED-4DB2-BD59-A6C34878D82A}">
                    <a16:rowId xmlns:a16="http://schemas.microsoft.com/office/drawing/2014/main" val="10001"/>
                  </a:ext>
                </a:extLst>
              </a:tr>
              <a:tr h="578587">
                <a:tc>
                  <a:txBody>
                    <a:bodyPr/>
                    <a:lstStyle/>
                    <a:p>
                      <a:pPr algn="ctr" fontAlgn="b"/>
                      <a:r>
                        <a:rPr lang="es-ES" sz="1100" u="none" strike="noStrike" dirty="0">
                          <a:effectLst/>
                        </a:rPr>
                        <a:t>CURSO </a:t>
                      </a:r>
                      <a:r>
                        <a:rPr lang="es-ES" sz="1100" u="none" strike="noStrike" dirty="0" smtClean="0">
                          <a:effectLst/>
                        </a:rPr>
                        <a:t>2</a:t>
                      </a:r>
                    </a:p>
                    <a:p>
                      <a:pPr algn="ctr" fontAlgn="b"/>
                      <a:endParaRPr lang="es-ES" sz="1100" b="0" i="0" u="none" strike="noStrike" dirty="0">
                        <a:solidFill>
                          <a:srgbClr val="000000"/>
                        </a:solidFill>
                        <a:effectLst/>
                        <a:latin typeface="Calibri"/>
                      </a:endParaRPr>
                    </a:p>
                  </a:txBody>
                  <a:tcPr marL="7620" marR="7620" marT="7620" marB="0" anchor="b"/>
                </a:tc>
                <a:tc>
                  <a:txBody>
                    <a:bodyPr/>
                    <a:lstStyle/>
                    <a:p>
                      <a:pPr algn="ctr" fontAlgn="b"/>
                      <a:r>
                        <a:rPr lang="es-ES" sz="1100" u="none" strike="noStrike" dirty="0" smtClean="0">
                          <a:effectLst/>
                        </a:rPr>
                        <a:t>52</a:t>
                      </a:r>
                    </a:p>
                    <a:p>
                      <a:pPr algn="ctr" fontAlgn="b"/>
                      <a:endParaRPr lang="es-ES" sz="1100" b="0" i="0" u="none" strike="noStrike" dirty="0">
                        <a:solidFill>
                          <a:srgbClr val="000000"/>
                        </a:solidFill>
                        <a:effectLst/>
                        <a:latin typeface="Calibri"/>
                      </a:endParaRPr>
                    </a:p>
                  </a:txBody>
                  <a:tcPr marL="7620" marR="7620" marT="7620" marB="0" anchor="b"/>
                </a:tc>
                <a:tc>
                  <a:txBody>
                    <a:bodyPr/>
                    <a:lstStyle/>
                    <a:p>
                      <a:pPr algn="ctr" fontAlgn="b"/>
                      <a:r>
                        <a:rPr lang="es-ES" sz="1100" u="none" strike="noStrike" dirty="0" smtClean="0">
                          <a:effectLst/>
                        </a:rPr>
                        <a:t>24</a:t>
                      </a:r>
                    </a:p>
                    <a:p>
                      <a:pPr algn="ctr" fontAlgn="b"/>
                      <a:endParaRPr lang="es-ES" sz="1100" b="0" i="0" u="none" strike="noStrike" dirty="0">
                        <a:solidFill>
                          <a:srgbClr val="000000"/>
                        </a:solidFill>
                        <a:effectLst/>
                        <a:latin typeface="Calibri"/>
                      </a:endParaRPr>
                    </a:p>
                  </a:txBody>
                  <a:tcPr marL="7620" marR="7620" marT="7620" marB="0" anchor="b"/>
                </a:tc>
                <a:tc>
                  <a:txBody>
                    <a:bodyPr/>
                    <a:lstStyle/>
                    <a:p>
                      <a:pPr algn="ctr" fontAlgn="b"/>
                      <a:r>
                        <a:rPr lang="es-ES" sz="1100" u="none" strike="noStrike" dirty="0" smtClean="0">
                          <a:effectLst/>
                        </a:rPr>
                        <a:t>28</a:t>
                      </a:r>
                    </a:p>
                    <a:p>
                      <a:pPr algn="ctr" fontAlgn="b"/>
                      <a:endParaRPr lang="es-ES" sz="1100" b="0" i="0" u="none" strike="noStrike" dirty="0">
                        <a:solidFill>
                          <a:srgbClr val="000000"/>
                        </a:solidFill>
                        <a:effectLst/>
                        <a:latin typeface="Calibri"/>
                      </a:endParaRPr>
                    </a:p>
                  </a:txBody>
                  <a:tcPr marL="7620" marR="7620" marT="7620" marB="0" anchor="b"/>
                </a:tc>
                <a:tc>
                  <a:txBody>
                    <a:bodyPr/>
                    <a:lstStyle/>
                    <a:p>
                      <a:pPr algn="ctr" fontAlgn="b"/>
                      <a:r>
                        <a:rPr lang="es-ES" sz="1100" u="none" strike="noStrike" dirty="0" smtClean="0">
                          <a:effectLst/>
                        </a:rPr>
                        <a:t>46,2</a:t>
                      </a:r>
                    </a:p>
                    <a:p>
                      <a:pPr algn="ctr" fontAlgn="b"/>
                      <a:endParaRPr lang="es-ES" sz="1100" b="0" i="0" u="none" strike="noStrike" dirty="0">
                        <a:solidFill>
                          <a:srgbClr val="000000"/>
                        </a:solidFill>
                        <a:effectLst/>
                        <a:latin typeface="Calibri"/>
                      </a:endParaRPr>
                    </a:p>
                  </a:txBody>
                  <a:tcPr marL="7620" marR="7620" marT="7620" marB="0" anchor="b"/>
                </a:tc>
                <a:tc>
                  <a:txBody>
                    <a:bodyPr/>
                    <a:lstStyle/>
                    <a:p>
                      <a:pPr algn="ctr" fontAlgn="b"/>
                      <a:r>
                        <a:rPr lang="es-ES" sz="1100" u="none" strike="noStrike" dirty="0" smtClean="0">
                          <a:effectLst/>
                        </a:rPr>
                        <a:t>53,8</a:t>
                      </a:r>
                    </a:p>
                    <a:p>
                      <a:pPr algn="ctr" fontAlgn="b"/>
                      <a:endParaRPr lang="es-ES" sz="1100" b="0" i="0" u="none" strike="noStrike" dirty="0">
                        <a:solidFill>
                          <a:srgbClr val="000000"/>
                        </a:solidFill>
                        <a:effectLst/>
                        <a:latin typeface="Calibri"/>
                      </a:endParaRPr>
                    </a:p>
                  </a:txBody>
                  <a:tcPr marL="7620" marR="7620" marT="7620" marB="0" anchor="b"/>
                </a:tc>
                <a:extLst>
                  <a:ext uri="{0D108BD9-81ED-4DB2-BD59-A6C34878D82A}">
                    <a16:rowId xmlns:a16="http://schemas.microsoft.com/office/drawing/2014/main" val="10002"/>
                  </a:ext>
                </a:extLst>
              </a:tr>
              <a:tr h="578587">
                <a:tc>
                  <a:txBody>
                    <a:bodyPr/>
                    <a:lstStyle/>
                    <a:p>
                      <a:pPr algn="ctr" fontAlgn="b"/>
                      <a:r>
                        <a:rPr lang="es-ES" sz="1100" u="none" strike="noStrike" dirty="0">
                          <a:effectLst/>
                        </a:rPr>
                        <a:t>CURSO </a:t>
                      </a:r>
                      <a:r>
                        <a:rPr lang="es-ES" sz="1100" u="none" strike="noStrike" dirty="0" smtClean="0">
                          <a:effectLst/>
                        </a:rPr>
                        <a:t>3</a:t>
                      </a:r>
                    </a:p>
                    <a:p>
                      <a:pPr algn="ctr" fontAlgn="b"/>
                      <a:endParaRPr lang="es-ES" sz="1100" b="0" i="0" u="none" strike="noStrike" dirty="0">
                        <a:solidFill>
                          <a:srgbClr val="000000"/>
                        </a:solidFill>
                        <a:effectLst/>
                        <a:latin typeface="Calibri"/>
                      </a:endParaRPr>
                    </a:p>
                  </a:txBody>
                  <a:tcPr marL="7620" marR="7620" marT="7620" marB="0" anchor="b"/>
                </a:tc>
                <a:tc>
                  <a:txBody>
                    <a:bodyPr/>
                    <a:lstStyle/>
                    <a:p>
                      <a:pPr algn="ctr" fontAlgn="b"/>
                      <a:r>
                        <a:rPr lang="es-ES" sz="1100" u="none" strike="noStrike" dirty="0" smtClean="0">
                          <a:effectLst/>
                        </a:rPr>
                        <a:t>49</a:t>
                      </a:r>
                    </a:p>
                    <a:p>
                      <a:pPr algn="ctr" fontAlgn="b"/>
                      <a:endParaRPr lang="es-ES" sz="1100" b="0" i="0" u="none" strike="noStrike" dirty="0">
                        <a:solidFill>
                          <a:srgbClr val="000000"/>
                        </a:solidFill>
                        <a:effectLst/>
                        <a:latin typeface="Calibri"/>
                      </a:endParaRPr>
                    </a:p>
                  </a:txBody>
                  <a:tcPr marL="7620" marR="7620" marT="7620" marB="0" anchor="b"/>
                </a:tc>
                <a:tc>
                  <a:txBody>
                    <a:bodyPr/>
                    <a:lstStyle/>
                    <a:p>
                      <a:pPr algn="ctr" fontAlgn="b"/>
                      <a:r>
                        <a:rPr lang="es-ES" sz="1100" u="none" strike="noStrike" dirty="0" smtClean="0">
                          <a:effectLst/>
                        </a:rPr>
                        <a:t>30</a:t>
                      </a:r>
                    </a:p>
                    <a:p>
                      <a:pPr algn="ctr" fontAlgn="b"/>
                      <a:endParaRPr lang="es-ES" sz="1100" b="0" i="0" u="none" strike="noStrike" dirty="0">
                        <a:solidFill>
                          <a:srgbClr val="000000"/>
                        </a:solidFill>
                        <a:effectLst/>
                        <a:latin typeface="Calibri"/>
                      </a:endParaRPr>
                    </a:p>
                  </a:txBody>
                  <a:tcPr marL="7620" marR="7620" marT="7620" marB="0" anchor="b"/>
                </a:tc>
                <a:tc>
                  <a:txBody>
                    <a:bodyPr/>
                    <a:lstStyle/>
                    <a:p>
                      <a:pPr algn="ctr" fontAlgn="b"/>
                      <a:r>
                        <a:rPr lang="es-ES" sz="1100" u="none" strike="noStrike" dirty="0" smtClean="0">
                          <a:effectLst/>
                        </a:rPr>
                        <a:t>19</a:t>
                      </a:r>
                    </a:p>
                    <a:p>
                      <a:pPr algn="ctr" fontAlgn="b"/>
                      <a:endParaRPr lang="es-ES" sz="1100" b="0" i="0" u="none" strike="noStrike" dirty="0">
                        <a:solidFill>
                          <a:srgbClr val="000000"/>
                        </a:solidFill>
                        <a:effectLst/>
                        <a:latin typeface="Calibri"/>
                      </a:endParaRPr>
                    </a:p>
                  </a:txBody>
                  <a:tcPr marL="7620" marR="7620" marT="7620" marB="0" anchor="b"/>
                </a:tc>
                <a:tc>
                  <a:txBody>
                    <a:bodyPr/>
                    <a:lstStyle/>
                    <a:p>
                      <a:pPr algn="ctr" fontAlgn="b"/>
                      <a:r>
                        <a:rPr lang="es-ES" sz="1100" u="none" strike="noStrike" dirty="0" smtClean="0">
                          <a:effectLst/>
                        </a:rPr>
                        <a:t>61,2</a:t>
                      </a:r>
                    </a:p>
                    <a:p>
                      <a:pPr algn="ctr" fontAlgn="b"/>
                      <a:endParaRPr lang="es-ES" sz="1100" b="0" i="0" u="none" strike="noStrike" dirty="0">
                        <a:solidFill>
                          <a:srgbClr val="000000"/>
                        </a:solidFill>
                        <a:effectLst/>
                        <a:latin typeface="Calibri"/>
                      </a:endParaRPr>
                    </a:p>
                  </a:txBody>
                  <a:tcPr marL="7620" marR="7620" marT="7620" marB="0" anchor="b"/>
                </a:tc>
                <a:tc>
                  <a:txBody>
                    <a:bodyPr/>
                    <a:lstStyle/>
                    <a:p>
                      <a:pPr algn="ctr" fontAlgn="b"/>
                      <a:r>
                        <a:rPr lang="es-ES" sz="1100" u="none" strike="noStrike" dirty="0" smtClean="0">
                          <a:effectLst/>
                        </a:rPr>
                        <a:t>38,8</a:t>
                      </a:r>
                    </a:p>
                    <a:p>
                      <a:pPr algn="ctr" fontAlgn="b"/>
                      <a:endParaRPr lang="es-ES" sz="1100" b="0" i="0" u="none" strike="noStrike" dirty="0">
                        <a:solidFill>
                          <a:srgbClr val="000000"/>
                        </a:solidFill>
                        <a:effectLst/>
                        <a:latin typeface="Calibri"/>
                      </a:endParaRPr>
                    </a:p>
                  </a:txBody>
                  <a:tcPr marL="7620" marR="7620" marT="7620" marB="0" anchor="b"/>
                </a:tc>
                <a:extLst>
                  <a:ext uri="{0D108BD9-81ED-4DB2-BD59-A6C34878D82A}">
                    <a16:rowId xmlns:a16="http://schemas.microsoft.com/office/drawing/2014/main" val="10003"/>
                  </a:ext>
                </a:extLst>
              </a:tr>
              <a:tr h="578587">
                <a:tc>
                  <a:txBody>
                    <a:bodyPr/>
                    <a:lstStyle/>
                    <a:p>
                      <a:pPr algn="ctr" fontAlgn="b"/>
                      <a:r>
                        <a:rPr lang="es-ES" sz="1100" u="none" strike="noStrike" dirty="0">
                          <a:effectLst/>
                        </a:rPr>
                        <a:t>CURSO </a:t>
                      </a:r>
                      <a:r>
                        <a:rPr lang="es-ES" sz="1100" u="none" strike="noStrike" dirty="0" smtClean="0">
                          <a:effectLst/>
                        </a:rPr>
                        <a:t>4</a:t>
                      </a:r>
                    </a:p>
                    <a:p>
                      <a:pPr algn="ctr" fontAlgn="b"/>
                      <a:endParaRPr lang="es-ES" sz="1100" b="0" i="0" u="none" strike="noStrike" dirty="0">
                        <a:solidFill>
                          <a:srgbClr val="000000"/>
                        </a:solidFill>
                        <a:effectLst/>
                        <a:latin typeface="Calibri"/>
                      </a:endParaRPr>
                    </a:p>
                  </a:txBody>
                  <a:tcPr marL="7620" marR="7620" marT="7620" marB="0" anchor="b"/>
                </a:tc>
                <a:tc>
                  <a:txBody>
                    <a:bodyPr/>
                    <a:lstStyle/>
                    <a:p>
                      <a:pPr algn="ctr" fontAlgn="b"/>
                      <a:r>
                        <a:rPr lang="es-ES" sz="1100" u="none" strike="noStrike" dirty="0" smtClean="0">
                          <a:effectLst/>
                        </a:rPr>
                        <a:t>28</a:t>
                      </a:r>
                    </a:p>
                    <a:p>
                      <a:pPr algn="ctr" fontAlgn="b"/>
                      <a:endParaRPr lang="es-ES" sz="1100" b="0" i="0" u="none" strike="noStrike" dirty="0">
                        <a:solidFill>
                          <a:srgbClr val="000000"/>
                        </a:solidFill>
                        <a:effectLst/>
                        <a:latin typeface="Calibri"/>
                      </a:endParaRPr>
                    </a:p>
                  </a:txBody>
                  <a:tcPr marL="7620" marR="7620" marT="7620" marB="0" anchor="b"/>
                </a:tc>
                <a:tc>
                  <a:txBody>
                    <a:bodyPr/>
                    <a:lstStyle/>
                    <a:p>
                      <a:pPr algn="ctr" fontAlgn="b"/>
                      <a:r>
                        <a:rPr lang="es-ES" sz="1100" u="none" strike="noStrike" dirty="0" smtClean="0">
                          <a:effectLst/>
                        </a:rPr>
                        <a:t>18</a:t>
                      </a:r>
                    </a:p>
                    <a:p>
                      <a:pPr algn="ctr" fontAlgn="b"/>
                      <a:endParaRPr lang="es-ES" sz="1100" b="0" i="0" u="none" strike="noStrike" dirty="0">
                        <a:solidFill>
                          <a:srgbClr val="000000"/>
                        </a:solidFill>
                        <a:effectLst/>
                        <a:latin typeface="Calibri"/>
                      </a:endParaRPr>
                    </a:p>
                  </a:txBody>
                  <a:tcPr marL="7620" marR="7620" marT="7620" marB="0" anchor="b"/>
                </a:tc>
                <a:tc>
                  <a:txBody>
                    <a:bodyPr/>
                    <a:lstStyle/>
                    <a:p>
                      <a:pPr algn="ctr" fontAlgn="b"/>
                      <a:r>
                        <a:rPr lang="es-ES" sz="1100" u="none" strike="noStrike" dirty="0" smtClean="0">
                          <a:effectLst/>
                        </a:rPr>
                        <a:t>10</a:t>
                      </a:r>
                    </a:p>
                    <a:p>
                      <a:pPr algn="ctr" fontAlgn="b"/>
                      <a:endParaRPr lang="es-ES" sz="1100" b="0" i="0" u="none" strike="noStrike" dirty="0">
                        <a:solidFill>
                          <a:srgbClr val="000000"/>
                        </a:solidFill>
                        <a:effectLst/>
                        <a:latin typeface="Calibri"/>
                      </a:endParaRPr>
                    </a:p>
                  </a:txBody>
                  <a:tcPr marL="7620" marR="7620" marT="7620" marB="0" anchor="b"/>
                </a:tc>
                <a:tc>
                  <a:txBody>
                    <a:bodyPr/>
                    <a:lstStyle/>
                    <a:p>
                      <a:pPr algn="ctr" fontAlgn="b"/>
                      <a:r>
                        <a:rPr lang="es-ES" sz="1100" u="none" strike="noStrike" dirty="0" smtClean="0">
                          <a:effectLst/>
                        </a:rPr>
                        <a:t>64,3</a:t>
                      </a:r>
                    </a:p>
                    <a:p>
                      <a:pPr algn="ctr" fontAlgn="b"/>
                      <a:endParaRPr lang="es-ES" sz="1100" b="0" i="0" u="none" strike="noStrike" dirty="0">
                        <a:solidFill>
                          <a:srgbClr val="000000"/>
                        </a:solidFill>
                        <a:effectLst/>
                        <a:latin typeface="Calibri"/>
                      </a:endParaRPr>
                    </a:p>
                  </a:txBody>
                  <a:tcPr marL="7620" marR="7620" marT="7620" marB="0" anchor="b"/>
                </a:tc>
                <a:tc>
                  <a:txBody>
                    <a:bodyPr/>
                    <a:lstStyle/>
                    <a:p>
                      <a:pPr algn="ctr" fontAlgn="b"/>
                      <a:r>
                        <a:rPr lang="es-ES" sz="1100" u="none" strike="noStrike" dirty="0" smtClean="0">
                          <a:effectLst/>
                        </a:rPr>
                        <a:t>35,7</a:t>
                      </a:r>
                    </a:p>
                    <a:p>
                      <a:pPr algn="ctr" fontAlgn="b"/>
                      <a:endParaRPr lang="es-ES" sz="1100" b="0" i="0" u="none" strike="noStrike" dirty="0">
                        <a:solidFill>
                          <a:srgbClr val="000000"/>
                        </a:solidFill>
                        <a:effectLst/>
                        <a:latin typeface="Calibri"/>
                      </a:endParaRPr>
                    </a:p>
                  </a:txBody>
                  <a:tcPr marL="7620" marR="7620" marT="7620" marB="0" anchor="b"/>
                </a:tc>
                <a:extLst>
                  <a:ext uri="{0D108BD9-81ED-4DB2-BD59-A6C34878D82A}">
                    <a16:rowId xmlns:a16="http://schemas.microsoft.com/office/drawing/2014/main" val="10004"/>
                  </a:ext>
                </a:extLst>
              </a:tr>
              <a:tr h="578587">
                <a:tc>
                  <a:txBody>
                    <a:bodyPr/>
                    <a:lstStyle/>
                    <a:p>
                      <a:pPr algn="ctr" fontAlgn="b"/>
                      <a:r>
                        <a:rPr lang="es-ES" sz="1100" u="none" strike="noStrike" dirty="0">
                          <a:effectLst/>
                        </a:rPr>
                        <a:t>CURSO </a:t>
                      </a:r>
                      <a:r>
                        <a:rPr lang="es-ES" sz="1100" u="none" strike="noStrike" dirty="0" smtClean="0">
                          <a:effectLst/>
                        </a:rPr>
                        <a:t>5</a:t>
                      </a:r>
                    </a:p>
                    <a:p>
                      <a:pPr algn="ctr" fontAlgn="b"/>
                      <a:endParaRPr lang="es-ES" sz="1100" b="0" i="0" u="none" strike="noStrike" dirty="0">
                        <a:solidFill>
                          <a:srgbClr val="000000"/>
                        </a:solidFill>
                        <a:effectLst/>
                        <a:latin typeface="Calibri"/>
                      </a:endParaRPr>
                    </a:p>
                  </a:txBody>
                  <a:tcPr marL="7620" marR="7620" marT="7620" marB="0" anchor="b"/>
                </a:tc>
                <a:tc>
                  <a:txBody>
                    <a:bodyPr/>
                    <a:lstStyle/>
                    <a:p>
                      <a:pPr algn="ctr" fontAlgn="b"/>
                      <a:r>
                        <a:rPr lang="es-ES" sz="1100" u="none" strike="noStrike" dirty="0" smtClean="0">
                          <a:effectLst/>
                        </a:rPr>
                        <a:t>35</a:t>
                      </a:r>
                    </a:p>
                    <a:p>
                      <a:pPr algn="ctr" fontAlgn="b"/>
                      <a:endParaRPr lang="es-ES" sz="1100" b="0" i="0" u="none" strike="noStrike" dirty="0">
                        <a:solidFill>
                          <a:srgbClr val="000000"/>
                        </a:solidFill>
                        <a:effectLst/>
                        <a:latin typeface="Calibri"/>
                      </a:endParaRPr>
                    </a:p>
                  </a:txBody>
                  <a:tcPr marL="7620" marR="7620" marT="7620" marB="0" anchor="b"/>
                </a:tc>
                <a:tc>
                  <a:txBody>
                    <a:bodyPr/>
                    <a:lstStyle/>
                    <a:p>
                      <a:pPr algn="ctr" fontAlgn="b"/>
                      <a:r>
                        <a:rPr lang="es-ES" sz="1100" u="none" strike="noStrike" dirty="0" smtClean="0">
                          <a:effectLst/>
                        </a:rPr>
                        <a:t>24</a:t>
                      </a:r>
                    </a:p>
                    <a:p>
                      <a:pPr algn="ctr" fontAlgn="b"/>
                      <a:endParaRPr lang="es-ES" sz="1100" b="0" i="0" u="none" strike="noStrike" dirty="0">
                        <a:solidFill>
                          <a:srgbClr val="000000"/>
                        </a:solidFill>
                        <a:effectLst/>
                        <a:latin typeface="Calibri"/>
                      </a:endParaRPr>
                    </a:p>
                  </a:txBody>
                  <a:tcPr marL="7620" marR="7620" marT="7620" marB="0" anchor="b"/>
                </a:tc>
                <a:tc>
                  <a:txBody>
                    <a:bodyPr/>
                    <a:lstStyle/>
                    <a:p>
                      <a:pPr algn="ctr" fontAlgn="b"/>
                      <a:r>
                        <a:rPr lang="es-ES" sz="1100" u="none" strike="noStrike" dirty="0" smtClean="0">
                          <a:effectLst/>
                        </a:rPr>
                        <a:t>11</a:t>
                      </a:r>
                    </a:p>
                    <a:p>
                      <a:pPr algn="ctr" fontAlgn="b"/>
                      <a:endParaRPr lang="es-ES" sz="1100" b="0" i="0" u="none" strike="noStrike" dirty="0">
                        <a:solidFill>
                          <a:srgbClr val="000000"/>
                        </a:solidFill>
                        <a:effectLst/>
                        <a:latin typeface="Calibri"/>
                      </a:endParaRPr>
                    </a:p>
                  </a:txBody>
                  <a:tcPr marL="7620" marR="7620" marT="7620" marB="0" anchor="b"/>
                </a:tc>
                <a:tc>
                  <a:txBody>
                    <a:bodyPr/>
                    <a:lstStyle/>
                    <a:p>
                      <a:pPr algn="ctr" fontAlgn="b"/>
                      <a:r>
                        <a:rPr lang="es-ES" sz="1100" u="none" strike="noStrike" dirty="0" smtClean="0">
                          <a:effectLst/>
                        </a:rPr>
                        <a:t>68,6</a:t>
                      </a:r>
                    </a:p>
                    <a:p>
                      <a:pPr algn="ctr" fontAlgn="b"/>
                      <a:endParaRPr lang="es-ES" sz="1100" b="0" i="0" u="none" strike="noStrike" dirty="0">
                        <a:solidFill>
                          <a:srgbClr val="000000"/>
                        </a:solidFill>
                        <a:effectLst/>
                        <a:latin typeface="Calibri"/>
                      </a:endParaRPr>
                    </a:p>
                  </a:txBody>
                  <a:tcPr marL="7620" marR="7620" marT="7620" marB="0" anchor="b"/>
                </a:tc>
                <a:tc>
                  <a:txBody>
                    <a:bodyPr/>
                    <a:lstStyle/>
                    <a:p>
                      <a:pPr algn="ctr" fontAlgn="b"/>
                      <a:r>
                        <a:rPr lang="es-ES" sz="1100" u="none" strike="noStrike" dirty="0" smtClean="0">
                          <a:effectLst/>
                        </a:rPr>
                        <a:t>31,4</a:t>
                      </a:r>
                    </a:p>
                    <a:p>
                      <a:pPr algn="ctr" fontAlgn="b"/>
                      <a:endParaRPr lang="es-ES" sz="1100" b="0" i="0" u="none" strike="noStrike" dirty="0">
                        <a:solidFill>
                          <a:srgbClr val="000000"/>
                        </a:solidFill>
                        <a:effectLst/>
                        <a:latin typeface="Calibri"/>
                      </a:endParaRPr>
                    </a:p>
                  </a:txBody>
                  <a:tcPr marL="7620" marR="7620" marT="7620" marB="0" anchor="b"/>
                </a:tc>
                <a:extLst>
                  <a:ext uri="{0D108BD9-81ED-4DB2-BD59-A6C34878D82A}">
                    <a16:rowId xmlns:a16="http://schemas.microsoft.com/office/drawing/2014/main" val="10005"/>
                  </a:ext>
                </a:extLst>
              </a:tr>
              <a:tr h="578587">
                <a:tc>
                  <a:txBody>
                    <a:bodyPr/>
                    <a:lstStyle/>
                    <a:p>
                      <a:pPr algn="ctr" fontAlgn="b"/>
                      <a:r>
                        <a:rPr lang="es-ES" sz="1100" u="none" strike="noStrike" dirty="0" smtClean="0">
                          <a:effectLst/>
                        </a:rPr>
                        <a:t>TOTAL</a:t>
                      </a:r>
                    </a:p>
                    <a:p>
                      <a:pPr algn="ctr" fontAlgn="b"/>
                      <a:endParaRPr lang="es-ES" sz="1100" b="0" i="0" u="none" strike="noStrike" dirty="0">
                        <a:solidFill>
                          <a:srgbClr val="000000"/>
                        </a:solidFill>
                        <a:effectLst/>
                        <a:latin typeface="Calibri"/>
                      </a:endParaRPr>
                    </a:p>
                  </a:txBody>
                  <a:tcPr marL="7620" marR="7620" marT="7620" marB="0" anchor="b"/>
                </a:tc>
                <a:tc>
                  <a:txBody>
                    <a:bodyPr/>
                    <a:lstStyle/>
                    <a:p>
                      <a:pPr algn="ctr" fontAlgn="b"/>
                      <a:r>
                        <a:rPr lang="es-ES" sz="1100" u="none" strike="noStrike" dirty="0" smtClean="0">
                          <a:effectLst/>
                        </a:rPr>
                        <a:t>220</a:t>
                      </a:r>
                    </a:p>
                    <a:p>
                      <a:pPr algn="ctr" fontAlgn="b"/>
                      <a:endParaRPr lang="es-ES" sz="1100" b="0" i="0" u="none" strike="noStrike" dirty="0">
                        <a:solidFill>
                          <a:srgbClr val="000000"/>
                        </a:solidFill>
                        <a:effectLst/>
                        <a:latin typeface="Calibri"/>
                      </a:endParaRPr>
                    </a:p>
                  </a:txBody>
                  <a:tcPr marL="7620" marR="7620" marT="7620" marB="0" anchor="b"/>
                </a:tc>
                <a:tc>
                  <a:txBody>
                    <a:bodyPr/>
                    <a:lstStyle/>
                    <a:p>
                      <a:pPr algn="ctr" fontAlgn="b"/>
                      <a:r>
                        <a:rPr lang="es-ES" sz="1100" u="none" strike="noStrike" dirty="0" smtClean="0">
                          <a:effectLst/>
                        </a:rPr>
                        <a:t>127</a:t>
                      </a:r>
                    </a:p>
                    <a:p>
                      <a:pPr algn="ctr" fontAlgn="b"/>
                      <a:endParaRPr lang="es-ES" sz="1100" b="0" i="0" u="none" strike="noStrike" dirty="0">
                        <a:solidFill>
                          <a:srgbClr val="000000"/>
                        </a:solidFill>
                        <a:effectLst/>
                        <a:latin typeface="Calibri"/>
                      </a:endParaRPr>
                    </a:p>
                  </a:txBody>
                  <a:tcPr marL="7620" marR="7620" marT="7620" marB="0" anchor="b"/>
                </a:tc>
                <a:tc>
                  <a:txBody>
                    <a:bodyPr/>
                    <a:lstStyle/>
                    <a:p>
                      <a:pPr algn="ctr" fontAlgn="b"/>
                      <a:r>
                        <a:rPr lang="es-ES" sz="1100" u="none" strike="noStrike" dirty="0" smtClean="0">
                          <a:effectLst/>
                        </a:rPr>
                        <a:t>93</a:t>
                      </a:r>
                    </a:p>
                    <a:p>
                      <a:pPr algn="ctr" fontAlgn="b"/>
                      <a:endParaRPr lang="es-ES" sz="1100" b="0" i="0" u="none" strike="noStrike" dirty="0">
                        <a:solidFill>
                          <a:srgbClr val="000000"/>
                        </a:solidFill>
                        <a:effectLst/>
                        <a:latin typeface="Calibri"/>
                      </a:endParaRPr>
                    </a:p>
                  </a:txBody>
                  <a:tcPr marL="7620" marR="7620" marT="7620" marB="0" anchor="b"/>
                </a:tc>
                <a:tc>
                  <a:txBody>
                    <a:bodyPr/>
                    <a:lstStyle/>
                    <a:p>
                      <a:pPr algn="ctr" fontAlgn="b"/>
                      <a:r>
                        <a:rPr lang="es-ES" sz="1100" u="none" strike="noStrike" dirty="0" smtClean="0">
                          <a:effectLst/>
                        </a:rPr>
                        <a:t>57,7</a:t>
                      </a:r>
                    </a:p>
                    <a:p>
                      <a:pPr algn="ctr" fontAlgn="b"/>
                      <a:endParaRPr lang="es-ES" sz="1100" b="0" i="0" u="none" strike="noStrike" dirty="0">
                        <a:solidFill>
                          <a:srgbClr val="000000"/>
                        </a:solidFill>
                        <a:effectLst/>
                        <a:latin typeface="Calibri"/>
                      </a:endParaRPr>
                    </a:p>
                  </a:txBody>
                  <a:tcPr marL="7620" marR="7620" marT="7620" marB="0" anchor="b"/>
                </a:tc>
                <a:tc>
                  <a:txBody>
                    <a:bodyPr/>
                    <a:lstStyle/>
                    <a:p>
                      <a:pPr algn="ctr" fontAlgn="b"/>
                      <a:r>
                        <a:rPr lang="es-ES" sz="1100" u="none" strike="noStrike" dirty="0" smtClean="0">
                          <a:effectLst/>
                        </a:rPr>
                        <a:t>42,3</a:t>
                      </a:r>
                    </a:p>
                    <a:p>
                      <a:pPr algn="ctr" fontAlgn="b"/>
                      <a:endParaRPr lang="es-ES" sz="1100" b="0" i="0" u="none" strike="noStrike" dirty="0">
                        <a:solidFill>
                          <a:srgbClr val="000000"/>
                        </a:solidFill>
                        <a:effectLst/>
                        <a:latin typeface="Calibri"/>
                      </a:endParaRPr>
                    </a:p>
                  </a:txBody>
                  <a:tcPr marL="7620" marR="7620" marT="7620" marB="0" anchor="b"/>
                </a:tc>
                <a:extLst>
                  <a:ext uri="{0D108BD9-81ED-4DB2-BD59-A6C34878D82A}">
                    <a16:rowId xmlns:a16="http://schemas.microsoft.com/office/drawing/2014/main" val="10006"/>
                  </a:ext>
                </a:extLst>
              </a:tr>
            </a:tbl>
          </a:graphicData>
        </a:graphic>
      </p:graphicFrame>
      <p:sp>
        <p:nvSpPr>
          <p:cNvPr id="5" name="1 Título"/>
          <p:cNvSpPr>
            <a:spLocks noGrp="1"/>
          </p:cNvSpPr>
          <p:nvPr>
            <p:ph type="ctrTitle"/>
          </p:nvPr>
        </p:nvSpPr>
        <p:spPr>
          <a:xfrm>
            <a:off x="755576" y="332656"/>
            <a:ext cx="7632848" cy="1340768"/>
          </a:xfrm>
        </p:spPr>
        <p:txBody>
          <a:bodyPr>
            <a:noAutofit/>
          </a:bodyPr>
          <a:lstStyle/>
          <a:p>
            <a:r>
              <a:rPr lang="es-ES" sz="2800" b="1" u="sng" dirty="0" smtClean="0">
                <a:effectLst>
                  <a:outerShdw blurRad="38100" dist="38100" dir="2700000" algn="tl">
                    <a:srgbClr val="000000">
                      <a:alpha val="43137"/>
                    </a:srgbClr>
                  </a:outerShdw>
                </a:effectLst>
              </a:rPr>
              <a:t>RESULTADOS  </a:t>
            </a:r>
            <a:r>
              <a:rPr lang="es-ES" sz="2800" b="1" u="sng" dirty="0">
                <a:effectLst>
                  <a:outerShdw blurRad="38100" dist="38100" dir="2700000" algn="tl">
                    <a:srgbClr val="000000">
                      <a:alpha val="43137"/>
                    </a:srgbClr>
                  </a:outerShdw>
                </a:effectLst>
              </a:rPr>
              <a:t>ANTES DE APLICAR  NUEVA METODOLOGIA DE ENSEÑANZA APRENDIZAJE</a:t>
            </a:r>
          </a:p>
        </p:txBody>
      </p:sp>
    </p:spTree>
    <p:extLst>
      <p:ext uri="{BB962C8B-B14F-4D97-AF65-F5344CB8AC3E}">
        <p14:creationId xmlns:p14="http://schemas.microsoft.com/office/powerpoint/2010/main" val="1057205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a"/>
          <p:cNvGraphicFramePr>
            <a:graphicFrameLocks noGrp="1"/>
          </p:cNvGraphicFramePr>
          <p:nvPr>
            <p:extLst/>
          </p:nvPr>
        </p:nvGraphicFramePr>
        <p:xfrm>
          <a:off x="791580" y="1573636"/>
          <a:ext cx="7776864" cy="4986307"/>
        </p:xfrm>
        <a:graphic>
          <a:graphicData uri="http://schemas.openxmlformats.org/drawingml/2006/table">
            <a:tbl>
              <a:tblPr>
                <a:tableStyleId>{5C22544A-7EE6-4342-B048-85BDC9FD1C3A}</a:tableStyleId>
              </a:tblPr>
              <a:tblGrid>
                <a:gridCol w="1142572">
                  <a:extLst>
                    <a:ext uri="{9D8B030D-6E8A-4147-A177-3AD203B41FA5}">
                      <a16:colId xmlns:a16="http://schemas.microsoft.com/office/drawing/2014/main" val="20000"/>
                    </a:ext>
                  </a:extLst>
                </a:gridCol>
                <a:gridCol w="1474287">
                  <a:extLst>
                    <a:ext uri="{9D8B030D-6E8A-4147-A177-3AD203B41FA5}">
                      <a16:colId xmlns:a16="http://schemas.microsoft.com/office/drawing/2014/main" val="20001"/>
                    </a:ext>
                  </a:extLst>
                </a:gridCol>
                <a:gridCol w="1142572">
                  <a:extLst>
                    <a:ext uri="{9D8B030D-6E8A-4147-A177-3AD203B41FA5}">
                      <a16:colId xmlns:a16="http://schemas.microsoft.com/office/drawing/2014/main" val="20002"/>
                    </a:ext>
                  </a:extLst>
                </a:gridCol>
                <a:gridCol w="1363716">
                  <a:extLst>
                    <a:ext uri="{9D8B030D-6E8A-4147-A177-3AD203B41FA5}">
                      <a16:colId xmlns:a16="http://schemas.microsoft.com/office/drawing/2014/main" val="20003"/>
                    </a:ext>
                  </a:extLst>
                </a:gridCol>
                <a:gridCol w="1345287">
                  <a:extLst>
                    <a:ext uri="{9D8B030D-6E8A-4147-A177-3AD203B41FA5}">
                      <a16:colId xmlns:a16="http://schemas.microsoft.com/office/drawing/2014/main" val="20004"/>
                    </a:ext>
                  </a:extLst>
                </a:gridCol>
                <a:gridCol w="1308430">
                  <a:extLst>
                    <a:ext uri="{9D8B030D-6E8A-4147-A177-3AD203B41FA5}">
                      <a16:colId xmlns:a16="http://schemas.microsoft.com/office/drawing/2014/main" val="20005"/>
                    </a:ext>
                  </a:extLst>
                </a:gridCol>
              </a:tblGrid>
              <a:tr h="504054">
                <a:tc>
                  <a:txBody>
                    <a:bodyPr/>
                    <a:lstStyle/>
                    <a:p>
                      <a:pPr algn="ctr" fontAlgn="b"/>
                      <a:r>
                        <a:rPr lang="es-ES" sz="1100" u="none" strike="noStrike" dirty="0">
                          <a:effectLst/>
                        </a:rPr>
                        <a:t>CURSOS</a:t>
                      </a:r>
                      <a:endParaRPr lang="es-ES" sz="1100" b="1" i="0" u="none" strike="noStrike" dirty="0">
                        <a:solidFill>
                          <a:srgbClr val="000000"/>
                        </a:solidFill>
                        <a:effectLst/>
                        <a:latin typeface="Calibri"/>
                      </a:endParaRPr>
                    </a:p>
                  </a:txBody>
                  <a:tcPr marL="7620" marR="7620" marT="7620" marB="0" anchor="b"/>
                </a:tc>
                <a:tc>
                  <a:txBody>
                    <a:bodyPr/>
                    <a:lstStyle/>
                    <a:p>
                      <a:pPr algn="ctr" fontAlgn="b"/>
                      <a:r>
                        <a:rPr lang="es-ES" sz="1100" u="none" strike="noStrike" dirty="0">
                          <a:effectLst/>
                        </a:rPr>
                        <a:t>TOTAL ESTUDIANTES</a:t>
                      </a:r>
                      <a:endParaRPr lang="es-ES" sz="1100" b="1" i="0" u="none" strike="noStrike" dirty="0">
                        <a:solidFill>
                          <a:srgbClr val="000000"/>
                        </a:solidFill>
                        <a:effectLst/>
                        <a:latin typeface="Calibri"/>
                      </a:endParaRPr>
                    </a:p>
                  </a:txBody>
                  <a:tcPr marL="7620" marR="7620" marT="7620" marB="0" anchor="b"/>
                </a:tc>
                <a:tc>
                  <a:txBody>
                    <a:bodyPr/>
                    <a:lstStyle/>
                    <a:p>
                      <a:pPr algn="ctr" fontAlgn="b"/>
                      <a:r>
                        <a:rPr lang="es-ES" sz="1100" u="none" strike="noStrike">
                          <a:effectLst/>
                        </a:rPr>
                        <a:t>APROBADOS</a:t>
                      </a:r>
                      <a:endParaRPr lang="es-ES" sz="1100" b="1" i="0" u="none" strike="noStrike">
                        <a:solidFill>
                          <a:srgbClr val="000000"/>
                        </a:solidFill>
                        <a:effectLst/>
                        <a:latin typeface="Calibri"/>
                      </a:endParaRPr>
                    </a:p>
                  </a:txBody>
                  <a:tcPr marL="7620" marR="7620" marT="7620" marB="0" anchor="b"/>
                </a:tc>
                <a:tc>
                  <a:txBody>
                    <a:bodyPr/>
                    <a:lstStyle/>
                    <a:p>
                      <a:pPr algn="ctr" fontAlgn="b"/>
                      <a:r>
                        <a:rPr lang="es-ES" sz="1100" u="none" strike="noStrike">
                          <a:effectLst/>
                        </a:rPr>
                        <a:t>REPROBADOS</a:t>
                      </a:r>
                      <a:endParaRPr lang="es-ES" sz="1100" b="1" i="0" u="none" strike="noStrike">
                        <a:solidFill>
                          <a:srgbClr val="000000"/>
                        </a:solidFill>
                        <a:effectLst/>
                        <a:latin typeface="Calibri"/>
                      </a:endParaRPr>
                    </a:p>
                  </a:txBody>
                  <a:tcPr marL="7620" marR="7620" marT="7620" marB="0" anchor="b"/>
                </a:tc>
                <a:tc>
                  <a:txBody>
                    <a:bodyPr/>
                    <a:lstStyle/>
                    <a:p>
                      <a:pPr algn="ctr" fontAlgn="b"/>
                      <a:r>
                        <a:rPr lang="es-ES" sz="1100" u="none" strike="noStrike">
                          <a:effectLst/>
                        </a:rPr>
                        <a:t>% APROBACION</a:t>
                      </a:r>
                      <a:endParaRPr lang="es-ES" sz="1100" b="1" i="0" u="none" strike="noStrike">
                        <a:solidFill>
                          <a:srgbClr val="000000"/>
                        </a:solidFill>
                        <a:effectLst/>
                        <a:latin typeface="Calibri"/>
                      </a:endParaRPr>
                    </a:p>
                  </a:txBody>
                  <a:tcPr marL="7620" marR="7620" marT="7620" marB="0" anchor="b"/>
                </a:tc>
                <a:tc>
                  <a:txBody>
                    <a:bodyPr/>
                    <a:lstStyle/>
                    <a:p>
                      <a:pPr algn="ctr" fontAlgn="b"/>
                      <a:r>
                        <a:rPr lang="es-ES" sz="1100" u="none" strike="noStrike">
                          <a:effectLst/>
                        </a:rPr>
                        <a:t>% REPROBACION</a:t>
                      </a:r>
                      <a:endParaRPr lang="es-ES" sz="1100" b="1" i="0" u="none" strike="noStrike">
                        <a:solidFill>
                          <a:srgbClr val="000000"/>
                        </a:solidFill>
                        <a:effectLst/>
                        <a:latin typeface="Calibri"/>
                      </a:endParaRPr>
                    </a:p>
                  </a:txBody>
                  <a:tcPr marL="7620" marR="7620" marT="7620" marB="0" anchor="b"/>
                </a:tc>
                <a:extLst>
                  <a:ext uri="{0D108BD9-81ED-4DB2-BD59-A6C34878D82A}">
                    <a16:rowId xmlns:a16="http://schemas.microsoft.com/office/drawing/2014/main" val="10000"/>
                  </a:ext>
                </a:extLst>
              </a:tr>
              <a:tr h="449803">
                <a:tc>
                  <a:txBody>
                    <a:bodyPr/>
                    <a:lstStyle/>
                    <a:p>
                      <a:pPr algn="ctr" fontAlgn="b"/>
                      <a:r>
                        <a:rPr lang="es-ES" sz="1100" u="none" strike="noStrike" dirty="0">
                          <a:effectLst/>
                        </a:rPr>
                        <a:t>CURSO </a:t>
                      </a:r>
                      <a:r>
                        <a:rPr lang="es-ES" sz="1100" u="none" strike="noStrike" dirty="0" smtClean="0">
                          <a:effectLst/>
                        </a:rPr>
                        <a:t>1</a:t>
                      </a:r>
                    </a:p>
                    <a:p>
                      <a:pPr algn="ctr" fontAlgn="b"/>
                      <a:endParaRPr lang="es-ES" sz="1100" b="0" i="0" u="none" strike="noStrike" dirty="0">
                        <a:solidFill>
                          <a:srgbClr val="000000"/>
                        </a:solidFill>
                        <a:effectLst/>
                        <a:latin typeface="Calibri"/>
                      </a:endParaRPr>
                    </a:p>
                  </a:txBody>
                  <a:tcPr marL="7620" marR="7620" marT="7620" marB="0" anchor="b"/>
                </a:tc>
                <a:tc>
                  <a:txBody>
                    <a:bodyPr/>
                    <a:lstStyle/>
                    <a:p>
                      <a:pPr algn="ctr" fontAlgn="b"/>
                      <a:r>
                        <a:rPr lang="es-ES" sz="1100" u="none" strike="noStrike" dirty="0" smtClean="0">
                          <a:effectLst/>
                        </a:rPr>
                        <a:t>30</a:t>
                      </a:r>
                    </a:p>
                    <a:p>
                      <a:pPr algn="ctr" fontAlgn="b"/>
                      <a:endParaRPr lang="es-ES" sz="1100" b="0" i="0" u="none" strike="noStrike" dirty="0">
                        <a:solidFill>
                          <a:srgbClr val="000000"/>
                        </a:solidFill>
                        <a:effectLst/>
                        <a:latin typeface="Calibri"/>
                      </a:endParaRPr>
                    </a:p>
                  </a:txBody>
                  <a:tcPr marL="7620" marR="7620" marT="7620" marB="0" anchor="b"/>
                </a:tc>
                <a:tc>
                  <a:txBody>
                    <a:bodyPr/>
                    <a:lstStyle/>
                    <a:p>
                      <a:pPr algn="ctr" fontAlgn="b"/>
                      <a:r>
                        <a:rPr lang="es-ES" sz="1100" u="none" strike="noStrike" dirty="0" smtClean="0">
                          <a:effectLst/>
                        </a:rPr>
                        <a:t>25</a:t>
                      </a:r>
                    </a:p>
                    <a:p>
                      <a:pPr algn="ctr" fontAlgn="b"/>
                      <a:endParaRPr lang="es-ES" sz="1100" b="0" i="0" u="none" strike="noStrike" dirty="0">
                        <a:solidFill>
                          <a:srgbClr val="000000"/>
                        </a:solidFill>
                        <a:effectLst/>
                        <a:latin typeface="Calibri"/>
                      </a:endParaRPr>
                    </a:p>
                  </a:txBody>
                  <a:tcPr marL="7620" marR="7620" marT="7620" marB="0" anchor="b"/>
                </a:tc>
                <a:tc>
                  <a:txBody>
                    <a:bodyPr/>
                    <a:lstStyle/>
                    <a:p>
                      <a:pPr algn="ctr" fontAlgn="b"/>
                      <a:r>
                        <a:rPr lang="es-ES" sz="1100" u="none" strike="noStrike" dirty="0" smtClean="0">
                          <a:effectLst/>
                        </a:rPr>
                        <a:t>5</a:t>
                      </a:r>
                    </a:p>
                    <a:p>
                      <a:pPr algn="ctr" fontAlgn="b"/>
                      <a:endParaRPr lang="es-ES" sz="1100" b="0" i="0" u="none" strike="noStrike" dirty="0">
                        <a:solidFill>
                          <a:srgbClr val="000000"/>
                        </a:solidFill>
                        <a:effectLst/>
                        <a:latin typeface="Calibri"/>
                      </a:endParaRPr>
                    </a:p>
                  </a:txBody>
                  <a:tcPr marL="7620" marR="7620" marT="7620" marB="0" anchor="b"/>
                </a:tc>
                <a:tc>
                  <a:txBody>
                    <a:bodyPr/>
                    <a:lstStyle/>
                    <a:p>
                      <a:pPr algn="ctr" fontAlgn="b"/>
                      <a:r>
                        <a:rPr lang="es-ES" sz="1100" u="none" strike="noStrike" dirty="0" smtClean="0">
                          <a:effectLst/>
                        </a:rPr>
                        <a:t>83,3</a:t>
                      </a:r>
                    </a:p>
                    <a:p>
                      <a:pPr algn="ctr" fontAlgn="b"/>
                      <a:endParaRPr lang="es-ES" sz="1100" b="0" i="0" u="none" strike="noStrike" dirty="0">
                        <a:solidFill>
                          <a:srgbClr val="000000"/>
                        </a:solidFill>
                        <a:effectLst/>
                        <a:latin typeface="Calibri"/>
                      </a:endParaRPr>
                    </a:p>
                  </a:txBody>
                  <a:tcPr marL="7620" marR="7620" marT="7620" marB="0" anchor="b"/>
                </a:tc>
                <a:tc>
                  <a:txBody>
                    <a:bodyPr/>
                    <a:lstStyle/>
                    <a:p>
                      <a:pPr algn="ctr" fontAlgn="b"/>
                      <a:r>
                        <a:rPr lang="es-ES" sz="1100" u="none" strike="noStrike" dirty="0" smtClean="0">
                          <a:effectLst/>
                        </a:rPr>
                        <a:t>16,7</a:t>
                      </a:r>
                    </a:p>
                    <a:p>
                      <a:pPr algn="ctr" fontAlgn="b"/>
                      <a:endParaRPr lang="es-ES" sz="1100" b="0" i="0" u="none" strike="noStrike" dirty="0">
                        <a:solidFill>
                          <a:srgbClr val="000000"/>
                        </a:solidFill>
                        <a:effectLst/>
                        <a:latin typeface="Calibri"/>
                      </a:endParaRPr>
                    </a:p>
                  </a:txBody>
                  <a:tcPr marL="7620" marR="7620" marT="7620" marB="0" anchor="b"/>
                </a:tc>
                <a:extLst>
                  <a:ext uri="{0D108BD9-81ED-4DB2-BD59-A6C34878D82A}">
                    <a16:rowId xmlns:a16="http://schemas.microsoft.com/office/drawing/2014/main" val="10001"/>
                  </a:ext>
                </a:extLst>
              </a:tr>
              <a:tr h="449803">
                <a:tc>
                  <a:txBody>
                    <a:bodyPr/>
                    <a:lstStyle/>
                    <a:p>
                      <a:pPr algn="ctr" fontAlgn="b"/>
                      <a:r>
                        <a:rPr lang="es-ES" sz="1100" u="none" strike="noStrike" dirty="0">
                          <a:effectLst/>
                        </a:rPr>
                        <a:t>CURSO </a:t>
                      </a:r>
                      <a:r>
                        <a:rPr lang="es-ES" sz="1100" u="none" strike="noStrike" dirty="0" smtClean="0">
                          <a:effectLst/>
                        </a:rPr>
                        <a:t>2</a:t>
                      </a:r>
                    </a:p>
                    <a:p>
                      <a:pPr algn="ctr" fontAlgn="b"/>
                      <a:endParaRPr lang="es-ES" sz="1100" b="0" i="0" u="none" strike="noStrike" dirty="0">
                        <a:solidFill>
                          <a:srgbClr val="000000"/>
                        </a:solidFill>
                        <a:effectLst/>
                        <a:latin typeface="Calibri"/>
                      </a:endParaRPr>
                    </a:p>
                  </a:txBody>
                  <a:tcPr marL="7620" marR="7620" marT="7620" marB="0" anchor="b"/>
                </a:tc>
                <a:tc>
                  <a:txBody>
                    <a:bodyPr/>
                    <a:lstStyle/>
                    <a:p>
                      <a:pPr algn="ctr" fontAlgn="b"/>
                      <a:r>
                        <a:rPr lang="es-ES" sz="1100" u="none" strike="noStrike" dirty="0" smtClean="0">
                          <a:effectLst/>
                        </a:rPr>
                        <a:t>27</a:t>
                      </a:r>
                    </a:p>
                    <a:p>
                      <a:pPr algn="ctr" fontAlgn="b"/>
                      <a:endParaRPr lang="es-ES" sz="1100" b="0" i="0" u="none" strike="noStrike" dirty="0">
                        <a:solidFill>
                          <a:srgbClr val="000000"/>
                        </a:solidFill>
                        <a:effectLst/>
                        <a:latin typeface="Calibri"/>
                      </a:endParaRPr>
                    </a:p>
                  </a:txBody>
                  <a:tcPr marL="7620" marR="7620" marT="7620" marB="0" anchor="b"/>
                </a:tc>
                <a:tc>
                  <a:txBody>
                    <a:bodyPr/>
                    <a:lstStyle/>
                    <a:p>
                      <a:pPr algn="ctr" fontAlgn="b"/>
                      <a:r>
                        <a:rPr lang="es-ES" sz="1100" u="none" strike="noStrike" dirty="0" smtClean="0">
                          <a:effectLst/>
                        </a:rPr>
                        <a:t>23</a:t>
                      </a:r>
                    </a:p>
                    <a:p>
                      <a:pPr algn="ctr" fontAlgn="b"/>
                      <a:endParaRPr lang="es-ES" sz="1100" b="0" i="0" u="none" strike="noStrike" dirty="0">
                        <a:solidFill>
                          <a:srgbClr val="000000"/>
                        </a:solidFill>
                        <a:effectLst/>
                        <a:latin typeface="Calibri"/>
                      </a:endParaRPr>
                    </a:p>
                  </a:txBody>
                  <a:tcPr marL="7620" marR="7620" marT="7620" marB="0" anchor="b"/>
                </a:tc>
                <a:tc>
                  <a:txBody>
                    <a:bodyPr/>
                    <a:lstStyle/>
                    <a:p>
                      <a:pPr algn="ctr" fontAlgn="b"/>
                      <a:r>
                        <a:rPr lang="es-ES" sz="1100" u="none" strike="noStrike" dirty="0" smtClean="0">
                          <a:effectLst/>
                        </a:rPr>
                        <a:t>4</a:t>
                      </a:r>
                    </a:p>
                    <a:p>
                      <a:pPr algn="ctr" fontAlgn="b"/>
                      <a:endParaRPr lang="es-ES" sz="1100" b="0" i="0" u="none" strike="noStrike" dirty="0">
                        <a:solidFill>
                          <a:srgbClr val="000000"/>
                        </a:solidFill>
                        <a:effectLst/>
                        <a:latin typeface="Calibri"/>
                      </a:endParaRPr>
                    </a:p>
                  </a:txBody>
                  <a:tcPr marL="7620" marR="7620" marT="7620" marB="0" anchor="b"/>
                </a:tc>
                <a:tc>
                  <a:txBody>
                    <a:bodyPr/>
                    <a:lstStyle/>
                    <a:p>
                      <a:pPr algn="ctr" fontAlgn="b"/>
                      <a:r>
                        <a:rPr lang="es-ES" sz="1100" u="none" strike="noStrike" dirty="0" smtClean="0">
                          <a:effectLst/>
                        </a:rPr>
                        <a:t>85,2</a:t>
                      </a:r>
                    </a:p>
                    <a:p>
                      <a:pPr algn="ctr" fontAlgn="b"/>
                      <a:endParaRPr lang="es-ES" sz="1100" b="0" i="0" u="none" strike="noStrike" dirty="0">
                        <a:solidFill>
                          <a:srgbClr val="000000"/>
                        </a:solidFill>
                        <a:effectLst/>
                        <a:latin typeface="Calibri"/>
                      </a:endParaRPr>
                    </a:p>
                  </a:txBody>
                  <a:tcPr marL="7620" marR="7620" marT="7620" marB="0" anchor="b"/>
                </a:tc>
                <a:tc>
                  <a:txBody>
                    <a:bodyPr/>
                    <a:lstStyle/>
                    <a:p>
                      <a:pPr algn="ctr" fontAlgn="b"/>
                      <a:r>
                        <a:rPr lang="es-ES" sz="1100" u="none" strike="noStrike" dirty="0" smtClean="0">
                          <a:effectLst/>
                        </a:rPr>
                        <a:t>14,8</a:t>
                      </a:r>
                    </a:p>
                    <a:p>
                      <a:pPr algn="ctr" fontAlgn="b"/>
                      <a:endParaRPr lang="es-ES" sz="1100" b="0" i="0" u="none" strike="noStrike" dirty="0">
                        <a:solidFill>
                          <a:srgbClr val="000000"/>
                        </a:solidFill>
                        <a:effectLst/>
                        <a:latin typeface="Calibri"/>
                      </a:endParaRPr>
                    </a:p>
                  </a:txBody>
                  <a:tcPr marL="7620" marR="7620" marT="7620" marB="0" anchor="b"/>
                </a:tc>
                <a:extLst>
                  <a:ext uri="{0D108BD9-81ED-4DB2-BD59-A6C34878D82A}">
                    <a16:rowId xmlns:a16="http://schemas.microsoft.com/office/drawing/2014/main" val="10002"/>
                  </a:ext>
                </a:extLst>
              </a:tr>
              <a:tr h="449803">
                <a:tc>
                  <a:txBody>
                    <a:bodyPr/>
                    <a:lstStyle/>
                    <a:p>
                      <a:pPr algn="ctr" fontAlgn="b"/>
                      <a:r>
                        <a:rPr lang="es-ES" sz="1100" u="none" strike="noStrike" dirty="0">
                          <a:effectLst/>
                        </a:rPr>
                        <a:t>CURSO </a:t>
                      </a:r>
                      <a:r>
                        <a:rPr lang="es-ES" sz="1100" u="none" strike="noStrike" dirty="0" smtClean="0">
                          <a:effectLst/>
                        </a:rPr>
                        <a:t>3</a:t>
                      </a:r>
                    </a:p>
                    <a:p>
                      <a:pPr algn="ctr" fontAlgn="b"/>
                      <a:endParaRPr lang="es-ES" sz="1100" b="0" i="0" u="none" strike="noStrike" dirty="0">
                        <a:solidFill>
                          <a:srgbClr val="000000"/>
                        </a:solidFill>
                        <a:effectLst/>
                        <a:latin typeface="Calibri"/>
                      </a:endParaRPr>
                    </a:p>
                  </a:txBody>
                  <a:tcPr marL="7620" marR="7620" marT="7620" marB="0" anchor="b"/>
                </a:tc>
                <a:tc>
                  <a:txBody>
                    <a:bodyPr/>
                    <a:lstStyle/>
                    <a:p>
                      <a:pPr algn="ctr" fontAlgn="b"/>
                      <a:r>
                        <a:rPr lang="es-ES" sz="1100" u="none" strike="noStrike" dirty="0" smtClean="0">
                          <a:effectLst/>
                        </a:rPr>
                        <a:t>24</a:t>
                      </a:r>
                    </a:p>
                    <a:p>
                      <a:pPr algn="ctr" fontAlgn="b"/>
                      <a:endParaRPr lang="es-ES" sz="1100" b="0" i="0" u="none" strike="noStrike" dirty="0">
                        <a:solidFill>
                          <a:srgbClr val="000000"/>
                        </a:solidFill>
                        <a:effectLst/>
                        <a:latin typeface="Calibri"/>
                      </a:endParaRPr>
                    </a:p>
                  </a:txBody>
                  <a:tcPr marL="7620" marR="7620" marT="7620" marB="0" anchor="b"/>
                </a:tc>
                <a:tc>
                  <a:txBody>
                    <a:bodyPr/>
                    <a:lstStyle/>
                    <a:p>
                      <a:pPr algn="ctr" fontAlgn="b"/>
                      <a:r>
                        <a:rPr lang="es-ES" sz="1100" u="none" strike="noStrike" dirty="0" smtClean="0">
                          <a:effectLst/>
                        </a:rPr>
                        <a:t>18</a:t>
                      </a:r>
                    </a:p>
                    <a:p>
                      <a:pPr algn="ctr" fontAlgn="b"/>
                      <a:endParaRPr lang="es-ES" sz="1100" b="0" i="0" u="none" strike="noStrike" dirty="0">
                        <a:solidFill>
                          <a:srgbClr val="000000"/>
                        </a:solidFill>
                        <a:effectLst/>
                        <a:latin typeface="Calibri"/>
                      </a:endParaRPr>
                    </a:p>
                  </a:txBody>
                  <a:tcPr marL="7620" marR="7620" marT="7620" marB="0" anchor="b"/>
                </a:tc>
                <a:tc>
                  <a:txBody>
                    <a:bodyPr/>
                    <a:lstStyle/>
                    <a:p>
                      <a:pPr algn="ctr" fontAlgn="b"/>
                      <a:r>
                        <a:rPr lang="es-ES" sz="1100" u="none" strike="noStrike" dirty="0" smtClean="0">
                          <a:effectLst/>
                        </a:rPr>
                        <a:t>6</a:t>
                      </a:r>
                    </a:p>
                    <a:p>
                      <a:pPr algn="ctr" fontAlgn="b"/>
                      <a:endParaRPr lang="es-ES" sz="1100" b="0" i="0" u="none" strike="noStrike" dirty="0">
                        <a:solidFill>
                          <a:srgbClr val="000000"/>
                        </a:solidFill>
                        <a:effectLst/>
                        <a:latin typeface="Calibri"/>
                      </a:endParaRPr>
                    </a:p>
                  </a:txBody>
                  <a:tcPr marL="7620" marR="7620" marT="7620" marB="0" anchor="b"/>
                </a:tc>
                <a:tc>
                  <a:txBody>
                    <a:bodyPr/>
                    <a:lstStyle/>
                    <a:p>
                      <a:pPr algn="ctr" fontAlgn="b"/>
                      <a:r>
                        <a:rPr lang="es-ES" sz="1100" u="none" strike="noStrike" dirty="0" smtClean="0">
                          <a:effectLst/>
                        </a:rPr>
                        <a:t>75,0</a:t>
                      </a:r>
                    </a:p>
                    <a:p>
                      <a:pPr algn="ctr" fontAlgn="b"/>
                      <a:endParaRPr lang="es-ES" sz="1100" b="0" i="0" u="none" strike="noStrike" dirty="0">
                        <a:solidFill>
                          <a:srgbClr val="000000"/>
                        </a:solidFill>
                        <a:effectLst/>
                        <a:latin typeface="Calibri"/>
                      </a:endParaRPr>
                    </a:p>
                  </a:txBody>
                  <a:tcPr marL="7620" marR="7620" marT="7620" marB="0" anchor="b"/>
                </a:tc>
                <a:tc>
                  <a:txBody>
                    <a:bodyPr/>
                    <a:lstStyle/>
                    <a:p>
                      <a:pPr algn="ctr" fontAlgn="b"/>
                      <a:r>
                        <a:rPr lang="es-ES" sz="1100" u="none" strike="noStrike" dirty="0" smtClean="0">
                          <a:effectLst/>
                        </a:rPr>
                        <a:t>25,0</a:t>
                      </a:r>
                    </a:p>
                    <a:p>
                      <a:pPr algn="ctr" fontAlgn="b"/>
                      <a:endParaRPr lang="es-ES" sz="1100" b="0" i="0" u="none" strike="noStrike" dirty="0">
                        <a:solidFill>
                          <a:srgbClr val="000000"/>
                        </a:solidFill>
                        <a:effectLst/>
                        <a:latin typeface="Calibri"/>
                      </a:endParaRPr>
                    </a:p>
                  </a:txBody>
                  <a:tcPr marL="7620" marR="7620" marT="7620" marB="0" anchor="b"/>
                </a:tc>
                <a:extLst>
                  <a:ext uri="{0D108BD9-81ED-4DB2-BD59-A6C34878D82A}">
                    <a16:rowId xmlns:a16="http://schemas.microsoft.com/office/drawing/2014/main" val="10003"/>
                  </a:ext>
                </a:extLst>
              </a:tr>
              <a:tr h="449803">
                <a:tc>
                  <a:txBody>
                    <a:bodyPr/>
                    <a:lstStyle/>
                    <a:p>
                      <a:pPr algn="ctr" fontAlgn="b"/>
                      <a:r>
                        <a:rPr lang="es-ES" sz="1100" u="none" strike="noStrike" dirty="0">
                          <a:effectLst/>
                        </a:rPr>
                        <a:t>CURSO </a:t>
                      </a:r>
                      <a:r>
                        <a:rPr lang="es-ES" sz="1100" u="none" strike="noStrike" dirty="0" smtClean="0">
                          <a:effectLst/>
                        </a:rPr>
                        <a:t>4</a:t>
                      </a:r>
                    </a:p>
                    <a:p>
                      <a:pPr algn="ctr" fontAlgn="b"/>
                      <a:endParaRPr lang="es-ES" sz="1100" b="0" i="0" u="none" strike="noStrike" dirty="0">
                        <a:solidFill>
                          <a:srgbClr val="000000"/>
                        </a:solidFill>
                        <a:effectLst/>
                        <a:latin typeface="Calibri"/>
                      </a:endParaRPr>
                    </a:p>
                  </a:txBody>
                  <a:tcPr marL="7620" marR="7620" marT="7620" marB="0" anchor="b"/>
                </a:tc>
                <a:tc>
                  <a:txBody>
                    <a:bodyPr/>
                    <a:lstStyle/>
                    <a:p>
                      <a:pPr algn="ctr" fontAlgn="b"/>
                      <a:r>
                        <a:rPr lang="es-ES" sz="1100" u="none" strike="noStrike" dirty="0" smtClean="0">
                          <a:effectLst/>
                        </a:rPr>
                        <a:t>26</a:t>
                      </a:r>
                    </a:p>
                    <a:p>
                      <a:pPr algn="ctr" fontAlgn="b"/>
                      <a:endParaRPr lang="es-ES" sz="1100" b="0" i="0" u="none" strike="noStrike" dirty="0">
                        <a:solidFill>
                          <a:srgbClr val="000000"/>
                        </a:solidFill>
                        <a:effectLst/>
                        <a:latin typeface="Calibri"/>
                      </a:endParaRPr>
                    </a:p>
                  </a:txBody>
                  <a:tcPr marL="7620" marR="7620" marT="7620" marB="0" anchor="b"/>
                </a:tc>
                <a:tc>
                  <a:txBody>
                    <a:bodyPr/>
                    <a:lstStyle/>
                    <a:p>
                      <a:pPr algn="ctr" fontAlgn="b"/>
                      <a:r>
                        <a:rPr lang="es-ES" sz="1100" u="none" strike="noStrike" dirty="0" smtClean="0">
                          <a:effectLst/>
                        </a:rPr>
                        <a:t>17</a:t>
                      </a:r>
                    </a:p>
                    <a:p>
                      <a:pPr algn="ctr" fontAlgn="b"/>
                      <a:endParaRPr lang="es-ES" sz="1100" b="0" i="0" u="none" strike="noStrike" dirty="0">
                        <a:solidFill>
                          <a:srgbClr val="000000"/>
                        </a:solidFill>
                        <a:effectLst/>
                        <a:latin typeface="Calibri"/>
                      </a:endParaRPr>
                    </a:p>
                  </a:txBody>
                  <a:tcPr marL="7620" marR="7620" marT="7620" marB="0" anchor="b"/>
                </a:tc>
                <a:tc>
                  <a:txBody>
                    <a:bodyPr/>
                    <a:lstStyle/>
                    <a:p>
                      <a:pPr algn="ctr" fontAlgn="b"/>
                      <a:r>
                        <a:rPr lang="es-ES" sz="1100" u="none" strike="noStrike" dirty="0" smtClean="0">
                          <a:effectLst/>
                        </a:rPr>
                        <a:t>9</a:t>
                      </a:r>
                    </a:p>
                    <a:p>
                      <a:pPr algn="ctr" fontAlgn="b"/>
                      <a:endParaRPr lang="es-ES" sz="1100" b="0" i="0" u="none" strike="noStrike" dirty="0">
                        <a:solidFill>
                          <a:srgbClr val="000000"/>
                        </a:solidFill>
                        <a:effectLst/>
                        <a:latin typeface="Calibri"/>
                      </a:endParaRPr>
                    </a:p>
                  </a:txBody>
                  <a:tcPr marL="7620" marR="7620" marT="7620" marB="0" anchor="b"/>
                </a:tc>
                <a:tc>
                  <a:txBody>
                    <a:bodyPr/>
                    <a:lstStyle/>
                    <a:p>
                      <a:pPr algn="ctr" fontAlgn="b"/>
                      <a:r>
                        <a:rPr lang="es-ES" sz="1100" u="none" strike="noStrike" dirty="0" smtClean="0">
                          <a:effectLst/>
                        </a:rPr>
                        <a:t>65,4</a:t>
                      </a:r>
                    </a:p>
                    <a:p>
                      <a:pPr algn="ctr" fontAlgn="b"/>
                      <a:endParaRPr lang="es-ES" sz="1100" b="0" i="0" u="none" strike="noStrike" dirty="0">
                        <a:solidFill>
                          <a:srgbClr val="000000"/>
                        </a:solidFill>
                        <a:effectLst/>
                        <a:latin typeface="Calibri"/>
                      </a:endParaRPr>
                    </a:p>
                  </a:txBody>
                  <a:tcPr marL="7620" marR="7620" marT="7620" marB="0" anchor="b"/>
                </a:tc>
                <a:tc>
                  <a:txBody>
                    <a:bodyPr/>
                    <a:lstStyle/>
                    <a:p>
                      <a:pPr algn="ctr" fontAlgn="b"/>
                      <a:r>
                        <a:rPr lang="es-ES" sz="1100" u="none" strike="noStrike" dirty="0" smtClean="0">
                          <a:effectLst/>
                        </a:rPr>
                        <a:t>34,6</a:t>
                      </a:r>
                    </a:p>
                    <a:p>
                      <a:pPr algn="ctr" fontAlgn="b"/>
                      <a:endParaRPr lang="es-ES" sz="1100" b="0" i="0" u="none" strike="noStrike" dirty="0">
                        <a:solidFill>
                          <a:srgbClr val="000000"/>
                        </a:solidFill>
                        <a:effectLst/>
                        <a:latin typeface="Calibri"/>
                      </a:endParaRPr>
                    </a:p>
                  </a:txBody>
                  <a:tcPr marL="7620" marR="7620" marT="7620" marB="0" anchor="b"/>
                </a:tc>
                <a:extLst>
                  <a:ext uri="{0D108BD9-81ED-4DB2-BD59-A6C34878D82A}">
                    <a16:rowId xmlns:a16="http://schemas.microsoft.com/office/drawing/2014/main" val="10004"/>
                  </a:ext>
                </a:extLst>
              </a:tr>
              <a:tr h="449803">
                <a:tc>
                  <a:txBody>
                    <a:bodyPr/>
                    <a:lstStyle/>
                    <a:p>
                      <a:pPr algn="ctr" fontAlgn="b"/>
                      <a:r>
                        <a:rPr lang="es-ES" sz="1100" u="none" strike="noStrike" dirty="0">
                          <a:effectLst/>
                        </a:rPr>
                        <a:t>CURSO </a:t>
                      </a:r>
                      <a:r>
                        <a:rPr lang="es-ES" sz="1100" u="none" strike="noStrike" dirty="0" smtClean="0">
                          <a:effectLst/>
                        </a:rPr>
                        <a:t>5</a:t>
                      </a:r>
                    </a:p>
                    <a:p>
                      <a:pPr algn="ctr" fontAlgn="b"/>
                      <a:endParaRPr lang="es-ES" sz="1100" b="0" i="0" u="none" strike="noStrike" dirty="0">
                        <a:solidFill>
                          <a:srgbClr val="000000"/>
                        </a:solidFill>
                        <a:effectLst/>
                        <a:latin typeface="Calibri"/>
                      </a:endParaRPr>
                    </a:p>
                  </a:txBody>
                  <a:tcPr marL="7620" marR="7620" marT="7620" marB="0" anchor="b"/>
                </a:tc>
                <a:tc>
                  <a:txBody>
                    <a:bodyPr/>
                    <a:lstStyle/>
                    <a:p>
                      <a:pPr algn="ctr" fontAlgn="b"/>
                      <a:r>
                        <a:rPr lang="es-ES" sz="1100" u="none" strike="noStrike" dirty="0" smtClean="0">
                          <a:effectLst/>
                        </a:rPr>
                        <a:t>25</a:t>
                      </a:r>
                    </a:p>
                    <a:p>
                      <a:pPr algn="ctr" fontAlgn="b"/>
                      <a:endParaRPr lang="es-ES" sz="1100" b="0" i="0" u="none" strike="noStrike" dirty="0">
                        <a:solidFill>
                          <a:srgbClr val="000000"/>
                        </a:solidFill>
                        <a:effectLst/>
                        <a:latin typeface="Calibri"/>
                      </a:endParaRPr>
                    </a:p>
                  </a:txBody>
                  <a:tcPr marL="7620" marR="7620" marT="7620" marB="0" anchor="b"/>
                </a:tc>
                <a:tc>
                  <a:txBody>
                    <a:bodyPr/>
                    <a:lstStyle/>
                    <a:p>
                      <a:pPr algn="ctr" fontAlgn="b"/>
                      <a:r>
                        <a:rPr lang="es-ES" sz="1100" u="none" strike="noStrike" dirty="0" smtClean="0">
                          <a:effectLst/>
                        </a:rPr>
                        <a:t>13</a:t>
                      </a:r>
                    </a:p>
                    <a:p>
                      <a:pPr algn="ctr" fontAlgn="b"/>
                      <a:endParaRPr lang="es-ES" sz="1100" b="0" i="0" u="none" strike="noStrike" dirty="0">
                        <a:solidFill>
                          <a:srgbClr val="000000"/>
                        </a:solidFill>
                        <a:effectLst/>
                        <a:latin typeface="Calibri"/>
                      </a:endParaRPr>
                    </a:p>
                  </a:txBody>
                  <a:tcPr marL="7620" marR="7620" marT="7620" marB="0" anchor="b"/>
                </a:tc>
                <a:tc>
                  <a:txBody>
                    <a:bodyPr/>
                    <a:lstStyle/>
                    <a:p>
                      <a:pPr algn="ctr" fontAlgn="b"/>
                      <a:r>
                        <a:rPr lang="es-ES" sz="1100" u="none" strike="noStrike" dirty="0" smtClean="0">
                          <a:effectLst/>
                        </a:rPr>
                        <a:t>12</a:t>
                      </a:r>
                    </a:p>
                    <a:p>
                      <a:pPr algn="ctr" fontAlgn="b"/>
                      <a:endParaRPr lang="es-ES" sz="1100" b="0" i="0" u="none" strike="noStrike" dirty="0">
                        <a:solidFill>
                          <a:srgbClr val="000000"/>
                        </a:solidFill>
                        <a:effectLst/>
                        <a:latin typeface="Calibri"/>
                      </a:endParaRPr>
                    </a:p>
                  </a:txBody>
                  <a:tcPr marL="7620" marR="7620" marT="7620" marB="0" anchor="b"/>
                </a:tc>
                <a:tc>
                  <a:txBody>
                    <a:bodyPr/>
                    <a:lstStyle/>
                    <a:p>
                      <a:pPr algn="ctr" fontAlgn="b"/>
                      <a:r>
                        <a:rPr lang="es-ES" sz="1100" u="none" strike="noStrike" dirty="0" smtClean="0">
                          <a:effectLst/>
                        </a:rPr>
                        <a:t>52,0</a:t>
                      </a:r>
                    </a:p>
                    <a:p>
                      <a:pPr algn="ctr" fontAlgn="b"/>
                      <a:endParaRPr lang="es-ES" sz="1100" b="0" i="0" u="none" strike="noStrike" dirty="0">
                        <a:solidFill>
                          <a:srgbClr val="000000"/>
                        </a:solidFill>
                        <a:effectLst/>
                        <a:latin typeface="Calibri"/>
                      </a:endParaRPr>
                    </a:p>
                  </a:txBody>
                  <a:tcPr marL="7620" marR="7620" marT="7620" marB="0" anchor="b"/>
                </a:tc>
                <a:tc>
                  <a:txBody>
                    <a:bodyPr/>
                    <a:lstStyle/>
                    <a:p>
                      <a:pPr algn="ctr" fontAlgn="b"/>
                      <a:r>
                        <a:rPr lang="es-ES" sz="1100" u="none" strike="noStrike" dirty="0" smtClean="0">
                          <a:effectLst/>
                        </a:rPr>
                        <a:t>48,0</a:t>
                      </a:r>
                    </a:p>
                    <a:p>
                      <a:pPr algn="ctr" fontAlgn="b"/>
                      <a:endParaRPr lang="es-ES" sz="1100" b="0" i="0" u="none" strike="noStrike" dirty="0">
                        <a:solidFill>
                          <a:srgbClr val="000000"/>
                        </a:solidFill>
                        <a:effectLst/>
                        <a:latin typeface="Calibri"/>
                      </a:endParaRPr>
                    </a:p>
                  </a:txBody>
                  <a:tcPr marL="7620" marR="7620" marT="7620" marB="0" anchor="b"/>
                </a:tc>
                <a:extLst>
                  <a:ext uri="{0D108BD9-81ED-4DB2-BD59-A6C34878D82A}">
                    <a16:rowId xmlns:a16="http://schemas.microsoft.com/office/drawing/2014/main" val="10005"/>
                  </a:ext>
                </a:extLst>
              </a:tr>
              <a:tr h="449803">
                <a:tc>
                  <a:txBody>
                    <a:bodyPr/>
                    <a:lstStyle/>
                    <a:p>
                      <a:pPr algn="ctr" fontAlgn="b"/>
                      <a:r>
                        <a:rPr lang="es-ES" sz="1100" u="none" strike="noStrike" dirty="0">
                          <a:effectLst/>
                        </a:rPr>
                        <a:t>CURSO </a:t>
                      </a:r>
                      <a:r>
                        <a:rPr lang="es-ES" sz="1100" u="none" strike="noStrike" dirty="0" smtClean="0">
                          <a:effectLst/>
                        </a:rPr>
                        <a:t>6</a:t>
                      </a:r>
                    </a:p>
                    <a:p>
                      <a:pPr algn="ctr" fontAlgn="b"/>
                      <a:endParaRPr lang="es-ES" sz="1100" b="0" i="0" u="none" strike="noStrike" dirty="0">
                        <a:solidFill>
                          <a:srgbClr val="000000"/>
                        </a:solidFill>
                        <a:effectLst/>
                        <a:latin typeface="Calibri"/>
                      </a:endParaRPr>
                    </a:p>
                  </a:txBody>
                  <a:tcPr marL="7620" marR="7620" marT="7620" marB="0" anchor="b"/>
                </a:tc>
                <a:tc>
                  <a:txBody>
                    <a:bodyPr/>
                    <a:lstStyle/>
                    <a:p>
                      <a:pPr algn="ctr" fontAlgn="b"/>
                      <a:r>
                        <a:rPr lang="es-ES" sz="1100" u="none" strike="noStrike" dirty="0" smtClean="0">
                          <a:effectLst/>
                        </a:rPr>
                        <a:t>27</a:t>
                      </a:r>
                    </a:p>
                    <a:p>
                      <a:pPr algn="ctr" fontAlgn="b"/>
                      <a:endParaRPr lang="es-ES" sz="1100" b="0" i="0" u="none" strike="noStrike" dirty="0">
                        <a:solidFill>
                          <a:srgbClr val="000000"/>
                        </a:solidFill>
                        <a:effectLst/>
                        <a:latin typeface="Calibri"/>
                      </a:endParaRPr>
                    </a:p>
                  </a:txBody>
                  <a:tcPr marL="7620" marR="7620" marT="7620" marB="0" anchor="b"/>
                </a:tc>
                <a:tc>
                  <a:txBody>
                    <a:bodyPr/>
                    <a:lstStyle/>
                    <a:p>
                      <a:pPr algn="ctr" fontAlgn="b"/>
                      <a:r>
                        <a:rPr lang="es-ES" sz="1100" u="none" strike="noStrike" dirty="0" smtClean="0">
                          <a:effectLst/>
                        </a:rPr>
                        <a:t>21</a:t>
                      </a:r>
                    </a:p>
                    <a:p>
                      <a:pPr algn="ctr" fontAlgn="b"/>
                      <a:endParaRPr lang="es-ES" sz="1100" b="0" i="0" u="none" strike="noStrike" dirty="0">
                        <a:solidFill>
                          <a:srgbClr val="000000"/>
                        </a:solidFill>
                        <a:effectLst/>
                        <a:latin typeface="Calibri"/>
                      </a:endParaRPr>
                    </a:p>
                  </a:txBody>
                  <a:tcPr marL="7620" marR="7620" marT="7620" marB="0" anchor="b"/>
                </a:tc>
                <a:tc>
                  <a:txBody>
                    <a:bodyPr/>
                    <a:lstStyle/>
                    <a:p>
                      <a:pPr algn="ctr" fontAlgn="b"/>
                      <a:r>
                        <a:rPr lang="es-ES" sz="1100" u="none" strike="noStrike" dirty="0" smtClean="0">
                          <a:effectLst/>
                        </a:rPr>
                        <a:t>6</a:t>
                      </a:r>
                    </a:p>
                    <a:p>
                      <a:pPr algn="ctr" fontAlgn="b"/>
                      <a:endParaRPr lang="es-ES" sz="1100" b="0" i="0" u="none" strike="noStrike" dirty="0">
                        <a:solidFill>
                          <a:srgbClr val="000000"/>
                        </a:solidFill>
                        <a:effectLst/>
                        <a:latin typeface="Calibri"/>
                      </a:endParaRPr>
                    </a:p>
                  </a:txBody>
                  <a:tcPr marL="7620" marR="7620" marT="7620" marB="0" anchor="b"/>
                </a:tc>
                <a:tc>
                  <a:txBody>
                    <a:bodyPr/>
                    <a:lstStyle/>
                    <a:p>
                      <a:pPr algn="ctr" fontAlgn="b"/>
                      <a:r>
                        <a:rPr lang="es-ES" sz="1100" u="none" strike="noStrike" dirty="0" smtClean="0">
                          <a:effectLst/>
                        </a:rPr>
                        <a:t>77,8</a:t>
                      </a:r>
                    </a:p>
                    <a:p>
                      <a:pPr algn="ctr" fontAlgn="b"/>
                      <a:endParaRPr lang="es-ES" sz="1100" b="0" i="0" u="none" strike="noStrike" dirty="0">
                        <a:solidFill>
                          <a:srgbClr val="000000"/>
                        </a:solidFill>
                        <a:effectLst/>
                        <a:latin typeface="Calibri"/>
                      </a:endParaRPr>
                    </a:p>
                  </a:txBody>
                  <a:tcPr marL="7620" marR="7620" marT="7620" marB="0" anchor="b"/>
                </a:tc>
                <a:tc>
                  <a:txBody>
                    <a:bodyPr/>
                    <a:lstStyle/>
                    <a:p>
                      <a:pPr algn="ctr" fontAlgn="b"/>
                      <a:r>
                        <a:rPr lang="es-ES" sz="1100" u="none" strike="noStrike" dirty="0" smtClean="0">
                          <a:effectLst/>
                        </a:rPr>
                        <a:t>22,2</a:t>
                      </a:r>
                    </a:p>
                    <a:p>
                      <a:pPr algn="ctr" fontAlgn="b"/>
                      <a:endParaRPr lang="es-ES" sz="1100" b="0" i="0" u="none" strike="noStrike" dirty="0">
                        <a:solidFill>
                          <a:srgbClr val="000000"/>
                        </a:solidFill>
                        <a:effectLst/>
                        <a:latin typeface="Calibri"/>
                      </a:endParaRPr>
                    </a:p>
                  </a:txBody>
                  <a:tcPr marL="7620" marR="7620" marT="7620" marB="0" anchor="b"/>
                </a:tc>
                <a:extLst>
                  <a:ext uri="{0D108BD9-81ED-4DB2-BD59-A6C34878D82A}">
                    <a16:rowId xmlns:a16="http://schemas.microsoft.com/office/drawing/2014/main" val="10006"/>
                  </a:ext>
                </a:extLst>
              </a:tr>
              <a:tr h="449803">
                <a:tc>
                  <a:txBody>
                    <a:bodyPr/>
                    <a:lstStyle/>
                    <a:p>
                      <a:pPr algn="ctr" fontAlgn="b"/>
                      <a:r>
                        <a:rPr lang="es-ES" sz="1100" u="none" strike="noStrike" dirty="0">
                          <a:effectLst/>
                        </a:rPr>
                        <a:t>CURSO </a:t>
                      </a:r>
                      <a:r>
                        <a:rPr lang="es-ES" sz="1100" u="none" strike="noStrike" dirty="0" smtClean="0">
                          <a:effectLst/>
                        </a:rPr>
                        <a:t>7</a:t>
                      </a:r>
                    </a:p>
                    <a:p>
                      <a:pPr algn="ctr" fontAlgn="b"/>
                      <a:endParaRPr lang="es-ES" sz="1100" b="0" i="0" u="none" strike="noStrike" dirty="0">
                        <a:solidFill>
                          <a:srgbClr val="000000"/>
                        </a:solidFill>
                        <a:effectLst/>
                        <a:latin typeface="Calibri"/>
                      </a:endParaRPr>
                    </a:p>
                  </a:txBody>
                  <a:tcPr marL="7620" marR="7620" marT="7620" marB="0" anchor="b"/>
                </a:tc>
                <a:tc>
                  <a:txBody>
                    <a:bodyPr/>
                    <a:lstStyle/>
                    <a:p>
                      <a:pPr algn="ctr" fontAlgn="b"/>
                      <a:r>
                        <a:rPr lang="es-ES" sz="1100" u="none" strike="noStrike" dirty="0" smtClean="0">
                          <a:effectLst/>
                        </a:rPr>
                        <a:t>29</a:t>
                      </a:r>
                    </a:p>
                    <a:p>
                      <a:pPr algn="ctr" fontAlgn="b"/>
                      <a:endParaRPr lang="es-ES" sz="1100" b="0" i="0" u="none" strike="noStrike" dirty="0">
                        <a:solidFill>
                          <a:srgbClr val="000000"/>
                        </a:solidFill>
                        <a:effectLst/>
                        <a:latin typeface="Calibri"/>
                      </a:endParaRPr>
                    </a:p>
                  </a:txBody>
                  <a:tcPr marL="7620" marR="7620" marT="7620" marB="0" anchor="b"/>
                </a:tc>
                <a:tc>
                  <a:txBody>
                    <a:bodyPr/>
                    <a:lstStyle/>
                    <a:p>
                      <a:pPr algn="ctr" fontAlgn="b"/>
                      <a:r>
                        <a:rPr lang="es-ES" sz="1100" u="none" strike="noStrike" dirty="0" smtClean="0">
                          <a:effectLst/>
                        </a:rPr>
                        <a:t>21</a:t>
                      </a:r>
                    </a:p>
                    <a:p>
                      <a:pPr algn="ctr" fontAlgn="b"/>
                      <a:endParaRPr lang="es-ES" sz="1100" b="0" i="0" u="none" strike="noStrike" dirty="0">
                        <a:solidFill>
                          <a:srgbClr val="000000"/>
                        </a:solidFill>
                        <a:effectLst/>
                        <a:latin typeface="Calibri"/>
                      </a:endParaRPr>
                    </a:p>
                  </a:txBody>
                  <a:tcPr marL="7620" marR="7620" marT="7620" marB="0" anchor="b"/>
                </a:tc>
                <a:tc>
                  <a:txBody>
                    <a:bodyPr/>
                    <a:lstStyle/>
                    <a:p>
                      <a:pPr algn="ctr" fontAlgn="b"/>
                      <a:r>
                        <a:rPr lang="es-ES" sz="1100" u="none" strike="noStrike" dirty="0" smtClean="0">
                          <a:effectLst/>
                        </a:rPr>
                        <a:t>8</a:t>
                      </a:r>
                    </a:p>
                    <a:p>
                      <a:pPr algn="ctr" fontAlgn="b"/>
                      <a:endParaRPr lang="es-ES" sz="1100" b="0" i="0" u="none" strike="noStrike" dirty="0">
                        <a:solidFill>
                          <a:srgbClr val="000000"/>
                        </a:solidFill>
                        <a:effectLst/>
                        <a:latin typeface="Calibri"/>
                      </a:endParaRPr>
                    </a:p>
                  </a:txBody>
                  <a:tcPr marL="7620" marR="7620" marT="7620" marB="0" anchor="b"/>
                </a:tc>
                <a:tc>
                  <a:txBody>
                    <a:bodyPr/>
                    <a:lstStyle/>
                    <a:p>
                      <a:pPr algn="ctr" fontAlgn="b"/>
                      <a:r>
                        <a:rPr lang="es-ES" sz="1100" u="none" strike="noStrike" dirty="0" smtClean="0">
                          <a:effectLst/>
                        </a:rPr>
                        <a:t>72,4</a:t>
                      </a:r>
                    </a:p>
                    <a:p>
                      <a:pPr algn="ctr" fontAlgn="b"/>
                      <a:endParaRPr lang="es-ES" sz="1100" b="0" i="0" u="none" strike="noStrike" dirty="0">
                        <a:solidFill>
                          <a:srgbClr val="000000"/>
                        </a:solidFill>
                        <a:effectLst/>
                        <a:latin typeface="Calibri"/>
                      </a:endParaRPr>
                    </a:p>
                  </a:txBody>
                  <a:tcPr marL="7620" marR="7620" marT="7620" marB="0" anchor="b"/>
                </a:tc>
                <a:tc>
                  <a:txBody>
                    <a:bodyPr/>
                    <a:lstStyle/>
                    <a:p>
                      <a:pPr algn="ctr" fontAlgn="b"/>
                      <a:r>
                        <a:rPr lang="es-ES" sz="1100" u="none" strike="noStrike" dirty="0" smtClean="0">
                          <a:effectLst/>
                        </a:rPr>
                        <a:t>27,6</a:t>
                      </a:r>
                    </a:p>
                    <a:p>
                      <a:pPr algn="ctr" fontAlgn="b"/>
                      <a:endParaRPr lang="es-ES" sz="1100" b="0" i="0" u="none" strike="noStrike" dirty="0">
                        <a:solidFill>
                          <a:srgbClr val="000000"/>
                        </a:solidFill>
                        <a:effectLst/>
                        <a:latin typeface="Calibri"/>
                      </a:endParaRPr>
                    </a:p>
                  </a:txBody>
                  <a:tcPr marL="7620" marR="7620" marT="7620" marB="0" anchor="b"/>
                </a:tc>
                <a:extLst>
                  <a:ext uri="{0D108BD9-81ED-4DB2-BD59-A6C34878D82A}">
                    <a16:rowId xmlns:a16="http://schemas.microsoft.com/office/drawing/2014/main" val="10007"/>
                  </a:ext>
                </a:extLst>
              </a:tr>
              <a:tr h="449803">
                <a:tc>
                  <a:txBody>
                    <a:bodyPr/>
                    <a:lstStyle/>
                    <a:p>
                      <a:pPr algn="ctr" fontAlgn="b"/>
                      <a:r>
                        <a:rPr lang="es-ES" sz="1100" u="none" strike="noStrike" dirty="0">
                          <a:effectLst/>
                        </a:rPr>
                        <a:t>CURSO </a:t>
                      </a:r>
                      <a:r>
                        <a:rPr lang="es-ES" sz="1100" u="none" strike="noStrike" dirty="0" smtClean="0">
                          <a:effectLst/>
                        </a:rPr>
                        <a:t>8</a:t>
                      </a:r>
                    </a:p>
                    <a:p>
                      <a:pPr algn="ctr" fontAlgn="b"/>
                      <a:endParaRPr lang="es-ES" sz="1100" b="0" i="0" u="none" strike="noStrike" dirty="0">
                        <a:solidFill>
                          <a:srgbClr val="000000"/>
                        </a:solidFill>
                        <a:effectLst/>
                        <a:latin typeface="Calibri"/>
                      </a:endParaRPr>
                    </a:p>
                  </a:txBody>
                  <a:tcPr marL="7620" marR="7620" marT="7620" marB="0" anchor="b"/>
                </a:tc>
                <a:tc>
                  <a:txBody>
                    <a:bodyPr/>
                    <a:lstStyle/>
                    <a:p>
                      <a:pPr algn="ctr" fontAlgn="b"/>
                      <a:r>
                        <a:rPr lang="es-ES" sz="1100" u="none" strike="noStrike" dirty="0" smtClean="0">
                          <a:effectLst/>
                        </a:rPr>
                        <a:t>27</a:t>
                      </a:r>
                    </a:p>
                    <a:p>
                      <a:pPr algn="ctr" fontAlgn="b"/>
                      <a:endParaRPr lang="es-ES" sz="1100" b="0" i="0" u="none" strike="noStrike" dirty="0">
                        <a:solidFill>
                          <a:srgbClr val="000000"/>
                        </a:solidFill>
                        <a:effectLst/>
                        <a:latin typeface="Calibri"/>
                      </a:endParaRPr>
                    </a:p>
                  </a:txBody>
                  <a:tcPr marL="7620" marR="7620" marT="7620" marB="0" anchor="b"/>
                </a:tc>
                <a:tc>
                  <a:txBody>
                    <a:bodyPr/>
                    <a:lstStyle/>
                    <a:p>
                      <a:pPr algn="ctr" fontAlgn="b"/>
                      <a:r>
                        <a:rPr lang="es-ES" sz="1100" u="none" strike="noStrike" dirty="0" smtClean="0">
                          <a:effectLst/>
                        </a:rPr>
                        <a:t>16</a:t>
                      </a:r>
                    </a:p>
                    <a:p>
                      <a:pPr algn="ctr" fontAlgn="b"/>
                      <a:endParaRPr lang="es-ES" sz="1100" b="0" i="0" u="none" strike="noStrike" dirty="0">
                        <a:solidFill>
                          <a:srgbClr val="000000"/>
                        </a:solidFill>
                        <a:effectLst/>
                        <a:latin typeface="Calibri"/>
                      </a:endParaRPr>
                    </a:p>
                  </a:txBody>
                  <a:tcPr marL="7620" marR="7620" marT="7620" marB="0" anchor="b"/>
                </a:tc>
                <a:tc>
                  <a:txBody>
                    <a:bodyPr/>
                    <a:lstStyle/>
                    <a:p>
                      <a:pPr algn="ctr" fontAlgn="b"/>
                      <a:r>
                        <a:rPr lang="es-ES" sz="1100" u="none" strike="noStrike" dirty="0" smtClean="0">
                          <a:effectLst/>
                        </a:rPr>
                        <a:t>11</a:t>
                      </a:r>
                    </a:p>
                    <a:p>
                      <a:pPr algn="ctr" fontAlgn="b"/>
                      <a:endParaRPr lang="es-ES" sz="1100" b="0" i="0" u="none" strike="noStrike" dirty="0">
                        <a:solidFill>
                          <a:srgbClr val="000000"/>
                        </a:solidFill>
                        <a:effectLst/>
                        <a:latin typeface="Calibri"/>
                      </a:endParaRPr>
                    </a:p>
                  </a:txBody>
                  <a:tcPr marL="7620" marR="7620" marT="7620" marB="0" anchor="b"/>
                </a:tc>
                <a:tc>
                  <a:txBody>
                    <a:bodyPr/>
                    <a:lstStyle/>
                    <a:p>
                      <a:pPr algn="ctr" fontAlgn="b"/>
                      <a:r>
                        <a:rPr lang="es-ES" sz="1100" u="none" strike="noStrike" dirty="0" smtClean="0">
                          <a:effectLst/>
                        </a:rPr>
                        <a:t>59,3</a:t>
                      </a:r>
                    </a:p>
                    <a:p>
                      <a:pPr algn="ctr" fontAlgn="b"/>
                      <a:endParaRPr lang="es-ES" sz="1100" b="0" i="0" u="none" strike="noStrike" dirty="0">
                        <a:solidFill>
                          <a:srgbClr val="000000"/>
                        </a:solidFill>
                        <a:effectLst/>
                        <a:latin typeface="Calibri"/>
                      </a:endParaRPr>
                    </a:p>
                  </a:txBody>
                  <a:tcPr marL="7620" marR="7620" marT="7620" marB="0" anchor="b"/>
                </a:tc>
                <a:tc>
                  <a:txBody>
                    <a:bodyPr/>
                    <a:lstStyle/>
                    <a:p>
                      <a:pPr algn="ctr" fontAlgn="b"/>
                      <a:r>
                        <a:rPr lang="es-ES" sz="1100" u="none" strike="noStrike" dirty="0" smtClean="0">
                          <a:effectLst/>
                        </a:rPr>
                        <a:t>40,7</a:t>
                      </a:r>
                    </a:p>
                    <a:p>
                      <a:pPr algn="ctr" fontAlgn="b"/>
                      <a:endParaRPr lang="es-ES" sz="1100" b="0" i="0" u="none" strike="noStrike" dirty="0">
                        <a:solidFill>
                          <a:srgbClr val="000000"/>
                        </a:solidFill>
                        <a:effectLst/>
                        <a:latin typeface="Calibri"/>
                      </a:endParaRPr>
                    </a:p>
                  </a:txBody>
                  <a:tcPr marL="7620" marR="7620" marT="7620" marB="0" anchor="b"/>
                </a:tc>
                <a:extLst>
                  <a:ext uri="{0D108BD9-81ED-4DB2-BD59-A6C34878D82A}">
                    <a16:rowId xmlns:a16="http://schemas.microsoft.com/office/drawing/2014/main" val="10008"/>
                  </a:ext>
                </a:extLst>
              </a:tr>
              <a:tr h="434026">
                <a:tc>
                  <a:txBody>
                    <a:bodyPr/>
                    <a:lstStyle/>
                    <a:p>
                      <a:pPr algn="ctr" fontAlgn="b"/>
                      <a:r>
                        <a:rPr lang="es-ES" sz="1100" u="none" strike="noStrike" dirty="0">
                          <a:effectLst/>
                        </a:rPr>
                        <a:t>CURSO </a:t>
                      </a:r>
                      <a:r>
                        <a:rPr lang="es-ES" sz="1100" u="none" strike="noStrike" dirty="0" smtClean="0">
                          <a:effectLst/>
                        </a:rPr>
                        <a:t>9</a:t>
                      </a:r>
                    </a:p>
                    <a:p>
                      <a:pPr algn="ctr" fontAlgn="b"/>
                      <a:endParaRPr lang="es-ES" sz="1100" b="0" i="0" u="none" strike="noStrike" dirty="0">
                        <a:solidFill>
                          <a:srgbClr val="000000"/>
                        </a:solidFill>
                        <a:effectLst/>
                        <a:latin typeface="Calibri"/>
                      </a:endParaRPr>
                    </a:p>
                  </a:txBody>
                  <a:tcPr marL="7620" marR="7620" marT="7620" marB="0" anchor="b"/>
                </a:tc>
                <a:tc>
                  <a:txBody>
                    <a:bodyPr/>
                    <a:lstStyle/>
                    <a:p>
                      <a:pPr algn="ctr" fontAlgn="b"/>
                      <a:r>
                        <a:rPr lang="es-ES" sz="1100" u="none" strike="noStrike" dirty="0" smtClean="0">
                          <a:effectLst/>
                        </a:rPr>
                        <a:t>28</a:t>
                      </a:r>
                    </a:p>
                    <a:p>
                      <a:pPr algn="ctr" fontAlgn="b"/>
                      <a:endParaRPr lang="es-ES" sz="1100" b="0" i="0" u="none" strike="noStrike" dirty="0">
                        <a:solidFill>
                          <a:srgbClr val="000000"/>
                        </a:solidFill>
                        <a:effectLst/>
                        <a:latin typeface="Calibri"/>
                      </a:endParaRPr>
                    </a:p>
                  </a:txBody>
                  <a:tcPr marL="7620" marR="7620" marT="7620" marB="0" anchor="b"/>
                </a:tc>
                <a:tc>
                  <a:txBody>
                    <a:bodyPr/>
                    <a:lstStyle/>
                    <a:p>
                      <a:pPr algn="ctr" fontAlgn="b"/>
                      <a:r>
                        <a:rPr lang="es-ES" sz="1100" u="none" strike="noStrike" dirty="0" smtClean="0">
                          <a:effectLst/>
                        </a:rPr>
                        <a:t>23</a:t>
                      </a:r>
                    </a:p>
                    <a:p>
                      <a:pPr algn="ctr" fontAlgn="b"/>
                      <a:endParaRPr lang="es-ES" sz="1100" b="0" i="0" u="none" strike="noStrike" dirty="0">
                        <a:solidFill>
                          <a:srgbClr val="000000"/>
                        </a:solidFill>
                        <a:effectLst/>
                        <a:latin typeface="Calibri"/>
                      </a:endParaRPr>
                    </a:p>
                  </a:txBody>
                  <a:tcPr marL="7620" marR="7620" marT="7620" marB="0" anchor="b"/>
                </a:tc>
                <a:tc>
                  <a:txBody>
                    <a:bodyPr/>
                    <a:lstStyle/>
                    <a:p>
                      <a:pPr algn="ctr" fontAlgn="b"/>
                      <a:r>
                        <a:rPr lang="es-ES" sz="1100" u="none" strike="noStrike" dirty="0" smtClean="0">
                          <a:effectLst/>
                        </a:rPr>
                        <a:t>5</a:t>
                      </a:r>
                    </a:p>
                    <a:p>
                      <a:pPr algn="ctr" fontAlgn="b"/>
                      <a:endParaRPr lang="es-ES" sz="1100" b="0" i="0" u="none" strike="noStrike" dirty="0">
                        <a:solidFill>
                          <a:srgbClr val="000000"/>
                        </a:solidFill>
                        <a:effectLst/>
                        <a:latin typeface="Calibri"/>
                      </a:endParaRPr>
                    </a:p>
                  </a:txBody>
                  <a:tcPr marL="7620" marR="7620" marT="7620" marB="0" anchor="b"/>
                </a:tc>
                <a:tc>
                  <a:txBody>
                    <a:bodyPr/>
                    <a:lstStyle/>
                    <a:p>
                      <a:pPr algn="ctr" fontAlgn="b"/>
                      <a:r>
                        <a:rPr lang="es-ES" sz="1100" u="none" strike="noStrike" dirty="0" smtClean="0">
                          <a:effectLst/>
                        </a:rPr>
                        <a:t>82,1</a:t>
                      </a:r>
                    </a:p>
                    <a:p>
                      <a:pPr algn="ctr" fontAlgn="b"/>
                      <a:endParaRPr lang="es-ES" sz="1100" b="0" i="0" u="none" strike="noStrike" dirty="0">
                        <a:solidFill>
                          <a:srgbClr val="000000"/>
                        </a:solidFill>
                        <a:effectLst/>
                        <a:latin typeface="Calibri"/>
                      </a:endParaRPr>
                    </a:p>
                  </a:txBody>
                  <a:tcPr marL="7620" marR="7620" marT="7620" marB="0" anchor="b"/>
                </a:tc>
                <a:tc>
                  <a:txBody>
                    <a:bodyPr/>
                    <a:lstStyle/>
                    <a:p>
                      <a:pPr algn="ctr" fontAlgn="b"/>
                      <a:r>
                        <a:rPr lang="es-ES" sz="1100" u="none" strike="noStrike" dirty="0" smtClean="0">
                          <a:effectLst/>
                        </a:rPr>
                        <a:t>17,9</a:t>
                      </a:r>
                    </a:p>
                    <a:p>
                      <a:pPr algn="ctr" fontAlgn="b"/>
                      <a:endParaRPr lang="es-ES" sz="1100" b="0" i="0" u="none" strike="noStrike" dirty="0">
                        <a:solidFill>
                          <a:srgbClr val="000000"/>
                        </a:solidFill>
                        <a:effectLst/>
                        <a:latin typeface="Calibri"/>
                      </a:endParaRPr>
                    </a:p>
                  </a:txBody>
                  <a:tcPr marL="7620" marR="7620" marT="7620" marB="0" anchor="b"/>
                </a:tc>
                <a:extLst>
                  <a:ext uri="{0D108BD9-81ED-4DB2-BD59-A6C34878D82A}">
                    <a16:rowId xmlns:a16="http://schemas.microsoft.com/office/drawing/2014/main" val="10009"/>
                  </a:ext>
                </a:extLst>
              </a:tr>
              <a:tr h="449803">
                <a:tc>
                  <a:txBody>
                    <a:bodyPr/>
                    <a:lstStyle/>
                    <a:p>
                      <a:pPr algn="ctr" fontAlgn="b"/>
                      <a:r>
                        <a:rPr lang="es-ES" sz="1100" u="none" strike="noStrike" dirty="0" smtClean="0">
                          <a:effectLst/>
                        </a:rPr>
                        <a:t>TOTAL</a:t>
                      </a:r>
                    </a:p>
                    <a:p>
                      <a:pPr algn="ctr" fontAlgn="b"/>
                      <a:endParaRPr lang="es-ES" sz="1100" b="1" i="0" u="none" strike="noStrike" dirty="0">
                        <a:solidFill>
                          <a:srgbClr val="000000"/>
                        </a:solidFill>
                        <a:effectLst/>
                        <a:latin typeface="Calibri"/>
                      </a:endParaRPr>
                    </a:p>
                  </a:txBody>
                  <a:tcPr marL="7620" marR="7620" marT="7620" marB="0" anchor="b"/>
                </a:tc>
                <a:tc>
                  <a:txBody>
                    <a:bodyPr/>
                    <a:lstStyle/>
                    <a:p>
                      <a:pPr algn="ctr" fontAlgn="b"/>
                      <a:r>
                        <a:rPr lang="es-ES" sz="1100" u="none" strike="noStrike" dirty="0" smtClean="0">
                          <a:effectLst/>
                        </a:rPr>
                        <a:t>243</a:t>
                      </a:r>
                    </a:p>
                    <a:p>
                      <a:pPr algn="ctr" fontAlgn="b"/>
                      <a:endParaRPr lang="es-ES" sz="1100" b="1" i="0" u="none" strike="noStrike" dirty="0">
                        <a:solidFill>
                          <a:srgbClr val="000000"/>
                        </a:solidFill>
                        <a:effectLst/>
                        <a:latin typeface="Calibri"/>
                      </a:endParaRPr>
                    </a:p>
                  </a:txBody>
                  <a:tcPr marL="7620" marR="7620" marT="7620" marB="0" anchor="b"/>
                </a:tc>
                <a:tc>
                  <a:txBody>
                    <a:bodyPr/>
                    <a:lstStyle/>
                    <a:p>
                      <a:pPr algn="ctr" fontAlgn="b"/>
                      <a:r>
                        <a:rPr lang="es-ES" sz="1100" u="none" strike="noStrike" dirty="0" smtClean="0">
                          <a:effectLst/>
                        </a:rPr>
                        <a:t>177</a:t>
                      </a:r>
                    </a:p>
                    <a:p>
                      <a:pPr algn="ctr" fontAlgn="b"/>
                      <a:endParaRPr lang="es-ES" sz="1100" b="1" i="0" u="none" strike="noStrike" dirty="0">
                        <a:solidFill>
                          <a:srgbClr val="000000"/>
                        </a:solidFill>
                        <a:effectLst/>
                        <a:latin typeface="Calibri"/>
                      </a:endParaRPr>
                    </a:p>
                  </a:txBody>
                  <a:tcPr marL="7620" marR="7620" marT="7620" marB="0" anchor="b"/>
                </a:tc>
                <a:tc>
                  <a:txBody>
                    <a:bodyPr/>
                    <a:lstStyle/>
                    <a:p>
                      <a:pPr algn="ctr" fontAlgn="b"/>
                      <a:r>
                        <a:rPr lang="es-ES" sz="1100" u="none" strike="noStrike" dirty="0" smtClean="0">
                          <a:effectLst/>
                        </a:rPr>
                        <a:t>66</a:t>
                      </a:r>
                    </a:p>
                    <a:p>
                      <a:pPr algn="ctr" fontAlgn="b"/>
                      <a:endParaRPr lang="es-ES" sz="1100" b="1" i="0" u="none" strike="noStrike" dirty="0">
                        <a:solidFill>
                          <a:srgbClr val="000000"/>
                        </a:solidFill>
                        <a:effectLst/>
                        <a:latin typeface="Calibri"/>
                      </a:endParaRPr>
                    </a:p>
                  </a:txBody>
                  <a:tcPr marL="7620" marR="7620" marT="7620" marB="0" anchor="b"/>
                </a:tc>
                <a:tc>
                  <a:txBody>
                    <a:bodyPr/>
                    <a:lstStyle/>
                    <a:p>
                      <a:pPr algn="ctr" fontAlgn="b"/>
                      <a:r>
                        <a:rPr lang="es-ES" sz="1100" u="none" strike="noStrike" dirty="0" smtClean="0">
                          <a:effectLst/>
                        </a:rPr>
                        <a:t>72,8</a:t>
                      </a:r>
                    </a:p>
                    <a:p>
                      <a:pPr algn="ctr" fontAlgn="b"/>
                      <a:endParaRPr lang="es-ES" sz="1100" b="1" i="0" u="none" strike="noStrike" dirty="0">
                        <a:solidFill>
                          <a:srgbClr val="000000"/>
                        </a:solidFill>
                        <a:effectLst/>
                        <a:latin typeface="Calibri"/>
                      </a:endParaRPr>
                    </a:p>
                  </a:txBody>
                  <a:tcPr marL="7620" marR="7620" marT="7620" marB="0" anchor="b"/>
                </a:tc>
                <a:tc>
                  <a:txBody>
                    <a:bodyPr/>
                    <a:lstStyle/>
                    <a:p>
                      <a:pPr algn="ctr" fontAlgn="b"/>
                      <a:r>
                        <a:rPr lang="es-ES" sz="1100" u="none" strike="noStrike" dirty="0" smtClean="0">
                          <a:effectLst/>
                        </a:rPr>
                        <a:t>27,2</a:t>
                      </a:r>
                    </a:p>
                    <a:p>
                      <a:pPr algn="ctr" fontAlgn="b"/>
                      <a:endParaRPr lang="es-ES" sz="1100" b="1" i="0" u="none" strike="noStrike" dirty="0">
                        <a:solidFill>
                          <a:srgbClr val="000000"/>
                        </a:solidFill>
                        <a:effectLst/>
                        <a:latin typeface="Calibri"/>
                      </a:endParaRPr>
                    </a:p>
                  </a:txBody>
                  <a:tcPr marL="7620" marR="7620" marT="7620" marB="0" anchor="b"/>
                </a:tc>
                <a:extLst>
                  <a:ext uri="{0D108BD9-81ED-4DB2-BD59-A6C34878D82A}">
                    <a16:rowId xmlns:a16="http://schemas.microsoft.com/office/drawing/2014/main" val="10010"/>
                  </a:ext>
                </a:extLst>
              </a:tr>
            </a:tbl>
          </a:graphicData>
        </a:graphic>
      </p:graphicFrame>
      <p:sp>
        <p:nvSpPr>
          <p:cNvPr id="7" name="6 Rectángulo"/>
          <p:cNvSpPr/>
          <p:nvPr/>
        </p:nvSpPr>
        <p:spPr>
          <a:xfrm>
            <a:off x="1089373" y="404664"/>
            <a:ext cx="7560840" cy="954107"/>
          </a:xfrm>
          <a:prstGeom prst="rect">
            <a:avLst/>
          </a:prstGeom>
        </p:spPr>
        <p:txBody>
          <a:bodyPr wrap="square">
            <a:spAutoFit/>
          </a:bodyPr>
          <a:lstStyle/>
          <a:p>
            <a:pPr algn="ctr"/>
            <a:r>
              <a:rPr lang="es-ES" sz="2800" b="1" u="sng" dirty="0" smtClean="0">
                <a:effectLst>
                  <a:outerShdw blurRad="38100" dist="38100" dir="2700000" algn="tl">
                    <a:srgbClr val="000000">
                      <a:alpha val="43137"/>
                    </a:srgbClr>
                  </a:outerShdw>
                </a:effectLst>
              </a:rPr>
              <a:t>RESULTADOS  DESPUES  DE  </a:t>
            </a:r>
            <a:r>
              <a:rPr lang="es-ES" sz="2800" b="1" u="sng" dirty="0">
                <a:effectLst>
                  <a:outerShdw blurRad="38100" dist="38100" dir="2700000" algn="tl">
                    <a:srgbClr val="000000">
                      <a:alpha val="43137"/>
                    </a:srgbClr>
                  </a:outerShdw>
                </a:effectLst>
              </a:rPr>
              <a:t>APLICAR  NUEVA </a:t>
            </a:r>
            <a:r>
              <a:rPr lang="es-ES" sz="2800" b="1" u="sng" dirty="0" smtClean="0">
                <a:effectLst>
                  <a:outerShdw blurRad="38100" dist="38100" dir="2700000" algn="tl">
                    <a:srgbClr val="000000">
                      <a:alpha val="43137"/>
                    </a:srgbClr>
                  </a:outerShdw>
                </a:effectLst>
              </a:rPr>
              <a:t>METODOLOGIA  DE  ENSEÑANZA  </a:t>
            </a:r>
            <a:r>
              <a:rPr lang="es-ES" sz="2800" b="1" u="sng" dirty="0">
                <a:effectLst>
                  <a:outerShdw blurRad="38100" dist="38100" dir="2700000" algn="tl">
                    <a:srgbClr val="000000">
                      <a:alpha val="43137"/>
                    </a:srgbClr>
                  </a:outerShdw>
                </a:effectLst>
              </a:rPr>
              <a:t>APRENDIZAJE</a:t>
            </a:r>
            <a:endParaRPr lang="es-ES" sz="2800" dirty="0"/>
          </a:p>
        </p:txBody>
      </p:sp>
    </p:spTree>
    <p:extLst>
      <p:ext uri="{BB962C8B-B14F-4D97-AF65-F5344CB8AC3E}">
        <p14:creationId xmlns:p14="http://schemas.microsoft.com/office/powerpoint/2010/main" val="2043563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692696"/>
            <a:ext cx="8229600" cy="706090"/>
          </a:xfrm>
        </p:spPr>
        <p:txBody>
          <a:bodyPr>
            <a:normAutofit/>
          </a:bodyPr>
          <a:lstStyle/>
          <a:p>
            <a:r>
              <a:rPr lang="es-ES" sz="2800" b="1" u="sng" dirty="0">
                <a:effectLst>
                  <a:outerShdw blurRad="38100" dist="38100" dir="2700000" algn="tl">
                    <a:srgbClr val="000000">
                      <a:alpha val="43137"/>
                    </a:srgbClr>
                  </a:outerShdw>
                </a:effectLst>
                <a:latin typeface="+mn-lt"/>
                <a:ea typeface="+mn-ea"/>
                <a:cs typeface="+mn-cs"/>
              </a:rPr>
              <a:t>RESULTADOS </a:t>
            </a:r>
            <a:r>
              <a:rPr lang="es-ES" sz="2800" b="1" u="sng" dirty="0" smtClean="0">
                <a:effectLst>
                  <a:outerShdw blurRad="38100" dist="38100" dir="2700000" algn="tl">
                    <a:srgbClr val="000000">
                      <a:alpha val="43137"/>
                    </a:srgbClr>
                  </a:outerShdw>
                </a:effectLst>
                <a:latin typeface="+mn-lt"/>
                <a:ea typeface="+mn-ea"/>
                <a:cs typeface="+mn-cs"/>
              </a:rPr>
              <a:t>  COMPARATIVOS</a:t>
            </a:r>
            <a:endParaRPr lang="es-ES" sz="2800" b="1" u="sng" dirty="0">
              <a:effectLst>
                <a:outerShdw blurRad="38100" dist="38100" dir="2700000" algn="tl">
                  <a:srgbClr val="000000">
                    <a:alpha val="43137"/>
                  </a:srgbClr>
                </a:outerShdw>
              </a:effectLst>
              <a:latin typeface="+mn-lt"/>
              <a:ea typeface="+mn-ea"/>
              <a:cs typeface="+mn-cs"/>
            </a:endParaRPr>
          </a:p>
        </p:txBody>
      </p:sp>
      <p:graphicFrame>
        <p:nvGraphicFramePr>
          <p:cNvPr id="10" name="16 Gráfico"/>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70853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5496" y="377944"/>
            <a:ext cx="8748464" cy="5355312"/>
          </a:xfrm>
          <a:prstGeom prst="rect">
            <a:avLst/>
          </a:prstGeom>
        </p:spPr>
        <p:txBody>
          <a:bodyPr wrap="square">
            <a:spAutoFit/>
          </a:bodyPr>
          <a:lstStyle/>
          <a:p>
            <a:pPr marL="449580" indent="635" algn="just">
              <a:spcAft>
                <a:spcPts val="0"/>
              </a:spcAft>
            </a:pPr>
            <a:r>
              <a:rPr lang="es-ES_tradnl" b="1" dirty="0">
                <a:latin typeface="+mj-lt"/>
                <a:ea typeface="Calibri" charset="0"/>
                <a:cs typeface="Arial" charset="0"/>
              </a:rPr>
              <a:t>NOMBRE DE LA PONENCIA:</a:t>
            </a:r>
            <a:r>
              <a:rPr lang="es-ES_tradnl" dirty="0">
                <a:latin typeface="+mj-lt"/>
                <a:ea typeface="Calibri" charset="0"/>
                <a:cs typeface="Arial" charset="0"/>
              </a:rPr>
              <a:t> </a:t>
            </a:r>
            <a:r>
              <a:rPr lang="es-ES_tradnl" dirty="0">
                <a:latin typeface="+mj-lt"/>
                <a:ea typeface="Calibri" charset="0"/>
                <a:cs typeface="Helvetica" charset="0"/>
              </a:rPr>
              <a:t>Sobre la intuición, abstracción y visualización de conceptos </a:t>
            </a:r>
            <a:r>
              <a:rPr lang="es-ES_tradnl" dirty="0" smtClean="0">
                <a:latin typeface="+mj-lt"/>
                <a:ea typeface="Calibri" charset="0"/>
                <a:cs typeface="Helvetica" charset="0"/>
              </a:rPr>
              <a:t>matemáticos</a:t>
            </a:r>
            <a:endParaRPr lang="es-ES_tradnl" dirty="0">
              <a:latin typeface="+mj-lt"/>
              <a:ea typeface="Times New Roman" charset="0"/>
            </a:endParaRPr>
          </a:p>
          <a:p>
            <a:pPr algn="just">
              <a:spcAft>
                <a:spcPts val="0"/>
              </a:spcAft>
            </a:pPr>
            <a:r>
              <a:rPr lang="es-ES_tradnl" dirty="0">
                <a:latin typeface="+mj-lt"/>
                <a:ea typeface="Calibri" charset="0"/>
                <a:cs typeface="Arial" charset="0"/>
              </a:rPr>
              <a:t> </a:t>
            </a:r>
            <a:endParaRPr lang="es-ES_tradnl" dirty="0">
              <a:latin typeface="+mj-lt"/>
              <a:ea typeface="Calibri" charset="0"/>
              <a:cs typeface="Times New Roman" charset="0"/>
            </a:endParaRPr>
          </a:p>
          <a:p>
            <a:pPr indent="449580">
              <a:spcAft>
                <a:spcPts val="0"/>
              </a:spcAft>
            </a:pPr>
            <a:r>
              <a:rPr lang="es-ES_tradnl" b="1" dirty="0">
                <a:latin typeface="+mj-lt"/>
                <a:ea typeface="Calibri" charset="0"/>
                <a:cs typeface="Arial" charset="0"/>
              </a:rPr>
              <a:t>AUTOR: </a:t>
            </a:r>
            <a:r>
              <a:rPr lang="es-ES_tradnl" dirty="0">
                <a:latin typeface="+mj-lt"/>
                <a:ea typeface="Calibri" charset="0"/>
                <a:cs typeface="Times New Roman" charset="0"/>
              </a:rPr>
              <a:t>José Ayala </a:t>
            </a:r>
            <a:r>
              <a:rPr lang="es-ES_tradnl" dirty="0" smtClean="0">
                <a:latin typeface="+mj-lt"/>
                <a:ea typeface="Calibri" charset="0"/>
                <a:cs typeface="Times New Roman" charset="0"/>
              </a:rPr>
              <a:t>Hoffman</a:t>
            </a:r>
            <a:endParaRPr lang="es-ES_tradnl" dirty="0">
              <a:latin typeface="+mj-lt"/>
              <a:ea typeface="Times New Roman" charset="0"/>
            </a:endParaRPr>
          </a:p>
          <a:p>
            <a:pPr marL="457200" algn="just">
              <a:spcAft>
                <a:spcPts val="0"/>
              </a:spcAft>
            </a:pPr>
            <a:r>
              <a:rPr lang="es-ES" dirty="0">
                <a:latin typeface="+mj-lt"/>
                <a:ea typeface="Times New Roman" charset="0"/>
                <a:cs typeface="Arial" charset="0"/>
              </a:rPr>
              <a:t> </a:t>
            </a:r>
            <a:endParaRPr lang="es-ES_tradnl" dirty="0">
              <a:latin typeface="+mj-lt"/>
              <a:ea typeface="Times New Roman" charset="0"/>
            </a:endParaRPr>
          </a:p>
          <a:p>
            <a:pPr marL="457200" algn="just">
              <a:spcAft>
                <a:spcPts val="0"/>
              </a:spcAft>
            </a:pPr>
            <a:r>
              <a:rPr lang="es-ES" b="1" dirty="0">
                <a:latin typeface="+mj-lt"/>
                <a:ea typeface="Times New Roman" charset="0"/>
                <a:cs typeface="Arial" charset="0"/>
              </a:rPr>
              <a:t>TEMA DE INTERES: Innovación docente</a:t>
            </a:r>
            <a:endParaRPr lang="es-ES_tradnl" dirty="0">
              <a:latin typeface="+mj-lt"/>
              <a:ea typeface="Times New Roman" charset="0"/>
            </a:endParaRPr>
          </a:p>
          <a:p>
            <a:pPr algn="just">
              <a:spcAft>
                <a:spcPts val="0"/>
              </a:spcAft>
            </a:pPr>
            <a:r>
              <a:rPr lang="es-ES_tradnl" dirty="0">
                <a:latin typeface="+mj-lt"/>
                <a:ea typeface="Calibri" charset="0"/>
                <a:cs typeface="Arial" charset="0"/>
              </a:rPr>
              <a:t> </a:t>
            </a:r>
            <a:endParaRPr lang="es-ES_tradnl" dirty="0">
              <a:latin typeface="+mj-lt"/>
              <a:ea typeface="Calibri" charset="0"/>
              <a:cs typeface="Times New Roman" charset="0"/>
            </a:endParaRPr>
          </a:p>
          <a:p>
            <a:pPr marL="457200" algn="just">
              <a:spcAft>
                <a:spcPts val="0"/>
              </a:spcAft>
            </a:pPr>
            <a:r>
              <a:rPr lang="es-ES" b="1" dirty="0">
                <a:latin typeface="+mj-lt"/>
                <a:ea typeface="Times New Roman" charset="0"/>
                <a:cs typeface="Arial" charset="0"/>
              </a:rPr>
              <a:t>RESUMEN: </a:t>
            </a:r>
            <a:endParaRPr lang="es-ES_tradnl" dirty="0">
              <a:latin typeface="+mj-lt"/>
              <a:ea typeface="Times New Roman" charset="0"/>
            </a:endParaRPr>
          </a:p>
          <a:p>
            <a:pPr marL="457200" algn="just">
              <a:spcAft>
                <a:spcPts val="0"/>
              </a:spcAft>
            </a:pPr>
            <a:r>
              <a:rPr lang="es-ES" b="1" dirty="0">
                <a:latin typeface="+mj-lt"/>
                <a:ea typeface="Times New Roman" charset="0"/>
                <a:cs typeface="Arial" charset="0"/>
              </a:rPr>
              <a:t> </a:t>
            </a:r>
            <a:endParaRPr lang="es-ES_tradnl" dirty="0">
              <a:latin typeface="+mj-lt"/>
              <a:ea typeface="Times New Roman" charset="0"/>
            </a:endParaRPr>
          </a:p>
          <a:p>
            <a:pPr marL="449580" algn="just">
              <a:spcAft>
                <a:spcPts val="0"/>
              </a:spcAft>
            </a:pPr>
            <a:r>
              <a:rPr lang="es-ES_tradnl" dirty="0">
                <a:latin typeface="+mj-lt"/>
                <a:ea typeface="Calibri" charset="0"/>
                <a:cs typeface="Helvetica" charset="0"/>
              </a:rPr>
              <a:t>La enseñanza de la matemática posee desafíos extensivamente estudiados por profesionales de la educación. Una de las dificultades comunes en la interacción en el aula ocurre en el momento en que el profesor ejemplifica pictográficamente ideas de carácter intuitivo. Conceptos tales como por ejemplo velocidad y curvatura poseen la ventaja de ser altamente intuitivos puesto que hacen parte de la experiencia cotidiana del estudiante. </a:t>
            </a:r>
            <a:endParaRPr lang="es-ES_tradnl" dirty="0">
              <a:latin typeface="+mj-lt"/>
              <a:ea typeface="Calibri" charset="0"/>
              <a:cs typeface="Times New Roman" charset="0"/>
            </a:endParaRPr>
          </a:p>
          <a:p>
            <a:pPr marL="449580" algn="just">
              <a:spcAft>
                <a:spcPts val="0"/>
              </a:spcAft>
            </a:pPr>
            <a:r>
              <a:rPr lang="es-ES_tradnl" dirty="0">
                <a:latin typeface="+mj-lt"/>
                <a:ea typeface="Calibri" charset="0"/>
                <a:cs typeface="Helvetica" charset="0"/>
              </a:rPr>
              <a:t> </a:t>
            </a:r>
            <a:endParaRPr lang="es-ES_tradnl" dirty="0">
              <a:latin typeface="+mj-lt"/>
              <a:ea typeface="Calibri" charset="0"/>
              <a:cs typeface="Times New Roman" charset="0"/>
            </a:endParaRPr>
          </a:p>
          <a:p>
            <a:pPr marL="449580" algn="just">
              <a:spcAft>
                <a:spcPts val="0"/>
              </a:spcAft>
            </a:pPr>
            <a:r>
              <a:rPr lang="es-ES_tradnl" dirty="0">
                <a:latin typeface="+mj-lt"/>
                <a:ea typeface="Calibri" charset="0"/>
                <a:cs typeface="Helvetica" charset="0"/>
              </a:rPr>
              <a:t>En esta charla ejemplificaré, vía un teorema de clasificación de curvas, que conceptos y procesos complejos pueden ser intuitivamente comprendidos vía animaciones computaciones. </a:t>
            </a:r>
            <a:endParaRPr lang="es-ES_tradnl" dirty="0">
              <a:effectLst/>
              <a:latin typeface="+mj-lt"/>
              <a:ea typeface="Calibri" charset="0"/>
              <a:cs typeface="Times New Roman" charset="0"/>
            </a:endParaRPr>
          </a:p>
        </p:txBody>
      </p:sp>
    </p:spTree>
    <p:extLst>
      <p:ext uri="{BB962C8B-B14F-4D97-AF65-F5344CB8AC3E}">
        <p14:creationId xmlns:p14="http://schemas.microsoft.com/office/powerpoint/2010/main" val="2117107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07504" y="44624"/>
            <a:ext cx="8568952" cy="6186309"/>
          </a:xfrm>
          <a:prstGeom prst="rect">
            <a:avLst/>
          </a:prstGeom>
        </p:spPr>
        <p:txBody>
          <a:bodyPr wrap="square">
            <a:spAutoFit/>
          </a:bodyPr>
          <a:lstStyle/>
          <a:p>
            <a:pPr algn="ctr">
              <a:spcAft>
                <a:spcPts val="0"/>
              </a:spcAft>
            </a:pPr>
            <a:r>
              <a:rPr lang="es-ES_tradnl" b="1" dirty="0">
                <a:latin typeface="Calibri" charset="0"/>
                <a:ea typeface="Calibri" charset="0"/>
                <a:cs typeface="Arial" charset="0"/>
              </a:rPr>
              <a:t>NOMBRE DE LA PONENCIA: </a:t>
            </a:r>
            <a:r>
              <a:rPr lang="es-ES_tradnl" dirty="0">
                <a:latin typeface="Calibri" charset="0"/>
                <a:ea typeface="Calibri" charset="0"/>
                <a:cs typeface="Arial" charset="0"/>
              </a:rPr>
              <a:t> </a:t>
            </a:r>
            <a:r>
              <a:rPr lang="es-ES_tradnl" b="1" dirty="0">
                <a:latin typeface="Calibri" charset="0"/>
                <a:ea typeface="Calibri" charset="0"/>
                <a:cs typeface="Arial" charset="0"/>
              </a:rPr>
              <a:t>Implementación De Videocámaras En El Desarrollo </a:t>
            </a:r>
            <a:r>
              <a:rPr lang="es-ES_tradnl" b="1" dirty="0" smtClean="0">
                <a:latin typeface="Calibri" charset="0"/>
                <a:ea typeface="Calibri" charset="0"/>
                <a:cs typeface="Arial" charset="0"/>
              </a:rPr>
              <a:t>Y Análisis de </a:t>
            </a:r>
            <a:r>
              <a:rPr lang="es-ES_tradnl" b="1" dirty="0">
                <a:latin typeface="Calibri" charset="0"/>
                <a:ea typeface="Calibri" charset="0"/>
                <a:cs typeface="Arial" charset="0"/>
              </a:rPr>
              <a:t>Experiencias De Laboratorio De Física I, De La Universidad Arturo Prat</a:t>
            </a:r>
            <a:endParaRPr lang="es-ES_tradnl" dirty="0">
              <a:latin typeface="Calibri" charset="0"/>
              <a:ea typeface="Calibri" charset="0"/>
              <a:cs typeface="Times New Roman" charset="0"/>
            </a:endParaRPr>
          </a:p>
          <a:p>
            <a:pPr algn="just" latinLnBrk="1">
              <a:spcAft>
                <a:spcPts val="0"/>
              </a:spcAft>
            </a:pPr>
            <a:r>
              <a:rPr lang="es-ES_tradnl" dirty="0">
                <a:latin typeface="Calibri" charset="0"/>
                <a:ea typeface="Calibri" charset="0"/>
                <a:cs typeface="Arial" charset="0"/>
              </a:rPr>
              <a:t> </a:t>
            </a:r>
            <a:endParaRPr lang="es-ES_tradnl" dirty="0">
              <a:latin typeface="Calibri" charset="0"/>
              <a:ea typeface="Calibri" charset="0"/>
              <a:cs typeface="Times New Roman" charset="0"/>
            </a:endParaRPr>
          </a:p>
          <a:p>
            <a:pPr algn="just" latinLnBrk="1">
              <a:spcAft>
                <a:spcPts val="0"/>
              </a:spcAft>
            </a:pPr>
            <a:r>
              <a:rPr lang="es-ES_tradnl" dirty="0">
                <a:latin typeface="Calibri" charset="0"/>
                <a:ea typeface="Calibri" charset="0"/>
                <a:cs typeface="Arial" charset="0"/>
              </a:rPr>
              <a:t> </a:t>
            </a:r>
            <a:r>
              <a:rPr lang="es-ES_tradnl" b="1" dirty="0" smtClean="0">
                <a:latin typeface="Calibri" charset="0"/>
                <a:ea typeface="Calibri" charset="0"/>
                <a:cs typeface="Arial" charset="0"/>
              </a:rPr>
              <a:t>AUTOR</a:t>
            </a:r>
            <a:r>
              <a:rPr lang="es-ES_tradnl" b="1" dirty="0">
                <a:latin typeface="Calibri" charset="0"/>
                <a:ea typeface="Calibri" charset="0"/>
                <a:cs typeface="Arial" charset="0"/>
              </a:rPr>
              <a:t>:</a:t>
            </a:r>
            <a:r>
              <a:rPr lang="es-ES_tradnl" dirty="0">
                <a:latin typeface="Calibri" charset="0"/>
                <a:ea typeface="Calibri" charset="0"/>
                <a:cs typeface="Arial" charset="0"/>
              </a:rPr>
              <a:t> </a:t>
            </a:r>
            <a:r>
              <a:rPr lang="es-ES_tradnl" b="1" i="1" dirty="0">
                <a:latin typeface="Calibri" charset="0"/>
                <a:ea typeface="Calibri" charset="0"/>
                <a:cs typeface="Arial" charset="0"/>
              </a:rPr>
              <a:t>Carlos </a:t>
            </a:r>
            <a:r>
              <a:rPr lang="es-ES_tradnl" b="1" i="1" dirty="0" err="1">
                <a:latin typeface="Calibri" charset="0"/>
                <a:ea typeface="Calibri" charset="0"/>
                <a:cs typeface="Arial" charset="0"/>
              </a:rPr>
              <a:t>Tassara</a:t>
            </a:r>
            <a:r>
              <a:rPr lang="es-ES_tradnl" b="1" i="1" dirty="0">
                <a:latin typeface="Calibri" charset="0"/>
                <a:ea typeface="Calibri" charset="0"/>
                <a:cs typeface="Arial" charset="0"/>
              </a:rPr>
              <a:t> – Cristian Castillo</a:t>
            </a:r>
            <a:endParaRPr lang="es-ES_tradnl" dirty="0">
              <a:latin typeface="Calibri" charset="0"/>
              <a:ea typeface="Calibri" charset="0"/>
              <a:cs typeface="Times New Roman" charset="0"/>
            </a:endParaRPr>
          </a:p>
          <a:p>
            <a:pPr algn="just" latinLnBrk="1">
              <a:spcAft>
                <a:spcPts val="0"/>
              </a:spcAft>
            </a:pPr>
            <a:r>
              <a:rPr lang="es-ES_tradnl" dirty="0">
                <a:latin typeface="Calibri" charset="0"/>
                <a:ea typeface="Calibri" charset="0"/>
                <a:cs typeface="Arial" charset="0"/>
              </a:rPr>
              <a:t> </a:t>
            </a:r>
            <a:endParaRPr lang="es-ES_tradnl" dirty="0">
              <a:latin typeface="Calibri" charset="0"/>
              <a:ea typeface="Calibri" charset="0"/>
              <a:cs typeface="Times New Roman" charset="0"/>
            </a:endParaRPr>
          </a:p>
          <a:p>
            <a:pPr algn="just" latinLnBrk="1">
              <a:spcAft>
                <a:spcPts val="0"/>
              </a:spcAft>
            </a:pPr>
            <a:r>
              <a:rPr lang="es-ES_tradnl" b="1" dirty="0">
                <a:latin typeface="Calibri" charset="0"/>
                <a:ea typeface="Calibri" charset="0"/>
                <a:cs typeface="Arial" charset="0"/>
              </a:rPr>
              <a:t>TEMA DE INTERES: Innovación Docente</a:t>
            </a:r>
            <a:endParaRPr lang="es-ES_tradnl" dirty="0">
              <a:latin typeface="Calibri" charset="0"/>
              <a:ea typeface="Calibri" charset="0"/>
              <a:cs typeface="Times New Roman" charset="0"/>
            </a:endParaRPr>
          </a:p>
          <a:p>
            <a:pPr algn="just" latinLnBrk="1">
              <a:spcAft>
                <a:spcPts val="0"/>
              </a:spcAft>
            </a:pPr>
            <a:r>
              <a:rPr lang="es-ES_tradnl" dirty="0">
                <a:latin typeface="Calibri" charset="0"/>
                <a:ea typeface="Calibri" charset="0"/>
                <a:cs typeface="Arial" charset="0"/>
              </a:rPr>
              <a:t> </a:t>
            </a:r>
            <a:endParaRPr lang="es-ES_tradnl" dirty="0">
              <a:latin typeface="Calibri" charset="0"/>
              <a:ea typeface="Calibri" charset="0"/>
              <a:cs typeface="Times New Roman" charset="0"/>
            </a:endParaRPr>
          </a:p>
          <a:p>
            <a:pPr algn="just" latinLnBrk="1">
              <a:spcAft>
                <a:spcPts val="0"/>
              </a:spcAft>
            </a:pPr>
            <a:r>
              <a:rPr lang="es-ES_tradnl" b="1" dirty="0">
                <a:latin typeface="Calibri" charset="0"/>
                <a:ea typeface="Calibri" charset="0"/>
                <a:cs typeface="Arial" charset="0"/>
              </a:rPr>
              <a:t>RESUMEN: </a:t>
            </a:r>
            <a:endParaRPr lang="es-ES_tradnl" dirty="0">
              <a:latin typeface="Calibri" charset="0"/>
              <a:ea typeface="Calibri" charset="0"/>
              <a:cs typeface="Times New Roman" charset="0"/>
            </a:endParaRPr>
          </a:p>
          <a:p>
            <a:pPr algn="just">
              <a:spcAft>
                <a:spcPts val="0"/>
              </a:spcAft>
            </a:pPr>
            <a:r>
              <a:rPr lang="es-ES_tradnl" dirty="0">
                <a:latin typeface="Calibri" charset="0"/>
                <a:ea typeface="ＭＳ 明朝" charset="-128"/>
                <a:cs typeface="Arial" charset="0"/>
              </a:rPr>
              <a:t>En la UNAP las clases experimentales realizadas en los laboratorios actuales, si bien abarcan los tópicos teóricos esenciales de la cátedra, deja de lado la consideración de muchas competencias técnico - científicas con las que se debe formar un Ingeniero de la UNAP. </a:t>
            </a:r>
            <a:r>
              <a:rPr lang="es-ES_tradnl" dirty="0" smtClean="0">
                <a:latin typeface="Calibri" charset="0"/>
                <a:ea typeface="ＭＳ 明朝" charset="-128"/>
                <a:cs typeface="Arial" charset="0"/>
              </a:rPr>
              <a:t>El </a:t>
            </a:r>
            <a:r>
              <a:rPr lang="es-ES_tradnl" dirty="0">
                <a:latin typeface="Calibri" charset="0"/>
                <a:ea typeface="ＭＳ 明朝" charset="-128"/>
                <a:cs typeface="Arial" charset="0"/>
              </a:rPr>
              <a:t>mejoramiento de estas habilidades es clave para acercar al aprendiz a la ciencia, y por medio de estudios experimentales directamente relacionados con su realidad cotidiana, lo que puede llegar a ser extraordinariamente motivador para el estudiante y más aún fomenten su espíritu investigador.</a:t>
            </a:r>
            <a:endParaRPr lang="es-ES_tradnl" dirty="0">
              <a:latin typeface="Calibri" charset="0"/>
              <a:ea typeface="Calibri" charset="0"/>
              <a:cs typeface="Times New Roman" charset="0"/>
            </a:endParaRPr>
          </a:p>
          <a:p>
            <a:pPr algn="just">
              <a:spcAft>
                <a:spcPts val="0"/>
              </a:spcAft>
            </a:pPr>
            <a:r>
              <a:rPr lang="es-ES_tradnl" dirty="0">
                <a:latin typeface="Calibri" charset="0"/>
                <a:ea typeface="ＭＳ 明朝" charset="-128"/>
                <a:cs typeface="Arial" charset="0"/>
              </a:rPr>
              <a:t> </a:t>
            </a:r>
            <a:endParaRPr lang="es-ES_tradnl" dirty="0">
              <a:latin typeface="Calibri" charset="0"/>
              <a:ea typeface="Calibri" charset="0"/>
              <a:cs typeface="Times New Roman" charset="0"/>
            </a:endParaRPr>
          </a:p>
          <a:p>
            <a:pPr algn="just">
              <a:spcAft>
                <a:spcPts val="0"/>
              </a:spcAft>
            </a:pPr>
            <a:r>
              <a:rPr lang="es-ES_tradnl" dirty="0">
                <a:latin typeface="Calibri" charset="0"/>
                <a:ea typeface="ＭＳ 明朝" charset="-128"/>
                <a:cs typeface="Arial" charset="0"/>
              </a:rPr>
              <a:t>El motivo de estudio de esta presentación, corresponde al desarrollo de un proyecto de innovación docente de la Universidad </a:t>
            </a:r>
            <a:r>
              <a:rPr lang="es-ES_tradnl" i="1" dirty="0">
                <a:latin typeface="Calibri" charset="0"/>
                <a:ea typeface="ＭＳ 明朝" charset="-128"/>
                <a:cs typeface="Arial" charset="0"/>
              </a:rPr>
              <a:t>“Incorporar TIC en la elaboración de nuevas experiencias de laboratorio de Física para estudiantes de segundo año de ingeniería, en tronco común de la UNAP”.</a:t>
            </a:r>
            <a:r>
              <a:rPr lang="es-ES_tradnl" dirty="0">
                <a:latin typeface="Calibri" charset="0"/>
                <a:ea typeface="ＭＳ 明朝" charset="-128"/>
                <a:cs typeface="Arial" charset="0"/>
              </a:rPr>
              <a:t> El cual busca insertar el uso de cámaras de videos para la preparación de material para el estudiante y para el análisis de las experiencias más detallado y específico por parte de los estudiantes.</a:t>
            </a:r>
            <a:endParaRPr lang="es-ES_tradnl" dirty="0">
              <a:effectLst/>
              <a:latin typeface="Calibri" charset="0"/>
              <a:ea typeface="Calibri" charset="0"/>
              <a:cs typeface="Times New Roman" charset="0"/>
            </a:endParaRPr>
          </a:p>
        </p:txBody>
      </p:sp>
    </p:spTree>
    <p:extLst>
      <p:ext uri="{BB962C8B-B14F-4D97-AF65-F5344CB8AC3E}">
        <p14:creationId xmlns:p14="http://schemas.microsoft.com/office/powerpoint/2010/main" val="459218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67544" y="1340768"/>
            <a:ext cx="8303890" cy="3384376"/>
          </a:xfrm>
          <a:prstGeom prst="rect">
            <a:avLst/>
          </a:prstGeom>
        </p:spPr>
      </p:pic>
    </p:spTree>
    <p:extLst>
      <p:ext uri="{BB962C8B-B14F-4D97-AF65-F5344CB8AC3E}">
        <p14:creationId xmlns:p14="http://schemas.microsoft.com/office/powerpoint/2010/main" val="841899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p:txBody>
          <a:bodyPr/>
          <a:lstStyle/>
          <a:p>
            <a:r>
              <a:rPr lang="es-CL" dirty="0">
                <a:solidFill>
                  <a:schemeClr val="tx2">
                    <a:lumMod val="75000"/>
                  </a:schemeClr>
                </a:solidFill>
              </a:rPr>
              <a:t>Situación Problemática</a:t>
            </a:r>
          </a:p>
        </p:txBody>
      </p:sp>
      <p:sp>
        <p:nvSpPr>
          <p:cNvPr id="8" name="Marcador de texto vertical 7"/>
          <p:cNvSpPr>
            <a:spLocks noGrp="1"/>
          </p:cNvSpPr>
          <p:nvPr>
            <p:ph type="body" orient="vert" idx="1"/>
          </p:nvPr>
        </p:nvSpPr>
        <p:spPr>
          <a:xfrm rot="16200000">
            <a:off x="3499486" y="761962"/>
            <a:ext cx="4531639" cy="5842992"/>
          </a:xfrm>
        </p:spPr>
        <p:txBody>
          <a:bodyPr/>
          <a:lstStyle/>
          <a:p>
            <a:pPr marL="457200" indent="-457200"/>
            <a:r>
              <a:rPr lang="es-CL" dirty="0">
                <a:solidFill>
                  <a:schemeClr val="tx2">
                    <a:lumMod val="60000"/>
                    <a:lumOff val="40000"/>
                  </a:schemeClr>
                </a:solidFill>
              </a:rPr>
              <a:t>Alta demanda de estudiantes por curso.</a:t>
            </a:r>
          </a:p>
          <a:p>
            <a:pPr marL="457200" indent="-457200"/>
            <a:r>
              <a:rPr lang="es-CL" dirty="0">
                <a:solidFill>
                  <a:schemeClr val="tx2">
                    <a:lumMod val="60000"/>
                    <a:lumOff val="40000"/>
                  </a:schemeClr>
                </a:solidFill>
              </a:rPr>
              <a:t>Poco espacio para organizar los grupos.</a:t>
            </a:r>
          </a:p>
          <a:p>
            <a:pPr marL="457200" indent="-457200"/>
            <a:r>
              <a:rPr lang="es-CL" dirty="0">
                <a:solidFill>
                  <a:schemeClr val="tx2">
                    <a:lumMod val="60000"/>
                    <a:lumOff val="40000"/>
                  </a:schemeClr>
                </a:solidFill>
              </a:rPr>
              <a:t>Mucho tiempo de demora por experiencia</a:t>
            </a:r>
          </a:p>
          <a:p>
            <a:endParaRPr lang="es-ES_tradnl" dirty="0">
              <a:solidFill>
                <a:schemeClr val="tx2">
                  <a:lumMod val="60000"/>
                  <a:lumOff val="40000"/>
                </a:schemeClr>
              </a:solidFill>
            </a:endParaRPr>
          </a:p>
        </p:txBody>
      </p:sp>
      <p:pic>
        <p:nvPicPr>
          <p:cNvPr id="4098" name="Picture 2" descr="Resultado de imagen para mejoramiento de laboratorio"/>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51520" y="1628800"/>
            <a:ext cx="2448272" cy="3240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0961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p:txBody>
          <a:bodyPr/>
          <a:lstStyle/>
          <a:p>
            <a:r>
              <a:rPr lang="es-CL" dirty="0" smtClean="0">
                <a:solidFill>
                  <a:schemeClr val="tx2">
                    <a:lumMod val="75000"/>
                  </a:schemeClr>
                </a:solidFill>
              </a:rPr>
              <a:t>Diagrama de los contenidos</a:t>
            </a:r>
            <a:endParaRPr lang="es-CL" dirty="0">
              <a:solidFill>
                <a:schemeClr val="tx2">
                  <a:lumMod val="75000"/>
                </a:schemeClr>
              </a:solidFill>
            </a:endParaRPr>
          </a:p>
        </p:txBody>
      </p:sp>
      <p:sp>
        <p:nvSpPr>
          <p:cNvPr id="3" name="Forma libre 2"/>
          <p:cNvSpPr/>
          <p:nvPr/>
        </p:nvSpPr>
        <p:spPr>
          <a:xfrm>
            <a:off x="3419872" y="1966605"/>
            <a:ext cx="2023363" cy="1415890"/>
          </a:xfrm>
          <a:custGeom>
            <a:avLst/>
            <a:gdLst/>
            <a:ahLst/>
            <a:cxnLst/>
            <a:rect l="0" t="0" r="r" b="b"/>
            <a:pathLst>
              <a:path w="2386" h="1654">
                <a:moveTo>
                  <a:pt x="1184" y="1653"/>
                </a:moveTo>
                <a:lnTo>
                  <a:pt x="2385" y="0"/>
                </a:lnTo>
                <a:lnTo>
                  <a:pt x="0" y="0"/>
                </a:lnTo>
                <a:lnTo>
                  <a:pt x="1184" y="1653"/>
                </a:lnTo>
              </a:path>
            </a:pathLst>
          </a:custGeom>
          <a:solidFill>
            <a:srgbClr val="729FCF"/>
          </a:solidFill>
          <a:ln w="9360">
            <a:solidFill>
              <a:srgbClr val="3465A4"/>
            </a:solidFill>
            <a:round/>
          </a:ln>
        </p:spPr>
        <p:style>
          <a:lnRef idx="0">
            <a:scrgbClr r="0" g="0" b="0"/>
          </a:lnRef>
          <a:fillRef idx="0">
            <a:scrgbClr r="0" g="0" b="0"/>
          </a:fillRef>
          <a:effectRef idx="0">
            <a:scrgbClr r="0" g="0" b="0"/>
          </a:effectRef>
          <a:fontRef idx="minor"/>
        </p:style>
        <p:txBody>
          <a:bodyPr/>
          <a:lstStyle/>
          <a:p>
            <a:endParaRPr lang="es-CL"/>
          </a:p>
        </p:txBody>
      </p:sp>
      <p:sp>
        <p:nvSpPr>
          <p:cNvPr id="2" name="Cuadro de texto 4"/>
          <p:cNvSpPr txBox="1">
            <a:spLocks noChangeArrowheads="1"/>
          </p:cNvSpPr>
          <p:nvPr/>
        </p:nvSpPr>
        <p:spPr bwMode="auto">
          <a:xfrm>
            <a:off x="3883809" y="2118392"/>
            <a:ext cx="1120239" cy="640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zh-CN"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Uso</a:t>
            </a:r>
            <a:endParaRPr kumimoji="0" lang="es-ES" altLang="zh-CN" sz="6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zh-CN"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Herramientas</a:t>
            </a:r>
            <a:endParaRPr kumimoji="0" lang="es-ES" altLang="zh-CN" sz="600" b="0" i="0" u="none" strike="noStrike" cap="none" normalizeH="0" baseline="0" dirty="0" smtClean="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zh-CN"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Software</a:t>
            </a:r>
            <a:endParaRPr kumimoji="0" lang="es-ES" altLang="zh-CN" sz="1800" b="0" i="0" u="none" strike="noStrike" cap="none" normalizeH="0" baseline="0" dirty="0" smtClean="0">
              <a:ln>
                <a:noFill/>
              </a:ln>
              <a:solidFill>
                <a:schemeClr val="tx1"/>
              </a:solidFill>
              <a:effectLst/>
              <a:latin typeface="Arial" panose="020B0604020202020204" pitchFamily="34" charset="0"/>
            </a:endParaRPr>
          </a:p>
        </p:txBody>
      </p:sp>
      <p:sp>
        <p:nvSpPr>
          <p:cNvPr id="4" name="Cuadro de texto 5"/>
          <p:cNvSpPr txBox="1">
            <a:spLocks noChangeArrowheads="1"/>
          </p:cNvSpPr>
          <p:nvPr/>
        </p:nvSpPr>
        <p:spPr bwMode="auto">
          <a:xfrm>
            <a:off x="3035807" y="1157955"/>
            <a:ext cx="2804159" cy="603250"/>
          </a:xfrm>
          <a:prstGeom prst="rect">
            <a:avLst/>
          </a:prstGeom>
          <a:solidFill>
            <a:srgbClr val="729FCF"/>
          </a:solidFill>
          <a:ln w="9360">
            <a:solidFill>
              <a:srgbClr val="3465A4"/>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zh-CN" sz="12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Laboratorio de</a:t>
            </a:r>
            <a:endParaRPr kumimoji="0" lang="es-ES" altLang="zh-CN" sz="600" b="1" i="0" u="none" strike="noStrike" cap="none" normalizeH="0" baseline="0" dirty="0" smtClean="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zh-CN" sz="12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Cinemática y Dinámica</a:t>
            </a:r>
            <a:endParaRPr kumimoji="0" lang="es-ES" altLang="zh-CN" sz="600" b="1" i="0" u="none" strike="noStrike" cap="none" normalizeH="0" baseline="0" dirty="0" smtClean="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zh-CN" sz="12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(Física I)</a:t>
            </a:r>
            <a:endParaRPr kumimoji="0" lang="es-ES" altLang="zh-CN" sz="1800" b="1" i="0" u="none" strike="noStrike" cap="none" normalizeH="0" baseline="0" dirty="0" smtClean="0">
              <a:ln>
                <a:noFill/>
              </a:ln>
              <a:solidFill>
                <a:schemeClr val="tx1"/>
              </a:solidFill>
              <a:effectLst/>
              <a:latin typeface="Arial" panose="020B0604020202020204" pitchFamily="34" charset="0"/>
            </a:endParaRPr>
          </a:p>
        </p:txBody>
      </p:sp>
      <p:sp>
        <p:nvSpPr>
          <p:cNvPr id="5" name="Proceso alternativo 6"/>
          <p:cNvSpPr>
            <a:spLocks noChangeArrowheads="1"/>
          </p:cNvSpPr>
          <p:nvPr/>
        </p:nvSpPr>
        <p:spPr bwMode="auto">
          <a:xfrm>
            <a:off x="1181575" y="1889326"/>
            <a:ext cx="1844675" cy="652462"/>
          </a:xfrm>
          <a:prstGeom prst="flowChartAlternateProcess">
            <a:avLst/>
          </a:prstGeom>
          <a:solidFill>
            <a:srgbClr val="729FCF"/>
          </a:solidFill>
          <a:ln w="9360">
            <a:solidFill>
              <a:srgbClr val="3465A4"/>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zh-CN"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Instrumentos</a:t>
            </a:r>
            <a:endParaRPr kumimoji="0" lang="es-ES" altLang="zh-CN" sz="600" b="0" i="0" u="none" strike="noStrike" cap="none" normalizeH="0" baseline="0" smtClean="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zh-CN"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Medidas y Errores</a:t>
            </a:r>
            <a:endParaRPr kumimoji="0" lang="es-ES" altLang="zh-CN" sz="1800" b="0" i="0" u="none" strike="noStrike" cap="none" normalizeH="0" baseline="0" smtClean="0">
              <a:ln>
                <a:noFill/>
              </a:ln>
              <a:solidFill>
                <a:schemeClr val="tx1"/>
              </a:solidFill>
              <a:effectLst/>
              <a:latin typeface="Arial" panose="020B0604020202020204" pitchFamily="34" charset="0"/>
            </a:endParaRPr>
          </a:p>
        </p:txBody>
      </p:sp>
      <p:sp>
        <p:nvSpPr>
          <p:cNvPr id="6" name="Proceso alternativo 7"/>
          <p:cNvSpPr>
            <a:spLocks noChangeArrowheads="1"/>
          </p:cNvSpPr>
          <p:nvPr/>
        </p:nvSpPr>
        <p:spPr bwMode="auto">
          <a:xfrm>
            <a:off x="1139641" y="3554224"/>
            <a:ext cx="1844675" cy="652462"/>
          </a:xfrm>
          <a:prstGeom prst="flowChartAlternateProcess">
            <a:avLst/>
          </a:prstGeom>
          <a:solidFill>
            <a:srgbClr val="729FCF"/>
          </a:solidFill>
          <a:ln w="9360">
            <a:solidFill>
              <a:srgbClr val="3465A4"/>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zh-CN"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Precisión</a:t>
            </a:r>
            <a:endParaRPr kumimoji="0" lang="es-ES" altLang="zh-CN" sz="600" b="0" i="0" u="none" strike="noStrike" cap="none" normalizeH="0" baseline="0" smtClean="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zh-CN"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Exactitud</a:t>
            </a:r>
            <a:endParaRPr kumimoji="0" lang="es-ES" altLang="zh-CN" sz="600" b="0" i="0" u="none" strike="noStrike" cap="none" normalizeH="0" baseline="0" smtClean="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zh-CN"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Resultados</a:t>
            </a:r>
            <a:endParaRPr kumimoji="0" lang="es-ES" altLang="zh-CN" sz="1800" b="0" i="0" u="none" strike="noStrike" cap="none" normalizeH="0" baseline="0" smtClean="0">
              <a:ln>
                <a:noFill/>
              </a:ln>
              <a:solidFill>
                <a:schemeClr val="tx1"/>
              </a:solidFill>
              <a:effectLst/>
              <a:latin typeface="Arial" panose="020B0604020202020204" pitchFamily="34" charset="0"/>
            </a:endParaRPr>
          </a:p>
        </p:txBody>
      </p:sp>
      <p:sp>
        <p:nvSpPr>
          <p:cNvPr id="8" name="Proceso alternativo 8"/>
          <p:cNvSpPr>
            <a:spLocks noChangeArrowheads="1"/>
          </p:cNvSpPr>
          <p:nvPr/>
        </p:nvSpPr>
        <p:spPr bwMode="auto">
          <a:xfrm>
            <a:off x="3494139" y="5003130"/>
            <a:ext cx="1860550" cy="946150"/>
          </a:xfrm>
          <a:prstGeom prst="flowChartAlternateProcess">
            <a:avLst/>
          </a:prstGeom>
          <a:solidFill>
            <a:srgbClr val="729FCF"/>
          </a:solidFill>
          <a:ln w="9360">
            <a:solidFill>
              <a:srgbClr val="3465A4"/>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zh-CN" sz="12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rPr>
              <a:t>Comprensión del Fenómeno, y</a:t>
            </a:r>
            <a:endParaRPr kumimoji="0" lang="es-ES" altLang="zh-CN" sz="600" b="0" i="0" u="none" strike="noStrike" cap="none" normalizeH="0" baseline="0" dirty="0" smtClean="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zh-CN" sz="12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rPr>
              <a:t>Construcción del </a:t>
            </a:r>
            <a:r>
              <a:rPr kumimoji="0" lang="es-ES" altLang="zh-CN"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Prototipo</a:t>
            </a:r>
            <a:endParaRPr kumimoji="0" lang="es-ES" altLang="zh-CN" sz="1800" b="0" i="0" u="none" strike="noStrike" cap="none" normalizeH="0" baseline="0" dirty="0" smtClean="0">
              <a:ln>
                <a:noFill/>
              </a:ln>
              <a:solidFill>
                <a:schemeClr val="tx1"/>
              </a:solidFill>
              <a:effectLst/>
              <a:latin typeface="Arial" panose="020B0604020202020204" pitchFamily="34" charset="0"/>
            </a:endParaRPr>
          </a:p>
        </p:txBody>
      </p:sp>
      <p:sp>
        <p:nvSpPr>
          <p:cNvPr id="9" name="Corchetes 9"/>
          <p:cNvSpPr>
            <a:spLocks noChangeArrowheads="1"/>
          </p:cNvSpPr>
          <p:nvPr/>
        </p:nvSpPr>
        <p:spPr bwMode="auto">
          <a:xfrm>
            <a:off x="1154769" y="2566594"/>
            <a:ext cx="1855788" cy="893763"/>
          </a:xfrm>
          <a:prstGeom prst="bracketPair">
            <a:avLst>
              <a:gd name="adj" fmla="val 2509"/>
            </a:avLst>
          </a:prstGeom>
          <a:noFill/>
          <a:ln w="9360">
            <a:solidFill>
              <a:srgbClr val="3465A4"/>
            </a:solidFill>
            <a:round/>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zh-CN" sz="1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Cada instrumento se valora respecto a su precisión para tomar un medida determinada. </a:t>
            </a:r>
            <a:endParaRPr kumimoji="0" lang="es-ES" altLang="zh-CN" sz="600" b="0" i="0" u="none" strike="noStrike" cap="none" normalizeH="0" baseline="0" dirty="0" smtClean="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zh-CN" sz="1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La comprensión y el buen manejo de estas nos permite </a:t>
            </a:r>
            <a:endParaRPr kumimoji="0" lang="es-ES" altLang="zh-CN" sz="1800" b="0" i="0" u="none" strike="noStrike" cap="none" normalizeH="0" baseline="0" dirty="0" smtClean="0">
              <a:ln>
                <a:noFill/>
              </a:ln>
              <a:solidFill>
                <a:schemeClr val="tx1"/>
              </a:solidFill>
              <a:effectLst/>
              <a:latin typeface="Arial" panose="020B0604020202020204" pitchFamily="34" charset="0"/>
            </a:endParaRPr>
          </a:p>
        </p:txBody>
      </p:sp>
      <p:sp>
        <p:nvSpPr>
          <p:cNvPr id="11" name="Corchetes 11"/>
          <p:cNvSpPr>
            <a:spLocks noChangeArrowheads="1"/>
          </p:cNvSpPr>
          <p:nvPr/>
        </p:nvSpPr>
        <p:spPr bwMode="auto">
          <a:xfrm>
            <a:off x="5741853" y="2678650"/>
            <a:ext cx="2030842" cy="768425"/>
          </a:xfrm>
          <a:prstGeom prst="bracketPair">
            <a:avLst>
              <a:gd name="adj" fmla="val 2509"/>
            </a:avLst>
          </a:prstGeom>
          <a:noFill/>
          <a:ln w="9360">
            <a:solidFill>
              <a:srgbClr val="3465A4"/>
            </a:solidFill>
            <a:round/>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zh-CN" sz="1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El conjunto de datos obtenidos es sometido a análisis para ajustar la función matemática de referencia.</a:t>
            </a:r>
            <a:endParaRPr kumimoji="0" lang="es-ES" altLang="zh-CN" sz="600" b="0" i="0" u="none" strike="noStrike" cap="none" normalizeH="0" baseline="0" dirty="0" smtClean="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zh-CN" sz="1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Los datos y su análisis nos permite </a:t>
            </a:r>
            <a:endParaRPr kumimoji="0" lang="es-ES" altLang="zh-CN" sz="1800" b="0" i="0" u="none" strike="noStrike" cap="none" normalizeH="0" baseline="0" dirty="0" smtClean="0">
              <a:ln>
                <a:noFill/>
              </a:ln>
              <a:solidFill>
                <a:schemeClr val="tx1"/>
              </a:solidFill>
              <a:effectLst/>
              <a:latin typeface="Arial" panose="020B0604020202020204" pitchFamily="34" charset="0"/>
            </a:endParaRPr>
          </a:p>
        </p:txBody>
      </p:sp>
      <p:sp>
        <p:nvSpPr>
          <p:cNvPr id="12" name="Proceso alternativo 12"/>
          <p:cNvSpPr>
            <a:spLocks noChangeArrowheads="1"/>
          </p:cNvSpPr>
          <p:nvPr/>
        </p:nvSpPr>
        <p:spPr bwMode="auto">
          <a:xfrm>
            <a:off x="5834143" y="1874171"/>
            <a:ext cx="1846262" cy="652462"/>
          </a:xfrm>
          <a:prstGeom prst="flowChartAlternateProcess">
            <a:avLst/>
          </a:prstGeom>
          <a:solidFill>
            <a:srgbClr val="729FCF"/>
          </a:solidFill>
          <a:ln w="9360">
            <a:solidFill>
              <a:srgbClr val="3465A4"/>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zh-CN"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Datos</a:t>
            </a:r>
            <a:endParaRPr kumimoji="0" lang="es-ES" altLang="zh-CN" sz="600" b="0" i="0" u="none" strike="noStrike" cap="none" normalizeH="0" baseline="0" dirty="0" smtClean="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zh-CN"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Gráficas y Análisis</a:t>
            </a:r>
            <a:endParaRPr kumimoji="0" lang="es-ES" altLang="zh-CN" sz="1800" b="0" i="0" u="none" strike="noStrike" cap="none" normalizeH="0" baseline="0" dirty="0" smtClean="0">
              <a:ln>
                <a:noFill/>
              </a:ln>
              <a:solidFill>
                <a:schemeClr val="tx1"/>
              </a:solidFill>
              <a:effectLst/>
              <a:latin typeface="Arial" panose="020B0604020202020204" pitchFamily="34" charset="0"/>
            </a:endParaRPr>
          </a:p>
        </p:txBody>
      </p:sp>
      <p:sp>
        <p:nvSpPr>
          <p:cNvPr id="13" name="Proceso alternativo 13"/>
          <p:cNvSpPr>
            <a:spLocks noChangeArrowheads="1"/>
          </p:cNvSpPr>
          <p:nvPr/>
        </p:nvSpPr>
        <p:spPr bwMode="auto">
          <a:xfrm>
            <a:off x="5903580" y="3605530"/>
            <a:ext cx="1846262" cy="652462"/>
          </a:xfrm>
          <a:prstGeom prst="flowChartAlternateProcess">
            <a:avLst/>
          </a:prstGeom>
          <a:solidFill>
            <a:srgbClr val="729FCF"/>
          </a:solidFill>
          <a:ln w="9360">
            <a:solidFill>
              <a:srgbClr val="3465A4"/>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zh-CN"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Modelamiento</a:t>
            </a:r>
            <a:endParaRPr kumimoji="0" lang="es-ES" altLang="zh-CN" sz="600" b="0" i="0" u="none" strike="noStrike" cap="none" normalizeH="0" baseline="0" smtClean="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zh-CN"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Simulación</a:t>
            </a:r>
            <a:endParaRPr kumimoji="0" lang="es-ES" altLang="zh-CN" sz="600" b="0" i="0" u="none" strike="noStrike" cap="none" normalizeH="0" baseline="0" smtClean="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zh-CN"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Predicción</a:t>
            </a:r>
            <a:endParaRPr kumimoji="0" lang="es-ES" altLang="zh-CN" sz="1800" b="0" i="0" u="none" strike="noStrike" cap="none" normalizeH="0" baseline="0" smtClean="0">
              <a:ln>
                <a:noFill/>
              </a:ln>
              <a:solidFill>
                <a:schemeClr val="tx1"/>
              </a:solidFill>
              <a:effectLst/>
              <a:latin typeface="Arial" panose="020B0604020202020204" pitchFamily="34" charset="0"/>
            </a:endParaRPr>
          </a:p>
        </p:txBody>
      </p:sp>
      <p:sp>
        <p:nvSpPr>
          <p:cNvPr id="14" name="Corchetes 14"/>
          <p:cNvSpPr>
            <a:spLocks noChangeArrowheads="1"/>
          </p:cNvSpPr>
          <p:nvPr/>
        </p:nvSpPr>
        <p:spPr bwMode="auto">
          <a:xfrm>
            <a:off x="1117274" y="4300553"/>
            <a:ext cx="1855788" cy="893763"/>
          </a:xfrm>
          <a:prstGeom prst="bracketPair">
            <a:avLst>
              <a:gd name="adj" fmla="val 2509"/>
            </a:avLst>
          </a:prstGeom>
          <a:noFill/>
          <a:ln w="9360">
            <a:solidFill>
              <a:srgbClr val="3465A4"/>
            </a:solidFill>
            <a:round/>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zh-CN" sz="10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El</a:t>
            </a:r>
            <a:r>
              <a:rPr kumimoji="0" lang="es-ES" altLang="zh-CN" sz="10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rPr>
              <a:t> grado de veracidad de l</a:t>
            </a:r>
            <a:r>
              <a:rPr kumimoji="0" lang="es-ES" altLang="zh-CN" sz="10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os resultados depende de la fiabilidad del instrumento. </a:t>
            </a:r>
            <a:endParaRPr kumimoji="0" lang="es-ES" altLang="zh-CN" sz="1800" b="0" i="0" u="none" strike="noStrike" cap="none" normalizeH="0" baseline="0" smtClean="0">
              <a:ln>
                <a:noFill/>
              </a:ln>
              <a:solidFill>
                <a:schemeClr val="tx1"/>
              </a:solidFill>
              <a:effectLst/>
              <a:latin typeface="Arial" panose="020B0604020202020204" pitchFamily="34" charset="0"/>
            </a:endParaRPr>
          </a:p>
        </p:txBody>
      </p:sp>
      <p:sp>
        <p:nvSpPr>
          <p:cNvPr id="15" name="Corchetes 15"/>
          <p:cNvSpPr>
            <a:spLocks noChangeArrowheads="1"/>
          </p:cNvSpPr>
          <p:nvPr/>
        </p:nvSpPr>
        <p:spPr bwMode="auto">
          <a:xfrm>
            <a:off x="5919628" y="4352265"/>
            <a:ext cx="1835150" cy="690563"/>
          </a:xfrm>
          <a:prstGeom prst="bracketPair">
            <a:avLst>
              <a:gd name="adj" fmla="val 2509"/>
            </a:avLst>
          </a:prstGeom>
          <a:noFill/>
          <a:ln w="9360">
            <a:solidFill>
              <a:srgbClr val="3465A4"/>
            </a:solidFill>
            <a:round/>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zh-CN" sz="1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La elaboración de un modelo, nos permite estimar un intervalo de confianza para los resultados posibles </a:t>
            </a:r>
            <a:endParaRPr kumimoji="0" lang="es-ES" altLang="zh-CN" sz="1800" b="0" i="0" u="none" strike="noStrike" cap="none" normalizeH="0" baseline="0" dirty="0" smtClean="0">
              <a:ln>
                <a:noFill/>
              </a:ln>
              <a:solidFill>
                <a:schemeClr val="tx1"/>
              </a:solidFill>
              <a:effectLst/>
              <a:latin typeface="Arial" panose="020B0604020202020204" pitchFamily="34" charset="0"/>
            </a:endParaRPr>
          </a:p>
        </p:txBody>
      </p:sp>
      <p:cxnSp>
        <p:nvCxnSpPr>
          <p:cNvPr id="17" name="Conector recto 16"/>
          <p:cNvCxnSpPr/>
          <p:nvPr/>
        </p:nvCxnSpPr>
        <p:spPr>
          <a:xfrm flipH="1">
            <a:off x="2053748" y="1429719"/>
            <a:ext cx="833120" cy="301625"/>
          </a:xfrm>
          <a:prstGeom prst="line">
            <a:avLst/>
          </a:prstGeom>
          <a:ln w="9360">
            <a:solidFill>
              <a:srgbClr val="3465A4"/>
            </a:solidFill>
            <a:round/>
            <a:tailEnd type="triangle" w="med" len="med"/>
          </a:ln>
        </p:spPr>
        <p:style>
          <a:lnRef idx="0">
            <a:scrgbClr r="0" g="0" b="0"/>
          </a:lnRef>
          <a:fillRef idx="0">
            <a:scrgbClr r="0" g="0" b="0"/>
          </a:fillRef>
          <a:effectRef idx="0">
            <a:scrgbClr r="0" g="0" b="0"/>
          </a:effectRef>
          <a:fontRef idx="minor"/>
        </p:style>
      </p:cxnSp>
      <p:cxnSp>
        <p:nvCxnSpPr>
          <p:cNvPr id="18" name="Conector recto 17"/>
          <p:cNvCxnSpPr/>
          <p:nvPr/>
        </p:nvCxnSpPr>
        <p:spPr>
          <a:xfrm>
            <a:off x="5919628" y="1455579"/>
            <a:ext cx="829945" cy="261620"/>
          </a:xfrm>
          <a:prstGeom prst="line">
            <a:avLst/>
          </a:prstGeom>
          <a:ln w="9360">
            <a:solidFill>
              <a:srgbClr val="3465A4"/>
            </a:solidFill>
            <a:round/>
            <a:tailEnd type="triangle" w="med" len="med"/>
          </a:ln>
        </p:spPr>
        <p:style>
          <a:lnRef idx="0">
            <a:scrgbClr r="0" g="0" b="0"/>
          </a:lnRef>
          <a:fillRef idx="0">
            <a:scrgbClr r="0" g="0" b="0"/>
          </a:fillRef>
          <a:effectRef idx="0">
            <a:scrgbClr r="0" g="0" b="0"/>
          </a:effectRef>
          <a:fontRef idx="minor"/>
        </p:style>
      </p:cxnSp>
      <p:sp>
        <p:nvSpPr>
          <p:cNvPr id="19" name="Rectangle 1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sp>
        <p:nvSpPr>
          <p:cNvPr id="20" name="Rectangle 30"/>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altLang="zh-CN"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zh-CN"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
            </a:r>
            <a:br>
              <a:rPr kumimoji="0" lang="es-ES" altLang="zh-CN"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br>
            <a:endParaRPr kumimoji="0" lang="es-ES" altLang="zh-CN" sz="1800" b="0" i="0" u="none" strike="noStrike" cap="none" normalizeH="0" baseline="0" smtClean="0">
              <a:ln>
                <a:noFill/>
              </a:ln>
              <a:solidFill>
                <a:schemeClr val="tx1"/>
              </a:solidFill>
              <a:effectLst/>
              <a:latin typeface="Arial" panose="020B0604020202020204" pitchFamily="34" charset="0"/>
            </a:endParaRPr>
          </a:p>
        </p:txBody>
      </p:sp>
      <p:sp>
        <p:nvSpPr>
          <p:cNvPr id="22" name="Forma libre 21"/>
          <p:cNvSpPr/>
          <p:nvPr/>
        </p:nvSpPr>
        <p:spPr>
          <a:xfrm>
            <a:off x="3419872" y="3453270"/>
            <a:ext cx="2023363" cy="1415890"/>
          </a:xfrm>
          <a:custGeom>
            <a:avLst/>
            <a:gdLst/>
            <a:ahLst/>
            <a:cxnLst/>
            <a:rect l="0" t="0" r="r" b="b"/>
            <a:pathLst>
              <a:path w="2386" h="1654">
                <a:moveTo>
                  <a:pt x="1184" y="1653"/>
                </a:moveTo>
                <a:lnTo>
                  <a:pt x="2385" y="0"/>
                </a:lnTo>
                <a:lnTo>
                  <a:pt x="0" y="0"/>
                </a:lnTo>
                <a:lnTo>
                  <a:pt x="1184" y="1653"/>
                </a:lnTo>
              </a:path>
            </a:pathLst>
          </a:custGeom>
          <a:solidFill>
            <a:srgbClr val="729FCF"/>
          </a:solidFill>
          <a:ln w="9360">
            <a:solidFill>
              <a:srgbClr val="3465A4"/>
            </a:solidFill>
            <a:round/>
          </a:ln>
        </p:spPr>
        <p:style>
          <a:lnRef idx="0">
            <a:scrgbClr r="0" g="0" b="0"/>
          </a:lnRef>
          <a:fillRef idx="0">
            <a:scrgbClr r="0" g="0" b="0"/>
          </a:fillRef>
          <a:effectRef idx="0">
            <a:scrgbClr r="0" g="0" b="0"/>
          </a:effectRef>
          <a:fontRef idx="minor"/>
        </p:style>
        <p:txBody>
          <a:bodyPr/>
          <a:lstStyle/>
          <a:p>
            <a:endParaRPr lang="es-CL"/>
          </a:p>
        </p:txBody>
      </p:sp>
      <p:sp>
        <p:nvSpPr>
          <p:cNvPr id="16" name="Cuadro de texto 16"/>
          <p:cNvSpPr txBox="1">
            <a:spLocks noChangeArrowheads="1"/>
          </p:cNvSpPr>
          <p:nvPr/>
        </p:nvSpPr>
        <p:spPr bwMode="auto">
          <a:xfrm>
            <a:off x="3864540" y="3946208"/>
            <a:ext cx="1077416" cy="311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zh-CN"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Videocámaras</a:t>
            </a:r>
            <a:endParaRPr kumimoji="0" lang="es-ES" altLang="zh-CN"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1712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39138" y="0"/>
            <a:ext cx="5104203" cy="1143000"/>
          </a:xfrm>
        </p:spPr>
        <p:txBody>
          <a:bodyPr/>
          <a:lstStyle/>
          <a:p>
            <a:r>
              <a:rPr lang="es-CL" dirty="0" smtClean="0">
                <a:solidFill>
                  <a:schemeClr val="tx2">
                    <a:lumMod val="75000"/>
                  </a:schemeClr>
                </a:solidFill>
              </a:rPr>
              <a:t>Resultados obtenidos </a:t>
            </a:r>
            <a:endParaRPr lang="es-CL" dirty="0">
              <a:solidFill>
                <a:schemeClr val="tx2">
                  <a:lumMod val="75000"/>
                </a:schemeClr>
              </a:solidFill>
            </a:endParaRPr>
          </a:p>
        </p:txBody>
      </p:sp>
      <p:sp>
        <p:nvSpPr>
          <p:cNvPr id="8" name="Marcador de texto vertical 7"/>
          <p:cNvSpPr>
            <a:spLocks noGrp="1"/>
          </p:cNvSpPr>
          <p:nvPr>
            <p:ph type="body" orient="vert" idx="1"/>
          </p:nvPr>
        </p:nvSpPr>
        <p:spPr>
          <a:xfrm rot="16200000">
            <a:off x="6991872" y="-335904"/>
            <a:ext cx="787224" cy="2170584"/>
          </a:xfrm>
        </p:spPr>
        <p:txBody>
          <a:bodyPr>
            <a:normAutofit fontScale="62500" lnSpcReduction="20000"/>
          </a:bodyPr>
          <a:lstStyle/>
          <a:p>
            <a:pPr marL="0" indent="0" algn="ctr">
              <a:buNone/>
            </a:pPr>
            <a:r>
              <a:rPr lang="es-ES_tradnl" b="1" dirty="0" smtClean="0">
                <a:solidFill>
                  <a:schemeClr val="tx2">
                    <a:lumMod val="60000"/>
                    <a:lumOff val="40000"/>
                  </a:schemeClr>
                </a:solidFill>
              </a:rPr>
              <a:t>Grupo Azul</a:t>
            </a:r>
          </a:p>
          <a:p>
            <a:pPr marL="0" indent="0" algn="ctr">
              <a:buNone/>
            </a:pPr>
            <a:r>
              <a:rPr lang="es-ES_tradnl" b="1" dirty="0" smtClean="0">
                <a:solidFill>
                  <a:schemeClr val="tx2">
                    <a:lumMod val="60000"/>
                    <a:lumOff val="40000"/>
                  </a:schemeClr>
                </a:solidFill>
              </a:rPr>
              <a:t>Mérito al Esfuerzo</a:t>
            </a:r>
            <a:endParaRPr lang="es-ES_tradnl" b="1" dirty="0">
              <a:solidFill>
                <a:schemeClr val="tx2">
                  <a:lumMod val="60000"/>
                  <a:lumOff val="40000"/>
                </a:schemeClr>
              </a:solidFill>
            </a:endParaRPr>
          </a:p>
        </p:txBody>
      </p:sp>
      <p:pic>
        <p:nvPicPr>
          <p:cNvPr id="4" name="Imagen3"/>
          <p:cNvPicPr/>
          <p:nvPr/>
        </p:nvPicPr>
        <p:blipFill rotWithShape="1">
          <a:blip r:embed="rId2" cstate="screen">
            <a:extLst>
              <a:ext uri="{28A0092B-C50C-407E-A947-70E740481C1C}">
                <a14:useLocalDpi xmlns:a14="http://schemas.microsoft.com/office/drawing/2010/main"/>
              </a:ext>
            </a:extLst>
          </a:blip>
          <a:srcRect b="28590"/>
          <a:stretch/>
        </p:blipFill>
        <p:spPr bwMode="auto">
          <a:xfrm>
            <a:off x="4725469" y="1147018"/>
            <a:ext cx="2660015" cy="1978417"/>
          </a:xfrm>
          <a:prstGeom prst="rect">
            <a:avLst/>
          </a:prstGeom>
        </p:spPr>
      </p:pic>
      <p:pic>
        <p:nvPicPr>
          <p:cNvPr id="5" name="Imagen2"/>
          <p:cNvPicPr/>
          <p:nvPr/>
        </p:nvPicPr>
        <p:blipFill>
          <a:blip r:embed="rId3"/>
          <a:stretch>
            <a:fillRect/>
          </a:stretch>
        </p:blipFill>
        <p:spPr bwMode="auto">
          <a:xfrm>
            <a:off x="896953" y="1143000"/>
            <a:ext cx="2892425" cy="2166620"/>
          </a:xfrm>
          <a:prstGeom prst="rect">
            <a:avLst/>
          </a:prstGeom>
        </p:spPr>
      </p:pic>
      <p:pic>
        <p:nvPicPr>
          <p:cNvPr id="6" name="Imagen4"/>
          <p:cNvPicPr/>
          <p:nvPr/>
        </p:nvPicPr>
        <p:blipFill>
          <a:blip r:embed="rId4"/>
          <a:stretch>
            <a:fillRect/>
          </a:stretch>
        </p:blipFill>
        <p:spPr bwMode="auto">
          <a:xfrm>
            <a:off x="548655" y="3429000"/>
            <a:ext cx="3589020" cy="2774950"/>
          </a:xfrm>
          <a:prstGeom prst="rect">
            <a:avLst/>
          </a:prstGeom>
        </p:spPr>
      </p:pic>
      <p:pic>
        <p:nvPicPr>
          <p:cNvPr id="9" name="Imagen5"/>
          <p:cNvPicPr/>
          <p:nvPr/>
        </p:nvPicPr>
        <p:blipFill>
          <a:blip r:embed="rId5"/>
          <a:stretch>
            <a:fillRect/>
          </a:stretch>
        </p:blipFill>
        <p:spPr bwMode="auto">
          <a:xfrm>
            <a:off x="4725469" y="3429000"/>
            <a:ext cx="2914650" cy="2875915"/>
          </a:xfrm>
          <a:prstGeom prst="rect">
            <a:avLst/>
          </a:prstGeom>
        </p:spPr>
      </p:pic>
    </p:spTree>
    <p:extLst>
      <p:ext uri="{BB962C8B-B14F-4D97-AF65-F5344CB8AC3E}">
        <p14:creationId xmlns:p14="http://schemas.microsoft.com/office/powerpoint/2010/main" val="1666683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109684" y="53340"/>
            <a:ext cx="5338936" cy="1143000"/>
          </a:xfrm>
        </p:spPr>
        <p:txBody>
          <a:bodyPr/>
          <a:lstStyle/>
          <a:p>
            <a:r>
              <a:rPr lang="es-CL" dirty="0" smtClean="0">
                <a:solidFill>
                  <a:schemeClr val="tx2">
                    <a:lumMod val="75000"/>
                  </a:schemeClr>
                </a:solidFill>
              </a:rPr>
              <a:t>Resultados obtenidos </a:t>
            </a:r>
            <a:endParaRPr lang="es-CL" dirty="0">
              <a:solidFill>
                <a:schemeClr val="tx2">
                  <a:lumMod val="75000"/>
                </a:schemeClr>
              </a:solidFill>
            </a:endParaRPr>
          </a:p>
        </p:txBody>
      </p:sp>
      <p:sp>
        <p:nvSpPr>
          <p:cNvPr id="8" name="Marcador de texto vertical 7"/>
          <p:cNvSpPr>
            <a:spLocks noGrp="1"/>
          </p:cNvSpPr>
          <p:nvPr>
            <p:ph type="body" orient="vert" idx="1"/>
          </p:nvPr>
        </p:nvSpPr>
        <p:spPr>
          <a:xfrm rot="16200000">
            <a:off x="7086141" y="-326270"/>
            <a:ext cx="867341" cy="2483767"/>
          </a:xfrm>
        </p:spPr>
        <p:txBody>
          <a:bodyPr>
            <a:normAutofit fontScale="55000" lnSpcReduction="20000"/>
          </a:bodyPr>
          <a:lstStyle/>
          <a:p>
            <a:pPr marL="0" indent="0" algn="ctr">
              <a:buNone/>
            </a:pPr>
            <a:r>
              <a:rPr lang="es-ES_tradnl" b="1" dirty="0" smtClean="0">
                <a:solidFill>
                  <a:schemeClr val="tx2">
                    <a:lumMod val="60000"/>
                    <a:lumOff val="40000"/>
                  </a:schemeClr>
                </a:solidFill>
              </a:rPr>
              <a:t>Grupo Amarillo</a:t>
            </a:r>
          </a:p>
          <a:p>
            <a:pPr marL="0" indent="0" algn="ctr">
              <a:buNone/>
            </a:pPr>
            <a:r>
              <a:rPr lang="es-ES_tradnl" b="1" dirty="0" smtClean="0">
                <a:solidFill>
                  <a:schemeClr val="tx2">
                    <a:lumMod val="60000"/>
                    <a:lumOff val="40000"/>
                  </a:schemeClr>
                </a:solidFill>
              </a:rPr>
              <a:t>Mérito a la Creatividad</a:t>
            </a:r>
            <a:endParaRPr lang="es-ES_tradnl" b="1" dirty="0">
              <a:solidFill>
                <a:schemeClr val="tx2">
                  <a:lumMod val="60000"/>
                  <a:lumOff val="40000"/>
                </a:schemeClr>
              </a:solidFill>
            </a:endParaRPr>
          </a:p>
        </p:txBody>
      </p:sp>
      <p:pic>
        <p:nvPicPr>
          <p:cNvPr id="11" name="Imagen9"/>
          <p:cNvPicPr/>
          <p:nvPr/>
        </p:nvPicPr>
        <p:blipFill>
          <a:blip r:embed="rId2" cstate="screen">
            <a:extLst>
              <a:ext uri="{28A0092B-C50C-407E-A947-70E740481C1C}">
                <a14:useLocalDpi xmlns:a14="http://schemas.microsoft.com/office/drawing/2010/main"/>
              </a:ext>
            </a:extLst>
          </a:blip>
          <a:stretch>
            <a:fillRect/>
          </a:stretch>
        </p:blipFill>
        <p:spPr bwMode="auto">
          <a:xfrm>
            <a:off x="5433060" y="1111992"/>
            <a:ext cx="3294380" cy="1898015"/>
          </a:xfrm>
          <a:prstGeom prst="rect">
            <a:avLst/>
          </a:prstGeom>
        </p:spPr>
      </p:pic>
      <p:pic>
        <p:nvPicPr>
          <p:cNvPr id="12" name="Imagen6"/>
          <p:cNvPicPr/>
          <p:nvPr/>
        </p:nvPicPr>
        <p:blipFill>
          <a:blip r:embed="rId3"/>
          <a:stretch>
            <a:fillRect/>
          </a:stretch>
        </p:blipFill>
        <p:spPr bwMode="auto">
          <a:xfrm>
            <a:off x="154243" y="1349284"/>
            <a:ext cx="2324735" cy="2700655"/>
          </a:xfrm>
          <a:prstGeom prst="rect">
            <a:avLst/>
          </a:prstGeom>
        </p:spPr>
      </p:pic>
      <p:pic>
        <p:nvPicPr>
          <p:cNvPr id="13" name="Imagen8"/>
          <p:cNvPicPr/>
          <p:nvPr/>
        </p:nvPicPr>
        <p:blipFill>
          <a:blip r:embed="rId4"/>
          <a:stretch>
            <a:fillRect/>
          </a:stretch>
        </p:blipFill>
        <p:spPr bwMode="auto">
          <a:xfrm>
            <a:off x="5433060" y="3141363"/>
            <a:ext cx="3124835" cy="2364740"/>
          </a:xfrm>
          <a:prstGeom prst="rect">
            <a:avLst/>
          </a:prstGeom>
        </p:spPr>
      </p:pic>
      <p:pic>
        <p:nvPicPr>
          <p:cNvPr id="14" name="Imagen10"/>
          <p:cNvPicPr/>
          <p:nvPr/>
        </p:nvPicPr>
        <p:blipFill>
          <a:blip r:embed="rId5" cstate="screen">
            <a:extLst>
              <a:ext uri="{28A0092B-C50C-407E-A947-70E740481C1C}">
                <a14:useLocalDpi xmlns:a14="http://schemas.microsoft.com/office/drawing/2010/main"/>
              </a:ext>
            </a:extLst>
          </a:blip>
          <a:stretch>
            <a:fillRect/>
          </a:stretch>
        </p:blipFill>
        <p:spPr bwMode="auto">
          <a:xfrm>
            <a:off x="1216791" y="4323733"/>
            <a:ext cx="3513455" cy="1956435"/>
          </a:xfrm>
          <a:prstGeom prst="rect">
            <a:avLst/>
          </a:prstGeom>
        </p:spPr>
      </p:pic>
      <p:pic>
        <p:nvPicPr>
          <p:cNvPr id="15" name="Imagen11"/>
          <p:cNvPicPr/>
          <p:nvPr/>
        </p:nvPicPr>
        <p:blipFill>
          <a:blip r:embed="rId6" cstate="screen">
            <a:extLst>
              <a:ext uri="{28A0092B-C50C-407E-A947-70E740481C1C}">
                <a14:useLocalDpi xmlns:a14="http://schemas.microsoft.com/office/drawing/2010/main"/>
              </a:ext>
            </a:extLst>
          </a:blip>
          <a:stretch>
            <a:fillRect/>
          </a:stretch>
        </p:blipFill>
        <p:spPr bwMode="auto">
          <a:xfrm>
            <a:off x="2586231" y="1536818"/>
            <a:ext cx="2632323" cy="2062014"/>
          </a:xfrm>
          <a:prstGeom prst="rect">
            <a:avLst/>
          </a:prstGeom>
        </p:spPr>
      </p:pic>
    </p:spTree>
    <p:extLst>
      <p:ext uri="{BB962C8B-B14F-4D97-AF65-F5344CB8AC3E}">
        <p14:creationId xmlns:p14="http://schemas.microsoft.com/office/powerpoint/2010/main" val="167800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25152" y="127776"/>
            <a:ext cx="5482952" cy="1143000"/>
          </a:xfrm>
        </p:spPr>
        <p:txBody>
          <a:bodyPr/>
          <a:lstStyle/>
          <a:p>
            <a:r>
              <a:rPr lang="es-CL" dirty="0" smtClean="0">
                <a:solidFill>
                  <a:schemeClr val="tx2">
                    <a:lumMod val="75000"/>
                  </a:schemeClr>
                </a:solidFill>
              </a:rPr>
              <a:t>Resultados obtenidos </a:t>
            </a:r>
            <a:endParaRPr lang="es-CL" dirty="0">
              <a:solidFill>
                <a:schemeClr val="tx2">
                  <a:lumMod val="75000"/>
                </a:schemeClr>
              </a:solidFill>
            </a:endParaRPr>
          </a:p>
        </p:txBody>
      </p:sp>
      <p:sp>
        <p:nvSpPr>
          <p:cNvPr id="5" name="Rectangle 5"/>
          <p:cNvSpPr>
            <a:spLocks noChangeArrowheads="1"/>
          </p:cNvSpPr>
          <p:nvPr/>
        </p:nvSpPr>
        <p:spPr bwMode="auto">
          <a:xfrm>
            <a:off x="0" y="73437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sp>
        <p:nvSpPr>
          <p:cNvPr id="6" name="Cuadro de texto 45"/>
          <p:cNvSpPr txBox="1"/>
          <p:nvPr/>
        </p:nvSpPr>
        <p:spPr>
          <a:xfrm>
            <a:off x="589907" y="4821007"/>
            <a:ext cx="3589066" cy="1723549"/>
          </a:xfrm>
          <a:prstGeom prst="rect">
            <a:avLst/>
          </a:prstGeom>
          <a:noFill/>
          <a:ln>
            <a:noFill/>
          </a:ln>
        </p:spPr>
        <p:txBody>
          <a:bodyPr wrap="square" lIns="0" tIns="0" rIns="0" bIns="0">
            <a:spAutoFit/>
          </a:bodyPr>
          <a:lstStyle/>
          <a:p>
            <a:pPr algn="just">
              <a:spcAft>
                <a:spcPts val="0"/>
              </a:spcAft>
            </a:pPr>
            <a:r>
              <a:rPr lang="es-CL" sz="1600" b="1" dirty="0">
                <a:solidFill>
                  <a:schemeClr val="tx2">
                    <a:lumMod val="60000"/>
                    <a:lumOff val="40000"/>
                  </a:schemeClr>
                </a:solidFill>
                <a:effectLst/>
                <a:latin typeface="Liberation Serif"/>
                <a:ea typeface="Droid Sans Fallback"/>
                <a:cs typeface="FreeSans"/>
              </a:rPr>
              <a:t>Este grupo se llevo el merito a la precisión y exactitud, tras acertar al primer lanzamiento en cada una de las pruebas.</a:t>
            </a:r>
            <a:endParaRPr lang="es-CL" sz="1600" b="1" dirty="0">
              <a:solidFill>
                <a:schemeClr val="tx2">
                  <a:lumMod val="60000"/>
                  <a:lumOff val="40000"/>
                </a:schemeClr>
              </a:solidFill>
              <a:effectLst/>
              <a:latin typeface="Times New Roman" panose="02020603050405020304" pitchFamily="18" charset="0"/>
              <a:ea typeface="Times New Roman" panose="02020603050405020304" pitchFamily="18" charset="0"/>
            </a:endParaRPr>
          </a:p>
          <a:p>
            <a:pPr algn="just">
              <a:spcAft>
                <a:spcPts val="0"/>
              </a:spcAft>
            </a:pPr>
            <a:r>
              <a:rPr lang="es-ES" sz="1600" b="1" dirty="0">
                <a:solidFill>
                  <a:schemeClr val="tx2">
                    <a:lumMod val="60000"/>
                    <a:lumOff val="40000"/>
                  </a:schemeClr>
                </a:solidFill>
                <a:effectLst/>
                <a:latin typeface="Times New Roman" panose="02020603050405020304" pitchFamily="18" charset="0"/>
                <a:ea typeface="Times New Roman" panose="02020603050405020304" pitchFamily="18" charset="0"/>
              </a:rPr>
              <a:t> </a:t>
            </a:r>
            <a:endParaRPr lang="es-CL" sz="1600" b="1" dirty="0">
              <a:solidFill>
                <a:schemeClr val="tx2">
                  <a:lumMod val="60000"/>
                  <a:lumOff val="40000"/>
                </a:schemeClr>
              </a:solidFill>
              <a:effectLst/>
              <a:latin typeface="Times New Roman" panose="02020603050405020304" pitchFamily="18" charset="0"/>
              <a:ea typeface="Times New Roman" panose="02020603050405020304" pitchFamily="18" charset="0"/>
            </a:endParaRPr>
          </a:p>
          <a:p>
            <a:pPr algn="just">
              <a:spcAft>
                <a:spcPts val="0"/>
              </a:spcAft>
            </a:pPr>
            <a:r>
              <a:rPr lang="es-CL" sz="1600" b="1" dirty="0">
                <a:solidFill>
                  <a:schemeClr val="tx2">
                    <a:lumMod val="60000"/>
                    <a:lumOff val="40000"/>
                  </a:schemeClr>
                </a:solidFill>
                <a:effectLst/>
                <a:latin typeface="Liberation Serif"/>
                <a:ea typeface="Droid Sans Fallback"/>
                <a:cs typeface="FreeSans"/>
              </a:rPr>
              <a:t>Además este fue el grupo con mejor prototipo por los resultados obtenidos.</a:t>
            </a:r>
            <a:endParaRPr lang="es-CL" sz="1600" b="1" dirty="0">
              <a:solidFill>
                <a:schemeClr val="tx2">
                  <a:lumMod val="60000"/>
                  <a:lumOff val="40000"/>
                </a:schemeClr>
              </a:solidFill>
              <a:effectLst/>
              <a:latin typeface="Times New Roman" panose="02020603050405020304" pitchFamily="18" charset="0"/>
              <a:ea typeface="Times New Roman" panose="02020603050405020304" pitchFamily="18" charset="0"/>
            </a:endParaRPr>
          </a:p>
        </p:txBody>
      </p:sp>
      <p:pic>
        <p:nvPicPr>
          <p:cNvPr id="8" name="Imagen23"/>
          <p:cNvPicPr/>
          <p:nvPr/>
        </p:nvPicPr>
        <p:blipFill>
          <a:blip r:embed="rId2"/>
          <a:stretch>
            <a:fillRect/>
          </a:stretch>
        </p:blipFill>
        <p:spPr bwMode="auto">
          <a:xfrm>
            <a:off x="589907" y="1550809"/>
            <a:ext cx="3099435" cy="2629535"/>
          </a:xfrm>
          <a:prstGeom prst="rect">
            <a:avLst/>
          </a:prstGeom>
        </p:spPr>
      </p:pic>
      <p:pic>
        <p:nvPicPr>
          <p:cNvPr id="9" name="Imagen22"/>
          <p:cNvPicPr/>
          <p:nvPr/>
        </p:nvPicPr>
        <p:blipFill>
          <a:blip r:embed="rId3" cstate="screen">
            <a:extLst>
              <a:ext uri="{28A0092B-C50C-407E-A947-70E740481C1C}">
                <a14:useLocalDpi xmlns:a14="http://schemas.microsoft.com/office/drawing/2010/main"/>
              </a:ext>
            </a:extLst>
          </a:blip>
          <a:stretch>
            <a:fillRect/>
          </a:stretch>
        </p:blipFill>
        <p:spPr bwMode="auto">
          <a:xfrm>
            <a:off x="4085386" y="1550740"/>
            <a:ext cx="2845435" cy="2756535"/>
          </a:xfrm>
          <a:prstGeom prst="rect">
            <a:avLst/>
          </a:prstGeom>
        </p:spPr>
      </p:pic>
      <p:pic>
        <p:nvPicPr>
          <p:cNvPr id="11" name="Imagen24"/>
          <p:cNvPicPr/>
          <p:nvPr/>
        </p:nvPicPr>
        <p:blipFill>
          <a:blip r:embed="rId4"/>
          <a:stretch>
            <a:fillRect/>
          </a:stretch>
        </p:blipFill>
        <p:spPr bwMode="auto">
          <a:xfrm>
            <a:off x="4821986" y="4397743"/>
            <a:ext cx="2108835" cy="1988820"/>
          </a:xfrm>
          <a:prstGeom prst="rect">
            <a:avLst/>
          </a:prstGeom>
        </p:spPr>
      </p:pic>
      <p:sp>
        <p:nvSpPr>
          <p:cNvPr id="12" name="Cuadro de texto 39"/>
          <p:cNvSpPr txBox="1"/>
          <p:nvPr/>
        </p:nvSpPr>
        <p:spPr>
          <a:xfrm>
            <a:off x="6300192" y="444538"/>
            <a:ext cx="2626695" cy="1231106"/>
          </a:xfrm>
          <a:prstGeom prst="rect">
            <a:avLst/>
          </a:prstGeom>
          <a:noFill/>
          <a:ln>
            <a:noFill/>
          </a:ln>
        </p:spPr>
        <p:txBody>
          <a:bodyPr wrap="square" lIns="0" tIns="0" rIns="0" bIns="0">
            <a:spAutoFit/>
          </a:bodyPr>
          <a:lstStyle/>
          <a:p>
            <a:pPr algn="ctr">
              <a:spcAft>
                <a:spcPts val="0"/>
              </a:spcAft>
            </a:pPr>
            <a:r>
              <a:rPr lang="es-CL" sz="2000" b="1" dirty="0">
                <a:solidFill>
                  <a:schemeClr val="tx2">
                    <a:lumMod val="60000"/>
                    <a:lumOff val="40000"/>
                  </a:schemeClr>
                </a:solidFill>
                <a:effectLst/>
                <a:latin typeface="+mj-lt"/>
                <a:ea typeface="Droid Sans Fallback"/>
                <a:cs typeface="FreeSans"/>
              </a:rPr>
              <a:t>Grupo Blanco</a:t>
            </a:r>
            <a:endParaRPr lang="es-CL" sz="1200" b="1" dirty="0">
              <a:solidFill>
                <a:schemeClr val="tx2">
                  <a:lumMod val="60000"/>
                  <a:lumOff val="40000"/>
                </a:schemeClr>
              </a:solidFill>
              <a:effectLst/>
              <a:latin typeface="+mj-lt"/>
              <a:ea typeface="Times New Roman" panose="02020603050405020304" pitchFamily="18" charset="0"/>
            </a:endParaRPr>
          </a:p>
          <a:p>
            <a:pPr algn="ctr">
              <a:spcAft>
                <a:spcPts val="0"/>
              </a:spcAft>
            </a:pPr>
            <a:r>
              <a:rPr lang="es-CL" sz="2000" b="1" dirty="0">
                <a:solidFill>
                  <a:schemeClr val="tx2">
                    <a:lumMod val="60000"/>
                    <a:lumOff val="40000"/>
                  </a:schemeClr>
                </a:solidFill>
                <a:effectLst/>
                <a:latin typeface="+mj-lt"/>
                <a:ea typeface="Droid Sans Fallback"/>
                <a:cs typeface="FreeSans"/>
              </a:rPr>
              <a:t>Méritos a la precisión, exactitud y mejor prototipo</a:t>
            </a:r>
            <a:endParaRPr lang="es-CL" sz="1200" b="1" dirty="0">
              <a:solidFill>
                <a:schemeClr val="tx2">
                  <a:lumMod val="60000"/>
                  <a:lumOff val="40000"/>
                </a:schemeClr>
              </a:solidFill>
              <a:effectLst/>
              <a:latin typeface="+mj-lt"/>
              <a:ea typeface="Times New Roman" panose="02020603050405020304" pitchFamily="18" charset="0"/>
            </a:endParaRPr>
          </a:p>
        </p:txBody>
      </p:sp>
    </p:spTree>
    <p:extLst>
      <p:ext uri="{BB962C8B-B14F-4D97-AF65-F5344CB8AC3E}">
        <p14:creationId xmlns:p14="http://schemas.microsoft.com/office/powerpoint/2010/main" val="993725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116632"/>
            <a:ext cx="9172575" cy="6463308"/>
          </a:xfrm>
          <a:prstGeom prst="rect">
            <a:avLst/>
          </a:prstGeom>
        </p:spPr>
        <p:txBody>
          <a:bodyPr wrap="square">
            <a:spAutoFit/>
          </a:bodyPr>
          <a:lstStyle/>
          <a:p>
            <a:pPr algn="ctr">
              <a:spcAft>
                <a:spcPts val="0"/>
              </a:spcAft>
            </a:pPr>
            <a:r>
              <a:rPr lang="es-ES_tradnl" b="1" dirty="0">
                <a:latin typeface="Calibri" charset="0"/>
                <a:ea typeface="Calibri" charset="0"/>
                <a:cs typeface="Arial" charset="0"/>
              </a:rPr>
              <a:t>NOMBRE DE LA PONENCIA: </a:t>
            </a:r>
            <a:r>
              <a:rPr lang="es-ES_tradnl" dirty="0">
                <a:latin typeface="Calibri" charset="0"/>
                <a:ea typeface="Calibri" charset="0"/>
                <a:cs typeface="Arial" charset="0"/>
              </a:rPr>
              <a:t> </a:t>
            </a:r>
            <a:r>
              <a:rPr lang="es-ES_tradnl" b="1" dirty="0">
                <a:latin typeface="Calibri" charset="0"/>
                <a:ea typeface="Calibri" charset="0"/>
                <a:cs typeface="Arial" charset="0"/>
              </a:rPr>
              <a:t>REDISEÑO DE LA METODOLOGÍA DE TRABAJO DE LABORATORIO DE FISICA I PARA ESTUDIANTES DE INGENIERÍA MEDIANTE LA INCORPORACIÓN DE TIC, DE LA UNIVERSIDAD ARTURO PRAT</a:t>
            </a:r>
            <a:endParaRPr lang="es-ES_tradnl" dirty="0">
              <a:latin typeface="Calibri" charset="0"/>
              <a:ea typeface="Calibri" charset="0"/>
              <a:cs typeface="Times New Roman" charset="0"/>
            </a:endParaRPr>
          </a:p>
          <a:p>
            <a:pPr algn="just" latinLnBrk="1">
              <a:spcAft>
                <a:spcPts val="0"/>
              </a:spcAft>
            </a:pPr>
            <a:r>
              <a:rPr lang="es-ES_tradnl" dirty="0">
                <a:solidFill>
                  <a:srgbClr val="000000"/>
                </a:solidFill>
                <a:latin typeface="Calibri" charset="0"/>
                <a:ea typeface="Calibri" charset="0"/>
                <a:cs typeface="Arial" charset="0"/>
              </a:rPr>
              <a:t> </a:t>
            </a:r>
            <a:r>
              <a:rPr lang="es-ES_tradnl" b="1" dirty="0" smtClean="0">
                <a:solidFill>
                  <a:srgbClr val="000000"/>
                </a:solidFill>
                <a:latin typeface="Calibri" charset="0"/>
                <a:ea typeface="Calibri" charset="0"/>
                <a:cs typeface="Arial" charset="0"/>
              </a:rPr>
              <a:t>AUTOR</a:t>
            </a:r>
            <a:r>
              <a:rPr lang="es-ES_tradnl" b="1" dirty="0">
                <a:solidFill>
                  <a:srgbClr val="000000"/>
                </a:solidFill>
                <a:latin typeface="Calibri" charset="0"/>
                <a:ea typeface="Calibri" charset="0"/>
                <a:cs typeface="Arial" charset="0"/>
              </a:rPr>
              <a:t>:</a:t>
            </a:r>
            <a:r>
              <a:rPr lang="es-ES_tradnl" dirty="0">
                <a:solidFill>
                  <a:srgbClr val="000000"/>
                </a:solidFill>
                <a:latin typeface="Calibri" charset="0"/>
                <a:ea typeface="Calibri" charset="0"/>
                <a:cs typeface="Arial" charset="0"/>
              </a:rPr>
              <a:t> </a:t>
            </a:r>
            <a:r>
              <a:rPr lang="es-ES_tradnl" b="1" i="1" dirty="0">
                <a:latin typeface="Calibri" charset="0"/>
                <a:ea typeface="Calibri" charset="0"/>
                <a:cs typeface="Arial" charset="0"/>
              </a:rPr>
              <a:t>Cristian Castillo – Carlos </a:t>
            </a:r>
            <a:r>
              <a:rPr lang="es-ES_tradnl" b="1" i="1" dirty="0" err="1">
                <a:latin typeface="Calibri" charset="0"/>
                <a:ea typeface="Calibri" charset="0"/>
                <a:cs typeface="Arial" charset="0"/>
              </a:rPr>
              <a:t>Tassara</a:t>
            </a:r>
            <a:endParaRPr lang="es-ES_tradnl" dirty="0">
              <a:latin typeface="Calibri" charset="0"/>
              <a:ea typeface="Calibri" charset="0"/>
              <a:cs typeface="Times New Roman" charset="0"/>
            </a:endParaRPr>
          </a:p>
          <a:p>
            <a:pPr algn="just" latinLnBrk="1">
              <a:spcAft>
                <a:spcPts val="0"/>
              </a:spcAft>
            </a:pPr>
            <a:r>
              <a:rPr lang="es-ES_tradnl" dirty="0">
                <a:solidFill>
                  <a:srgbClr val="000000"/>
                </a:solidFill>
                <a:latin typeface="Calibri" charset="0"/>
                <a:ea typeface="Calibri" charset="0"/>
                <a:cs typeface="Arial" charset="0"/>
              </a:rPr>
              <a:t> </a:t>
            </a:r>
            <a:endParaRPr lang="es-ES_tradnl" dirty="0">
              <a:latin typeface="Calibri" charset="0"/>
              <a:ea typeface="Calibri" charset="0"/>
              <a:cs typeface="Times New Roman" charset="0"/>
            </a:endParaRPr>
          </a:p>
          <a:p>
            <a:pPr algn="just" latinLnBrk="1">
              <a:spcAft>
                <a:spcPts val="0"/>
              </a:spcAft>
            </a:pPr>
            <a:r>
              <a:rPr lang="es-ES_tradnl" b="1" dirty="0">
                <a:solidFill>
                  <a:srgbClr val="000000"/>
                </a:solidFill>
                <a:latin typeface="Calibri" charset="0"/>
                <a:ea typeface="Calibri" charset="0"/>
                <a:cs typeface="Arial" charset="0"/>
              </a:rPr>
              <a:t>TEMA DE INTERES: Innovación Docente</a:t>
            </a:r>
            <a:endParaRPr lang="es-ES_tradnl" dirty="0">
              <a:latin typeface="Calibri" charset="0"/>
              <a:ea typeface="Calibri" charset="0"/>
              <a:cs typeface="Times New Roman" charset="0"/>
            </a:endParaRPr>
          </a:p>
          <a:p>
            <a:pPr algn="just" latinLnBrk="1">
              <a:spcAft>
                <a:spcPts val="0"/>
              </a:spcAft>
            </a:pPr>
            <a:r>
              <a:rPr lang="es-ES_tradnl" dirty="0">
                <a:solidFill>
                  <a:srgbClr val="000000"/>
                </a:solidFill>
                <a:latin typeface="Calibri" charset="0"/>
                <a:ea typeface="Calibri" charset="0"/>
                <a:cs typeface="Arial" charset="0"/>
              </a:rPr>
              <a:t> </a:t>
            </a:r>
            <a:endParaRPr lang="es-ES_tradnl" dirty="0">
              <a:latin typeface="Calibri" charset="0"/>
              <a:ea typeface="Calibri" charset="0"/>
              <a:cs typeface="Times New Roman" charset="0"/>
            </a:endParaRPr>
          </a:p>
          <a:p>
            <a:pPr algn="just" latinLnBrk="1">
              <a:spcAft>
                <a:spcPts val="0"/>
              </a:spcAft>
            </a:pPr>
            <a:r>
              <a:rPr lang="es-ES_tradnl" b="1" dirty="0">
                <a:solidFill>
                  <a:srgbClr val="000000"/>
                </a:solidFill>
                <a:latin typeface="Calibri" charset="0"/>
                <a:ea typeface="Calibri" charset="0"/>
                <a:cs typeface="Arial" charset="0"/>
              </a:rPr>
              <a:t>RESUMEN: </a:t>
            </a:r>
            <a:endParaRPr lang="es-ES_tradnl" dirty="0">
              <a:latin typeface="Calibri" charset="0"/>
              <a:ea typeface="Calibri" charset="0"/>
              <a:cs typeface="Times New Roman" charset="0"/>
            </a:endParaRPr>
          </a:p>
          <a:p>
            <a:pPr>
              <a:spcAft>
                <a:spcPts val="0"/>
              </a:spcAft>
            </a:pPr>
            <a:r>
              <a:rPr lang="es-ES" dirty="0">
                <a:solidFill>
                  <a:srgbClr val="000000"/>
                </a:solidFill>
                <a:latin typeface="Calibri" charset="0"/>
                <a:ea typeface="Calibri" charset="0"/>
                <a:cs typeface="Times New Roman" charset="0"/>
              </a:rPr>
              <a:t> </a:t>
            </a:r>
            <a:r>
              <a:rPr lang="es-ES_tradnl" dirty="0">
                <a:latin typeface="Calibri" charset="0"/>
                <a:ea typeface="Calibri" charset="0"/>
                <a:cs typeface="Arial" charset="0"/>
              </a:rPr>
              <a:t>  </a:t>
            </a:r>
            <a:endParaRPr lang="es-ES_tradnl" dirty="0">
              <a:latin typeface="Calibri" charset="0"/>
              <a:ea typeface="Calibri" charset="0"/>
              <a:cs typeface="Times New Roman" charset="0"/>
            </a:endParaRPr>
          </a:p>
          <a:p>
            <a:pPr algn="just">
              <a:spcAft>
                <a:spcPts val="0"/>
              </a:spcAft>
            </a:pPr>
            <a:r>
              <a:rPr lang="es-ES_tradnl" dirty="0">
                <a:latin typeface="Calibri" charset="0"/>
                <a:ea typeface="ＭＳ 明朝" charset="-128"/>
                <a:cs typeface="Arial" charset="0"/>
              </a:rPr>
              <a:t>Con la implementación de </a:t>
            </a:r>
            <a:r>
              <a:rPr lang="es-ES_tradnl" dirty="0" err="1">
                <a:latin typeface="Calibri" charset="0"/>
                <a:ea typeface="ＭＳ 明朝" charset="-128"/>
                <a:cs typeface="Arial" charset="0"/>
              </a:rPr>
              <a:t>TIC’s</a:t>
            </a:r>
            <a:r>
              <a:rPr lang="es-ES_tradnl" dirty="0">
                <a:latin typeface="Calibri" charset="0"/>
                <a:ea typeface="ＭＳ 明朝" charset="-128"/>
                <a:cs typeface="Arial" charset="0"/>
              </a:rPr>
              <a:t> para los laboratorios, pueden trabajarse competencias que generen el interés por el conocimiento científico, como también el uso de las tecnologías, ambas, muy importantes actualmente para un mejor desarrollo técnico-laboral y personal del estudiante. </a:t>
            </a:r>
            <a:endParaRPr lang="es-ES_tradnl" dirty="0">
              <a:latin typeface="Calibri" charset="0"/>
              <a:ea typeface="Calibri" charset="0"/>
              <a:cs typeface="Times New Roman" charset="0"/>
            </a:endParaRPr>
          </a:p>
          <a:p>
            <a:pPr algn="just">
              <a:spcAft>
                <a:spcPts val="0"/>
              </a:spcAft>
            </a:pPr>
            <a:r>
              <a:rPr lang="es-ES_tradnl" dirty="0">
                <a:latin typeface="Calibri" charset="0"/>
                <a:ea typeface="ＭＳ 明朝" charset="-128"/>
                <a:cs typeface="Arial" charset="0"/>
              </a:rPr>
              <a:t> </a:t>
            </a:r>
            <a:endParaRPr lang="es-ES_tradnl" dirty="0">
              <a:latin typeface="Calibri" charset="0"/>
              <a:ea typeface="Calibri" charset="0"/>
              <a:cs typeface="Times New Roman" charset="0"/>
            </a:endParaRPr>
          </a:p>
          <a:p>
            <a:r>
              <a:rPr lang="es-ES_tradnl" dirty="0">
                <a:latin typeface="Calibri" charset="0"/>
                <a:ea typeface="ＭＳ 明朝" charset="-128"/>
                <a:cs typeface="Arial" charset="0"/>
              </a:rPr>
              <a:t>El motivo de estudio de esta presentación, corresponde al desarrollo de un proyecto de innovación docente de la Universidad </a:t>
            </a:r>
            <a:r>
              <a:rPr lang="es-ES_tradnl" i="1" dirty="0">
                <a:latin typeface="Calibri" charset="0"/>
                <a:ea typeface="ＭＳ 明朝" charset="-128"/>
                <a:cs typeface="Arial" charset="0"/>
              </a:rPr>
              <a:t>“Rediseñar la metodología de trabajo de laboratorios para estudiantes de ingeniería mediante la incorporación de TIC”.</a:t>
            </a:r>
            <a:r>
              <a:rPr lang="es-ES_tradnl" dirty="0">
                <a:latin typeface="Calibri" charset="0"/>
                <a:ea typeface="ＭＳ 明朝" charset="-128"/>
                <a:cs typeface="Arial" charset="0"/>
              </a:rPr>
              <a:t> El cual busca </a:t>
            </a:r>
            <a:r>
              <a:rPr lang="es-ES_tradnl" dirty="0">
                <a:latin typeface="Calibri" charset="0"/>
                <a:ea typeface="Calibri" charset="0"/>
                <a:cs typeface="Arial" charset="0"/>
              </a:rPr>
              <a:t>que los estudiantes puedan acceder a información de los laboratorios de Física en un espacio virtual donde puedan interactuar y consultar por guías, ejercicios, procedimientos a emplear en el laboratorio, videos descriptivos de la experiencia, entre otros requerimientos de aprendizaje. Todo esto, mediante guías interactivas y el uso del Aula Virtual de la Universidad, mejorando e innovando en el aprendizaje del estudiante, resolviendo, además, las dificultades de disponibilidad de material de laboratorio, laboratorios y docentes.</a:t>
            </a:r>
            <a:r>
              <a:rPr lang="es-ES_tradnl" dirty="0"/>
              <a:t> </a:t>
            </a:r>
          </a:p>
        </p:txBody>
      </p:sp>
    </p:spTree>
    <p:extLst>
      <p:ext uri="{BB962C8B-B14F-4D97-AF65-F5344CB8AC3E}">
        <p14:creationId xmlns:p14="http://schemas.microsoft.com/office/powerpoint/2010/main" val="22177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539552" y="1196752"/>
            <a:ext cx="8059934" cy="4525963"/>
          </a:xfrm>
        </p:spPr>
      </p:pic>
    </p:spTree>
    <p:extLst>
      <p:ext uri="{BB962C8B-B14F-4D97-AF65-F5344CB8AC3E}">
        <p14:creationId xmlns:p14="http://schemas.microsoft.com/office/powerpoint/2010/main" val="899728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a:solidFill>
                  <a:schemeClr val="accent6">
                    <a:lumMod val="75000"/>
                  </a:schemeClr>
                </a:solidFill>
              </a:rPr>
              <a:t>Objetivos</a:t>
            </a:r>
          </a:p>
        </p:txBody>
      </p:sp>
      <p:graphicFrame>
        <p:nvGraphicFramePr>
          <p:cNvPr id="4" name="Marcador de contenido 3"/>
          <p:cNvGraphicFramePr>
            <a:graphicFrameLocks noGrp="1"/>
          </p:cNvGraphicFramePr>
          <p:nvPr>
            <p:ph idx="1"/>
            <p:extLst/>
          </p:nvPr>
        </p:nvGraphicFramePr>
        <p:xfrm>
          <a:off x="611560" y="1700808"/>
          <a:ext cx="7704856" cy="3679461"/>
        </p:xfrm>
        <a:graphic>
          <a:graphicData uri="http://schemas.openxmlformats.org/drawingml/2006/table">
            <a:tbl>
              <a:tblPr>
                <a:tableStyleId>{5C22544A-7EE6-4342-B048-85BDC9FD1C3A}</a:tableStyleId>
              </a:tblPr>
              <a:tblGrid>
                <a:gridCol w="7704856">
                  <a:extLst>
                    <a:ext uri="{9D8B030D-6E8A-4147-A177-3AD203B41FA5}">
                      <a16:colId xmlns:a16="http://schemas.microsoft.com/office/drawing/2014/main" val="20000"/>
                    </a:ext>
                  </a:extLst>
                </a:gridCol>
              </a:tblGrid>
              <a:tr h="325846">
                <a:tc>
                  <a:txBody>
                    <a:bodyPr/>
                    <a:lstStyle/>
                    <a:p>
                      <a:pPr algn="just">
                        <a:spcAft>
                          <a:spcPts val="0"/>
                        </a:spcAft>
                      </a:pPr>
                      <a:r>
                        <a:rPr lang="es-ES_tradnl" sz="1800" b="1" dirty="0">
                          <a:effectLst/>
                        </a:rPr>
                        <a:t>Objetivo General</a:t>
                      </a:r>
                      <a:endParaRPr lang="es-ES_tradnl" sz="1200" b="1" dirty="0">
                        <a:effectLst/>
                        <a:latin typeface="Times New Roman" charset="0"/>
                        <a:ea typeface="Times New Roman" charset="0"/>
                      </a:endParaRPr>
                    </a:p>
                  </a:txBody>
                  <a:tcPr marL="44450" marR="44450" marT="0" marB="0"/>
                </a:tc>
                <a:extLst>
                  <a:ext uri="{0D108BD9-81ED-4DB2-BD59-A6C34878D82A}">
                    <a16:rowId xmlns:a16="http://schemas.microsoft.com/office/drawing/2014/main" val="10000"/>
                  </a:ext>
                </a:extLst>
              </a:tr>
              <a:tr h="743268">
                <a:tc>
                  <a:txBody>
                    <a:bodyPr/>
                    <a:lstStyle/>
                    <a:p>
                      <a:pPr algn="just">
                        <a:spcAft>
                          <a:spcPts val="0"/>
                        </a:spcAft>
                      </a:pPr>
                      <a:r>
                        <a:rPr lang="es-ES_tradnl" sz="1800" dirty="0">
                          <a:effectLst/>
                        </a:rPr>
                        <a:t>REDISEÑAR LA METODOLOGÍA DE TRABAJO DE LABORATORIOS PARA ESTUDIANTES DE INGENIERÍA MEDIANTE LA INCORPORACIÓN DE TIC’S</a:t>
                      </a:r>
                      <a:endParaRPr lang="es-ES_tradnl" sz="1200" dirty="0">
                        <a:effectLst/>
                        <a:latin typeface="Times New Roman" charset="0"/>
                        <a:ea typeface="Times New Roman" charset="0"/>
                      </a:endParaRPr>
                    </a:p>
                  </a:txBody>
                  <a:tcPr marL="44450" marR="44450" marT="0" marB="0">
                    <a:noFill/>
                  </a:tcPr>
                </a:tc>
                <a:extLst>
                  <a:ext uri="{0D108BD9-81ED-4DB2-BD59-A6C34878D82A}">
                    <a16:rowId xmlns:a16="http://schemas.microsoft.com/office/drawing/2014/main" val="10001"/>
                  </a:ext>
                </a:extLst>
              </a:tr>
              <a:tr h="334098">
                <a:tc>
                  <a:txBody>
                    <a:bodyPr/>
                    <a:lstStyle/>
                    <a:p>
                      <a:pPr algn="just">
                        <a:spcAft>
                          <a:spcPts val="0"/>
                        </a:spcAft>
                      </a:pPr>
                      <a:r>
                        <a:rPr lang="es-ES_tradnl" sz="1800" b="1" dirty="0">
                          <a:effectLst/>
                        </a:rPr>
                        <a:t>Objetivo Específico nº 1</a:t>
                      </a:r>
                      <a:endParaRPr lang="es-ES_tradnl" sz="1200" b="1" dirty="0">
                        <a:effectLst/>
                        <a:latin typeface="Times New Roman" charset="0"/>
                        <a:ea typeface="Times New Roman" charset="0"/>
                      </a:endParaRPr>
                    </a:p>
                  </a:txBody>
                  <a:tcPr marL="44450" marR="44450" marT="0" marB="0"/>
                </a:tc>
                <a:extLst>
                  <a:ext uri="{0D108BD9-81ED-4DB2-BD59-A6C34878D82A}">
                    <a16:rowId xmlns:a16="http://schemas.microsoft.com/office/drawing/2014/main" val="10002"/>
                  </a:ext>
                </a:extLst>
              </a:tr>
              <a:tr h="1018218">
                <a:tc>
                  <a:txBody>
                    <a:bodyPr/>
                    <a:lstStyle/>
                    <a:p>
                      <a:pPr algn="just">
                        <a:spcAft>
                          <a:spcPts val="0"/>
                        </a:spcAft>
                      </a:pPr>
                      <a:r>
                        <a:rPr lang="es-ES_tradnl" sz="1800" dirty="0">
                          <a:effectLst/>
                        </a:rPr>
                        <a:t> </a:t>
                      </a:r>
                      <a:r>
                        <a:rPr lang="es-ES_tradnl" sz="1800" dirty="0" smtClean="0">
                          <a:effectLst/>
                        </a:rPr>
                        <a:t>Incorporar </a:t>
                      </a:r>
                      <a:r>
                        <a:rPr lang="es-ES_tradnl" sz="1800" dirty="0">
                          <a:effectLst/>
                        </a:rPr>
                        <a:t>nuevas prácticas de enseñanza - aprendizaje con apoyo de las TIC para una preparación autodidacta de los laboratorios de física para estudiantes de ingeniería.</a:t>
                      </a:r>
                      <a:endParaRPr lang="es-ES_tradnl" sz="1200" dirty="0">
                        <a:effectLst/>
                      </a:endParaRPr>
                    </a:p>
                    <a:p>
                      <a:pPr algn="just">
                        <a:spcAft>
                          <a:spcPts val="0"/>
                        </a:spcAft>
                      </a:pPr>
                      <a:r>
                        <a:rPr lang="es-ES_tradnl" sz="1800" dirty="0">
                          <a:effectLst/>
                        </a:rPr>
                        <a:t> </a:t>
                      </a:r>
                      <a:endParaRPr lang="es-ES_tradnl" sz="1200" dirty="0">
                        <a:effectLst/>
                        <a:latin typeface="Times New Roman" charset="0"/>
                        <a:ea typeface="Times New Roman" charset="0"/>
                      </a:endParaRPr>
                    </a:p>
                  </a:txBody>
                  <a:tcPr marL="44450" marR="44450" marT="0" marB="0">
                    <a:noFill/>
                  </a:tcPr>
                </a:tc>
                <a:extLst>
                  <a:ext uri="{0D108BD9-81ED-4DB2-BD59-A6C34878D82A}">
                    <a16:rowId xmlns:a16="http://schemas.microsoft.com/office/drawing/2014/main" val="10003"/>
                  </a:ext>
                </a:extLst>
              </a:tr>
              <a:tr h="325846">
                <a:tc>
                  <a:txBody>
                    <a:bodyPr/>
                    <a:lstStyle/>
                    <a:p>
                      <a:pPr algn="just">
                        <a:spcAft>
                          <a:spcPts val="0"/>
                        </a:spcAft>
                      </a:pPr>
                      <a:r>
                        <a:rPr lang="es-ES_tradnl" sz="1800" b="1" dirty="0">
                          <a:effectLst/>
                        </a:rPr>
                        <a:t>Objetivo Específico nº 2</a:t>
                      </a:r>
                      <a:endParaRPr lang="es-ES_tradnl" sz="1200" b="1" dirty="0">
                        <a:effectLst/>
                        <a:latin typeface="Times New Roman" charset="0"/>
                        <a:ea typeface="Times New Roman" charset="0"/>
                      </a:endParaRPr>
                    </a:p>
                  </a:txBody>
                  <a:tcPr marL="44450" marR="44450" marT="0" marB="0"/>
                </a:tc>
                <a:extLst>
                  <a:ext uri="{0D108BD9-81ED-4DB2-BD59-A6C34878D82A}">
                    <a16:rowId xmlns:a16="http://schemas.microsoft.com/office/drawing/2014/main" val="10004"/>
                  </a:ext>
                </a:extLst>
              </a:tr>
              <a:tr h="853123">
                <a:tc>
                  <a:txBody>
                    <a:bodyPr/>
                    <a:lstStyle/>
                    <a:p>
                      <a:pPr algn="just">
                        <a:spcAft>
                          <a:spcPts val="0"/>
                        </a:spcAft>
                      </a:pPr>
                      <a:r>
                        <a:rPr lang="es-ES_tradnl" sz="1800" dirty="0" smtClean="0">
                          <a:effectLst/>
                        </a:rPr>
                        <a:t>Medir </a:t>
                      </a:r>
                      <a:r>
                        <a:rPr lang="es-ES_tradnl" sz="1800" dirty="0">
                          <a:effectLst/>
                        </a:rPr>
                        <a:t>impacto de las nuevas prácticas a través de los indicadores de uso, reprobación y deserción</a:t>
                      </a:r>
                      <a:r>
                        <a:rPr lang="es-ES_tradnl" sz="1800" dirty="0" smtClean="0">
                          <a:effectLst/>
                        </a:rPr>
                        <a:t>.</a:t>
                      </a:r>
                      <a:endParaRPr lang="es-ES_tradnl" sz="1200" dirty="0">
                        <a:effectLst/>
                      </a:endParaRPr>
                    </a:p>
                  </a:txBody>
                  <a:tcPr marL="44450" marR="44450" marT="0" marB="0">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607275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1560" y="908720"/>
            <a:ext cx="8015166" cy="4500824"/>
          </a:xfrm>
          <a:prstGeom prst="rect">
            <a:avLst/>
          </a:prstGeom>
        </p:spPr>
      </p:pic>
    </p:spTree>
    <p:extLst>
      <p:ext uri="{BB962C8B-B14F-4D97-AF65-F5344CB8AC3E}">
        <p14:creationId xmlns:p14="http://schemas.microsoft.com/office/powerpoint/2010/main" val="2073063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smtClean="0">
                <a:solidFill>
                  <a:schemeClr val="accent6">
                    <a:lumMod val="75000"/>
                  </a:schemeClr>
                </a:solidFill>
              </a:rPr>
              <a:t>Metodología</a:t>
            </a:r>
            <a:endParaRPr lang="es-ES_tradnl" dirty="0">
              <a:solidFill>
                <a:schemeClr val="accent6">
                  <a:lumMod val="75000"/>
                </a:schemeClr>
              </a:solidFill>
            </a:endParaRPr>
          </a:p>
        </p:txBody>
      </p:sp>
      <p:sp>
        <p:nvSpPr>
          <p:cNvPr id="4" name="CuadroTexto 3"/>
          <p:cNvSpPr txBox="1"/>
          <p:nvPr/>
        </p:nvSpPr>
        <p:spPr>
          <a:xfrm>
            <a:off x="457200" y="1844824"/>
            <a:ext cx="1769331" cy="1015663"/>
          </a:xfrm>
          <a:prstGeom prst="rect">
            <a:avLst/>
          </a:prstGeom>
          <a:noFill/>
          <a:ln>
            <a:solidFill>
              <a:schemeClr val="accent1">
                <a:shade val="50000"/>
              </a:schemeClr>
            </a:solidFill>
          </a:ln>
        </p:spPr>
        <p:txBody>
          <a:bodyPr wrap="square" rtlCol="0">
            <a:spAutoFit/>
          </a:bodyPr>
          <a:lstStyle/>
          <a:p>
            <a:pPr algn="ctr"/>
            <a:r>
              <a:rPr lang="es-CL" sz="2000" dirty="0" smtClean="0">
                <a:latin typeface="Times New Roman" panose="02020603050405020304" pitchFamily="18" charset="0"/>
                <a:ea typeface="Calibri" panose="020F0502020204030204" pitchFamily="34" charset="0"/>
                <a:cs typeface="Times New Roman" panose="02020603050405020304" pitchFamily="18" charset="0"/>
              </a:rPr>
              <a:t>Preparación previa a la sesión</a:t>
            </a:r>
            <a:endParaRPr lang="es-CL" sz="2000" dirty="0"/>
          </a:p>
        </p:txBody>
      </p:sp>
      <p:sp>
        <p:nvSpPr>
          <p:cNvPr id="5" name="CuadroTexto 4"/>
          <p:cNvSpPr txBox="1"/>
          <p:nvPr/>
        </p:nvSpPr>
        <p:spPr>
          <a:xfrm>
            <a:off x="3351609" y="3831247"/>
            <a:ext cx="1872208" cy="1631216"/>
          </a:xfrm>
          <a:prstGeom prst="rect">
            <a:avLst/>
          </a:prstGeom>
          <a:noFill/>
          <a:ln>
            <a:solidFill>
              <a:schemeClr val="accent1">
                <a:shade val="50000"/>
              </a:schemeClr>
            </a:solidFill>
          </a:ln>
        </p:spPr>
        <p:txBody>
          <a:bodyPr wrap="square" rtlCol="0">
            <a:spAutoFit/>
          </a:bodyPr>
          <a:lstStyle/>
          <a:p>
            <a:pPr algn="ctr"/>
            <a:r>
              <a:rPr lang="es-CL" sz="2000" dirty="0" smtClean="0">
                <a:latin typeface="Times New Roman" panose="02020603050405020304" pitchFamily="18" charset="0"/>
                <a:ea typeface="Calibri" panose="020F0502020204030204" pitchFamily="34" charset="0"/>
                <a:cs typeface="Times New Roman" panose="02020603050405020304" pitchFamily="18" charset="0"/>
              </a:rPr>
              <a:t>Aplicación de conceptos previos en el desarrollo de la experiencia</a:t>
            </a:r>
            <a:endParaRPr lang="es-CL" sz="2000" dirty="0"/>
          </a:p>
        </p:txBody>
      </p:sp>
      <p:sp>
        <p:nvSpPr>
          <p:cNvPr id="6" name="CuadroTexto 5"/>
          <p:cNvSpPr txBox="1"/>
          <p:nvPr/>
        </p:nvSpPr>
        <p:spPr>
          <a:xfrm>
            <a:off x="348337" y="3831247"/>
            <a:ext cx="1987055" cy="707886"/>
          </a:xfrm>
          <a:prstGeom prst="rect">
            <a:avLst/>
          </a:prstGeom>
          <a:noFill/>
          <a:ln>
            <a:solidFill>
              <a:schemeClr val="accent1">
                <a:shade val="50000"/>
              </a:schemeClr>
            </a:solidFill>
          </a:ln>
        </p:spPr>
        <p:txBody>
          <a:bodyPr wrap="square" rtlCol="0">
            <a:spAutoFit/>
          </a:bodyPr>
          <a:lstStyle/>
          <a:p>
            <a:pPr algn="ctr"/>
            <a:r>
              <a:rPr lang="es-CL" sz="2000" dirty="0" smtClean="0">
                <a:latin typeface="Times New Roman" panose="02020603050405020304" pitchFamily="18" charset="0"/>
                <a:ea typeface="Calibri" panose="020F0502020204030204" pitchFamily="34" charset="0"/>
                <a:cs typeface="Times New Roman" panose="02020603050405020304" pitchFamily="18" charset="0"/>
              </a:rPr>
              <a:t>Videos tutoriales y simuladores.</a:t>
            </a:r>
            <a:endParaRPr lang="es-CL" sz="2000" dirty="0"/>
          </a:p>
        </p:txBody>
      </p:sp>
      <p:sp>
        <p:nvSpPr>
          <p:cNvPr id="7" name="Flecha derecha 6"/>
          <p:cNvSpPr/>
          <p:nvPr/>
        </p:nvSpPr>
        <p:spPr>
          <a:xfrm rot="5400000">
            <a:off x="1049925" y="3164619"/>
            <a:ext cx="583878" cy="367060"/>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a:p>
        </p:txBody>
      </p:sp>
      <p:sp>
        <p:nvSpPr>
          <p:cNvPr id="8" name="Flecha derecha 7"/>
          <p:cNvSpPr/>
          <p:nvPr/>
        </p:nvSpPr>
        <p:spPr>
          <a:xfrm>
            <a:off x="2655360" y="4155548"/>
            <a:ext cx="583878" cy="367060"/>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a:p>
        </p:txBody>
      </p:sp>
      <p:sp>
        <p:nvSpPr>
          <p:cNvPr id="9" name="CuadroTexto 8"/>
          <p:cNvSpPr txBox="1"/>
          <p:nvPr/>
        </p:nvSpPr>
        <p:spPr>
          <a:xfrm>
            <a:off x="6240034" y="3831246"/>
            <a:ext cx="2446766" cy="1015663"/>
          </a:xfrm>
          <a:prstGeom prst="rect">
            <a:avLst/>
          </a:prstGeom>
          <a:noFill/>
          <a:ln>
            <a:solidFill>
              <a:schemeClr val="accent1">
                <a:shade val="50000"/>
              </a:schemeClr>
            </a:solidFill>
          </a:ln>
        </p:spPr>
        <p:txBody>
          <a:bodyPr wrap="square" rtlCol="0">
            <a:spAutoFit/>
          </a:bodyPr>
          <a:lstStyle/>
          <a:p>
            <a:pPr algn="ctr"/>
            <a:r>
              <a:rPr lang="es-CL" sz="2000" dirty="0" smtClean="0">
                <a:latin typeface="Times New Roman" panose="02020603050405020304" pitchFamily="18" charset="0"/>
                <a:ea typeface="Calibri" panose="020F0502020204030204" pitchFamily="34" charset="0"/>
                <a:cs typeface="Times New Roman" panose="02020603050405020304" pitchFamily="18" charset="0"/>
              </a:rPr>
              <a:t>Resultados y redacción de informe técnico</a:t>
            </a:r>
            <a:endParaRPr lang="es-CL" sz="2000" dirty="0"/>
          </a:p>
        </p:txBody>
      </p:sp>
      <p:sp>
        <p:nvSpPr>
          <p:cNvPr id="11" name="Flecha derecha 10"/>
          <p:cNvSpPr/>
          <p:nvPr/>
        </p:nvSpPr>
        <p:spPr>
          <a:xfrm>
            <a:off x="5435326" y="4155548"/>
            <a:ext cx="583878" cy="367060"/>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a:p>
        </p:txBody>
      </p:sp>
      <p:sp>
        <p:nvSpPr>
          <p:cNvPr id="3" name="CuadroTexto 2"/>
          <p:cNvSpPr txBox="1"/>
          <p:nvPr/>
        </p:nvSpPr>
        <p:spPr>
          <a:xfrm>
            <a:off x="3795646" y="1955595"/>
            <a:ext cx="4447116" cy="830997"/>
          </a:xfrm>
          <a:prstGeom prst="rect">
            <a:avLst/>
          </a:prstGeom>
          <a:noFill/>
        </p:spPr>
        <p:txBody>
          <a:bodyPr wrap="none" rtlCol="0">
            <a:spAutoFit/>
          </a:bodyPr>
          <a:lstStyle/>
          <a:p>
            <a:pPr algn="ctr"/>
            <a:r>
              <a:rPr lang="es-ES_tradnl" sz="2400" b="1" dirty="0" smtClean="0"/>
              <a:t>METODOLOGÍA DE APRENDIZAJE </a:t>
            </a:r>
          </a:p>
          <a:p>
            <a:pPr algn="ctr"/>
            <a:r>
              <a:rPr lang="es-ES_tradnl" sz="2400" b="1" dirty="0" smtClean="0"/>
              <a:t>ACTIVA</a:t>
            </a:r>
            <a:endParaRPr lang="es-ES_tradnl" sz="2400" b="1" dirty="0"/>
          </a:p>
        </p:txBody>
      </p:sp>
    </p:spTree>
    <p:extLst>
      <p:ext uri="{BB962C8B-B14F-4D97-AF65-F5344CB8AC3E}">
        <p14:creationId xmlns:p14="http://schemas.microsoft.com/office/powerpoint/2010/main" val="1635441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solidFill>
                  <a:schemeClr val="accent6">
                    <a:lumMod val="75000"/>
                  </a:schemeClr>
                </a:solidFill>
              </a:rPr>
              <a:t>Comparación</a:t>
            </a:r>
            <a:endParaRPr lang="es-ES_tradnl">
              <a:solidFill>
                <a:schemeClr val="accent6">
                  <a:lumMod val="75000"/>
                </a:schemeClr>
              </a:solidFill>
            </a:endParaRPr>
          </a:p>
        </p:txBody>
      </p:sp>
      <p:sp>
        <p:nvSpPr>
          <p:cNvPr id="3" name="Marcador de contenido 2"/>
          <p:cNvSpPr>
            <a:spLocks noGrp="1"/>
          </p:cNvSpPr>
          <p:nvPr>
            <p:ph sz="half" idx="1"/>
          </p:nvPr>
        </p:nvSpPr>
        <p:spPr>
          <a:xfrm>
            <a:off x="335682" y="1600200"/>
            <a:ext cx="4038600" cy="4525963"/>
          </a:xfrm>
        </p:spPr>
        <p:txBody>
          <a:bodyPr>
            <a:normAutofit lnSpcReduction="10000"/>
          </a:bodyPr>
          <a:lstStyle/>
          <a:p>
            <a:r>
              <a:rPr lang="es-ES_tradnl" dirty="0" smtClean="0"/>
              <a:t>9 a 10 experiencias</a:t>
            </a:r>
          </a:p>
          <a:p>
            <a:r>
              <a:rPr lang="es-ES_tradnl" dirty="0" smtClean="0">
                <a:solidFill>
                  <a:schemeClr val="accent6">
                    <a:lumMod val="75000"/>
                  </a:schemeClr>
                </a:solidFill>
              </a:rPr>
              <a:t>Evaluación: </a:t>
            </a:r>
            <a:r>
              <a:rPr lang="es-ES_tradnl" dirty="0" smtClean="0"/>
              <a:t>3 Prueba escritas</a:t>
            </a:r>
          </a:p>
          <a:p>
            <a:r>
              <a:rPr lang="es-ES_tradnl" dirty="0" smtClean="0">
                <a:solidFill>
                  <a:schemeClr val="accent6">
                    <a:lumMod val="75000"/>
                  </a:schemeClr>
                </a:solidFill>
              </a:rPr>
              <a:t>Metodología: </a:t>
            </a:r>
            <a:r>
              <a:rPr lang="es-ES_tradnl" dirty="0" smtClean="0"/>
              <a:t>1 hora de clases </a:t>
            </a:r>
            <a:r>
              <a:rPr lang="mr-IN" dirty="0" smtClean="0"/>
              <a:t>–</a:t>
            </a:r>
            <a:r>
              <a:rPr lang="es-ES_tradnl" dirty="0" smtClean="0"/>
              <a:t> 1 laboratorio.</a:t>
            </a:r>
          </a:p>
          <a:p>
            <a:r>
              <a:rPr lang="es-ES_tradnl" dirty="0" smtClean="0">
                <a:solidFill>
                  <a:schemeClr val="accent6">
                    <a:lumMod val="75000"/>
                  </a:schemeClr>
                </a:solidFill>
              </a:rPr>
              <a:t>Material: </a:t>
            </a:r>
            <a:r>
              <a:rPr lang="es-ES_tradnl" dirty="0" smtClean="0"/>
              <a:t>Guías de 8 a 10 hojas al inicio de sesión por alumno.</a:t>
            </a:r>
          </a:p>
          <a:p>
            <a:r>
              <a:rPr lang="es-ES_tradnl" dirty="0" smtClean="0"/>
              <a:t>Descoordinación de catedra y laboratorio.</a:t>
            </a:r>
            <a:endParaRPr lang="es-ES_tradnl" dirty="0"/>
          </a:p>
        </p:txBody>
      </p:sp>
      <p:sp>
        <p:nvSpPr>
          <p:cNvPr id="4" name="Marcador de contenido 3"/>
          <p:cNvSpPr>
            <a:spLocks noGrp="1"/>
          </p:cNvSpPr>
          <p:nvPr>
            <p:ph sz="half" idx="2"/>
          </p:nvPr>
        </p:nvSpPr>
        <p:spPr>
          <a:xfrm>
            <a:off x="4211960" y="1600200"/>
            <a:ext cx="4474840" cy="4525963"/>
          </a:xfrm>
        </p:spPr>
        <p:txBody>
          <a:bodyPr>
            <a:normAutofit lnSpcReduction="10000"/>
          </a:bodyPr>
          <a:lstStyle/>
          <a:p>
            <a:r>
              <a:rPr lang="es-ES_tradnl" dirty="0" smtClean="0"/>
              <a:t>5 experiencias + 1 Proyecto</a:t>
            </a:r>
          </a:p>
          <a:p>
            <a:r>
              <a:rPr lang="es-ES_tradnl" dirty="0" smtClean="0">
                <a:solidFill>
                  <a:schemeClr val="accent6">
                    <a:lumMod val="75000"/>
                  </a:schemeClr>
                </a:solidFill>
              </a:rPr>
              <a:t>Evaluación: </a:t>
            </a:r>
            <a:r>
              <a:rPr lang="es-ES_tradnl" dirty="0" smtClean="0"/>
              <a:t>Informes de laboratorio por sesión</a:t>
            </a:r>
          </a:p>
          <a:p>
            <a:r>
              <a:rPr lang="es-ES_tradnl" dirty="0">
                <a:solidFill>
                  <a:schemeClr val="accent6">
                    <a:lumMod val="75000"/>
                  </a:schemeClr>
                </a:solidFill>
              </a:rPr>
              <a:t>Metodología: </a:t>
            </a:r>
            <a:r>
              <a:rPr lang="es-ES_tradnl" dirty="0" smtClean="0"/>
              <a:t>Consultas </a:t>
            </a:r>
            <a:r>
              <a:rPr lang="mr-IN" dirty="0"/>
              <a:t>–</a:t>
            </a:r>
            <a:r>
              <a:rPr lang="es-ES_tradnl" dirty="0"/>
              <a:t> </a:t>
            </a:r>
            <a:r>
              <a:rPr lang="es-ES_tradnl" dirty="0" smtClean="0"/>
              <a:t>2 laboratorio.</a:t>
            </a:r>
          </a:p>
          <a:p>
            <a:r>
              <a:rPr lang="es-ES_tradnl" dirty="0" smtClean="0">
                <a:solidFill>
                  <a:schemeClr val="accent6">
                    <a:lumMod val="75000"/>
                  </a:schemeClr>
                </a:solidFill>
              </a:rPr>
              <a:t>Material: </a:t>
            </a:r>
            <a:r>
              <a:rPr lang="es-ES_tradnl" dirty="0" smtClean="0"/>
              <a:t>Digital y en aula virtual previo a sesión. Guía de 1 hoja en sesión.</a:t>
            </a:r>
            <a:endParaRPr lang="es-ES_tradnl" dirty="0"/>
          </a:p>
          <a:p>
            <a:endParaRPr lang="es-ES_tradnl" dirty="0"/>
          </a:p>
        </p:txBody>
      </p:sp>
    </p:spTree>
    <p:extLst>
      <p:ext uri="{BB962C8B-B14F-4D97-AF65-F5344CB8AC3E}">
        <p14:creationId xmlns:p14="http://schemas.microsoft.com/office/powerpoint/2010/main" val="1218579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260648"/>
            <a:ext cx="3960440" cy="1143000"/>
          </a:xfrm>
        </p:spPr>
        <p:txBody>
          <a:bodyPr/>
          <a:lstStyle/>
          <a:p>
            <a:r>
              <a:rPr lang="es-ES_tradnl" dirty="0" smtClean="0">
                <a:solidFill>
                  <a:schemeClr val="accent6">
                    <a:lumMod val="75000"/>
                  </a:schemeClr>
                </a:solidFill>
              </a:rPr>
              <a:t>Implementación</a:t>
            </a:r>
            <a:endParaRPr lang="es-ES_tradnl" dirty="0">
              <a:solidFill>
                <a:schemeClr val="accent6">
                  <a:lumMod val="75000"/>
                </a:schemeClr>
              </a:solidFill>
            </a:endParaRPr>
          </a:p>
        </p:txBody>
      </p:sp>
      <p:sp>
        <p:nvSpPr>
          <p:cNvPr id="3" name="Marcador de contenido 2"/>
          <p:cNvSpPr>
            <a:spLocks noGrp="1"/>
          </p:cNvSpPr>
          <p:nvPr>
            <p:ph idx="1"/>
          </p:nvPr>
        </p:nvSpPr>
        <p:spPr>
          <a:xfrm>
            <a:off x="457200" y="1196752"/>
            <a:ext cx="8229600" cy="4525963"/>
          </a:xfrm>
        </p:spPr>
        <p:txBody>
          <a:bodyPr>
            <a:normAutofit/>
          </a:bodyPr>
          <a:lstStyle/>
          <a:p>
            <a:r>
              <a:rPr lang="es-ES_tradnl" sz="1800" dirty="0" smtClean="0"/>
              <a:t>Guías tipo problema a solucionar mediante la experimentación.</a:t>
            </a:r>
          </a:p>
          <a:p>
            <a:r>
              <a:rPr lang="es-ES_tradnl" sz="1800" dirty="0" smtClean="0"/>
              <a:t>Reducción de cantidad de experiencia a esenciales.</a:t>
            </a:r>
          </a:p>
          <a:p>
            <a:r>
              <a:rPr lang="es-ES_tradnl" sz="1800" dirty="0" smtClean="0"/>
              <a:t>Videos tutoriales para el manejo de los equipos y software requeridos.</a:t>
            </a:r>
          </a:p>
          <a:p>
            <a:r>
              <a:rPr lang="es-ES_tradnl" sz="1800" dirty="0" smtClean="0"/>
              <a:t>Diseño de material digital para preparación autodidacta.</a:t>
            </a:r>
          </a:p>
          <a:p>
            <a:r>
              <a:rPr lang="es-ES_tradnl" sz="1800" dirty="0" smtClean="0"/>
              <a:t>Generación de grupos de trabajo por semanas.</a:t>
            </a:r>
          </a:p>
          <a:p>
            <a:endParaRPr lang="es-ES_tradnl" sz="1800" dirty="0"/>
          </a:p>
        </p:txBody>
      </p:sp>
      <p:sp>
        <p:nvSpPr>
          <p:cNvPr id="4" name="Título 1"/>
          <p:cNvSpPr txBox="1">
            <a:spLocks/>
          </p:cNvSpPr>
          <p:nvPr/>
        </p:nvSpPr>
        <p:spPr>
          <a:xfrm>
            <a:off x="107504" y="3120605"/>
            <a:ext cx="3106688" cy="738709"/>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_tradnl" dirty="0" smtClean="0">
                <a:solidFill>
                  <a:schemeClr val="accent6">
                    <a:lumMod val="75000"/>
                  </a:schemeClr>
                </a:solidFill>
              </a:rPr>
              <a:t>Resultados</a:t>
            </a:r>
            <a:endParaRPr lang="es-ES_tradnl" dirty="0">
              <a:solidFill>
                <a:schemeClr val="accent6">
                  <a:lumMod val="75000"/>
                </a:schemeClr>
              </a:solidFill>
            </a:endParaRPr>
          </a:p>
        </p:txBody>
      </p:sp>
      <p:sp>
        <p:nvSpPr>
          <p:cNvPr id="5" name="Marcador de contenido 2"/>
          <p:cNvSpPr txBox="1">
            <a:spLocks/>
          </p:cNvSpPr>
          <p:nvPr/>
        </p:nvSpPr>
        <p:spPr>
          <a:xfrm>
            <a:off x="457200" y="3937100"/>
            <a:ext cx="8229600" cy="15841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s-ES_tradnl" sz="1800" dirty="0" smtClean="0"/>
              <a:t>Optimización en uso de laboratorio y profesores.</a:t>
            </a:r>
          </a:p>
          <a:p>
            <a:r>
              <a:rPr lang="es-ES_tradnl" sz="1800" dirty="0" smtClean="0"/>
              <a:t>Coordinación de cátedra y laboratorios.</a:t>
            </a:r>
          </a:p>
          <a:p>
            <a:r>
              <a:rPr lang="es-ES_tradnl" sz="1800" dirty="0" smtClean="0"/>
              <a:t>Mejora en los promedios y tasa de aprobación.</a:t>
            </a:r>
          </a:p>
          <a:p>
            <a:r>
              <a:rPr lang="es-ES_tradnl" sz="1800" dirty="0" smtClean="0"/>
              <a:t>Mejora de competencias de trabajo en equipo y redacción de informes técnicos.</a:t>
            </a:r>
          </a:p>
          <a:p>
            <a:endParaRPr lang="es-ES_tradnl" sz="1800" dirty="0" smtClean="0"/>
          </a:p>
        </p:txBody>
      </p:sp>
    </p:spTree>
    <p:extLst>
      <p:ext uri="{BB962C8B-B14F-4D97-AF65-F5344CB8AC3E}">
        <p14:creationId xmlns:p14="http://schemas.microsoft.com/office/powerpoint/2010/main" val="120568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260648"/>
            <a:ext cx="9144000" cy="5909310"/>
          </a:xfrm>
          <a:prstGeom prst="rect">
            <a:avLst/>
          </a:prstGeom>
        </p:spPr>
        <p:txBody>
          <a:bodyPr wrap="square">
            <a:spAutoFit/>
          </a:bodyPr>
          <a:lstStyle/>
          <a:p>
            <a:pPr algn="just">
              <a:spcAft>
                <a:spcPts val="0"/>
              </a:spcAft>
            </a:pPr>
            <a:r>
              <a:rPr lang="es-ES_tradnl" b="1" dirty="0">
                <a:latin typeface="Calibri" charset="0"/>
                <a:ea typeface="Calibri" charset="0"/>
                <a:cs typeface="Calibri" charset="0"/>
              </a:rPr>
              <a:t>Nombre De La Ponencia: El Tutor Académico, Su Rol De Seguimiento Del Estudiante.</a:t>
            </a:r>
            <a:endParaRPr lang="es-ES_tradnl" b="1" dirty="0">
              <a:latin typeface="Calibri" charset="0"/>
              <a:ea typeface="Calibri" charset="0"/>
              <a:cs typeface="Times New Roman" charset="0"/>
            </a:endParaRPr>
          </a:p>
          <a:p>
            <a:pPr algn="just">
              <a:spcAft>
                <a:spcPts val="0"/>
              </a:spcAft>
            </a:pPr>
            <a:r>
              <a:rPr lang="es-ES_tradnl" dirty="0">
                <a:latin typeface="Calibri" charset="0"/>
                <a:ea typeface="Calibri" charset="0"/>
                <a:cs typeface="Calibri" charset="0"/>
              </a:rPr>
              <a:t> </a:t>
            </a:r>
            <a:endParaRPr lang="es-ES_tradnl" dirty="0">
              <a:latin typeface="Calibri" charset="0"/>
              <a:ea typeface="Calibri" charset="0"/>
              <a:cs typeface="Times New Roman" charset="0"/>
            </a:endParaRPr>
          </a:p>
          <a:p>
            <a:pPr algn="just">
              <a:spcAft>
                <a:spcPts val="0"/>
              </a:spcAft>
            </a:pPr>
            <a:r>
              <a:rPr lang="es-ES_tradnl" b="1" dirty="0">
                <a:latin typeface="Calibri" charset="0"/>
                <a:ea typeface="Calibri" charset="0"/>
                <a:cs typeface="Calibri" charset="0"/>
              </a:rPr>
              <a:t>Autor: </a:t>
            </a:r>
            <a:r>
              <a:rPr lang="es-ES_tradnl" dirty="0">
                <a:latin typeface="Calibri" charset="0"/>
                <a:ea typeface="Calibri" charset="0"/>
                <a:cs typeface="Calibri" charset="0"/>
              </a:rPr>
              <a:t>Jennifer Núñez </a:t>
            </a:r>
            <a:r>
              <a:rPr lang="es-ES_tradnl" dirty="0" err="1">
                <a:latin typeface="Calibri" charset="0"/>
                <a:ea typeface="Calibri" charset="0"/>
                <a:cs typeface="Calibri" charset="0"/>
              </a:rPr>
              <a:t>Jaldin</a:t>
            </a:r>
            <a:r>
              <a:rPr lang="es-ES_tradnl" dirty="0">
                <a:latin typeface="Calibri" charset="0"/>
                <a:ea typeface="Calibri" charset="0"/>
                <a:cs typeface="Calibri" charset="0"/>
              </a:rPr>
              <a:t> – </a:t>
            </a:r>
            <a:r>
              <a:rPr lang="es-ES_tradnl" dirty="0" err="1">
                <a:latin typeface="Calibri" charset="0"/>
                <a:ea typeface="Calibri" charset="0"/>
                <a:cs typeface="Calibri" charset="0"/>
              </a:rPr>
              <a:t>Nycole</a:t>
            </a:r>
            <a:r>
              <a:rPr lang="es-ES_tradnl" dirty="0">
                <a:latin typeface="Calibri" charset="0"/>
                <a:ea typeface="Calibri" charset="0"/>
                <a:cs typeface="Calibri" charset="0"/>
              </a:rPr>
              <a:t> Meza Cisternas.</a:t>
            </a:r>
            <a:endParaRPr lang="es-ES_tradnl" dirty="0">
              <a:latin typeface="Calibri" charset="0"/>
              <a:ea typeface="Calibri" charset="0"/>
              <a:cs typeface="Times New Roman" charset="0"/>
            </a:endParaRPr>
          </a:p>
          <a:p>
            <a:pPr algn="just">
              <a:spcAft>
                <a:spcPts val="0"/>
              </a:spcAft>
            </a:pPr>
            <a:r>
              <a:rPr lang="es-ES_tradnl" dirty="0">
                <a:latin typeface="Calibri" charset="0"/>
                <a:ea typeface="Calibri" charset="0"/>
                <a:cs typeface="Calibri" charset="0"/>
              </a:rPr>
              <a:t> </a:t>
            </a:r>
            <a:endParaRPr lang="es-ES_tradnl" dirty="0">
              <a:latin typeface="Calibri" charset="0"/>
              <a:ea typeface="Calibri" charset="0"/>
              <a:cs typeface="Times New Roman" charset="0"/>
            </a:endParaRPr>
          </a:p>
          <a:p>
            <a:pPr algn="just">
              <a:spcAft>
                <a:spcPts val="0"/>
              </a:spcAft>
            </a:pPr>
            <a:r>
              <a:rPr lang="es-ES_tradnl" b="1" dirty="0">
                <a:latin typeface="Calibri" charset="0"/>
                <a:ea typeface="Calibri" charset="0"/>
                <a:cs typeface="Calibri" charset="0"/>
              </a:rPr>
              <a:t>Temas de Interés: </a:t>
            </a:r>
            <a:r>
              <a:rPr lang="es-ES_tradnl" dirty="0">
                <a:latin typeface="Calibri" charset="0"/>
                <a:ea typeface="Calibri" charset="0"/>
                <a:cs typeface="Calibri" charset="0"/>
              </a:rPr>
              <a:t>Innovación y Gestión Docente.</a:t>
            </a:r>
            <a:endParaRPr lang="es-ES_tradnl" dirty="0">
              <a:latin typeface="Calibri" charset="0"/>
              <a:ea typeface="Calibri" charset="0"/>
              <a:cs typeface="Times New Roman" charset="0"/>
            </a:endParaRPr>
          </a:p>
          <a:p>
            <a:pPr algn="just">
              <a:spcAft>
                <a:spcPts val="0"/>
              </a:spcAft>
            </a:pPr>
            <a:r>
              <a:rPr lang="es-ES_tradnl" dirty="0">
                <a:latin typeface="Calibri" charset="0"/>
                <a:ea typeface="Calibri" charset="0"/>
                <a:cs typeface="Calibri" charset="0"/>
              </a:rPr>
              <a:t> </a:t>
            </a:r>
            <a:endParaRPr lang="es-ES_tradnl" dirty="0">
              <a:latin typeface="Calibri" charset="0"/>
              <a:ea typeface="Calibri" charset="0"/>
              <a:cs typeface="Times New Roman" charset="0"/>
            </a:endParaRPr>
          </a:p>
          <a:p>
            <a:pPr algn="just">
              <a:spcAft>
                <a:spcPts val="0"/>
              </a:spcAft>
            </a:pPr>
            <a:r>
              <a:rPr lang="es-ES_tradnl" b="1" dirty="0">
                <a:latin typeface="Calibri" charset="0"/>
                <a:ea typeface="Calibri" charset="0"/>
                <a:cs typeface="Calibri" charset="0"/>
              </a:rPr>
              <a:t>RESUMEN:</a:t>
            </a:r>
            <a:endParaRPr lang="es-ES_tradnl" dirty="0">
              <a:latin typeface="Calibri" charset="0"/>
              <a:ea typeface="Calibri" charset="0"/>
              <a:cs typeface="Times New Roman" charset="0"/>
            </a:endParaRPr>
          </a:p>
          <a:p>
            <a:pPr algn="just">
              <a:spcAft>
                <a:spcPts val="0"/>
              </a:spcAft>
            </a:pPr>
            <a:r>
              <a:rPr lang="es-ES_tradnl" dirty="0">
                <a:latin typeface="Calibri" charset="0"/>
                <a:ea typeface="Calibri" charset="0"/>
                <a:cs typeface="Calibri" charset="0"/>
              </a:rPr>
              <a:t> </a:t>
            </a:r>
            <a:endParaRPr lang="es-ES_tradnl" dirty="0">
              <a:latin typeface="Calibri" charset="0"/>
              <a:ea typeface="Calibri" charset="0"/>
              <a:cs typeface="Times New Roman" charset="0"/>
            </a:endParaRPr>
          </a:p>
          <a:p>
            <a:pPr algn="just">
              <a:spcAft>
                <a:spcPts val="0"/>
              </a:spcAft>
            </a:pPr>
            <a:r>
              <a:rPr lang="es-ES_tradnl" dirty="0">
                <a:latin typeface="Calibri" charset="0"/>
                <a:ea typeface="Calibri" charset="0"/>
                <a:cs typeface="Calibri" charset="0"/>
              </a:rPr>
              <a:t>La tutoría se entiende como un elemento personalizado que tiende a conocer la diversidad del estudiantado yendo más allá de la institución formal y, abarcando las experiencias que permiten alcanzar una educación integral</a:t>
            </a:r>
            <a:r>
              <a:rPr lang="es-ES_tradnl" dirty="0" smtClean="0">
                <a:latin typeface="Calibri" charset="0"/>
                <a:ea typeface="Calibri" charset="0"/>
                <a:cs typeface="Calibri" charset="0"/>
              </a:rPr>
              <a:t>.</a:t>
            </a:r>
          </a:p>
          <a:p>
            <a:pPr algn="just">
              <a:spcAft>
                <a:spcPts val="0"/>
              </a:spcAft>
            </a:pPr>
            <a:endParaRPr lang="es-ES_tradnl" dirty="0">
              <a:latin typeface="Calibri" charset="0"/>
              <a:ea typeface="Calibri" charset="0"/>
              <a:cs typeface="Times New Roman" charset="0"/>
            </a:endParaRPr>
          </a:p>
          <a:p>
            <a:r>
              <a:rPr lang="es-ES_tradnl" dirty="0">
                <a:latin typeface="Calibri" charset="0"/>
                <a:ea typeface="Calibri" charset="0"/>
                <a:cs typeface="Calibri" charset="0"/>
              </a:rPr>
              <a:t>La presente ponencia busca dar a conocer a nuestra comunidad cual es el rol que desempeña el tutor académico de nuestro programa de tutorías FIA. Se explicará la importancia del seguimiento sistemático realizado por nuestro tutor al estudiante de primer año, también se observará metodología empleada por el tutor, para generar los reportes de comportamiento y desempeño de cada uno de los estudiantes. Además se explicará cómo ha evolucionado con los años las asignaturas, y la importancia del desarrollo práctico de sus habilidades esenciales, como el liderazgo, trabajo colaborativo, manejo de la frustración y el juego de roles, que aportaran a la construcción de un profesional integro acorde a las necesidades de los profesionales del siglo XXI.</a:t>
            </a:r>
            <a:r>
              <a:rPr lang="es-ES_tradnl" dirty="0"/>
              <a:t> </a:t>
            </a:r>
          </a:p>
        </p:txBody>
      </p:sp>
    </p:spTree>
    <p:extLst>
      <p:ext uri="{BB962C8B-B14F-4D97-AF65-F5344CB8AC3E}">
        <p14:creationId xmlns:p14="http://schemas.microsoft.com/office/powerpoint/2010/main" val="1380475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611560" y="908720"/>
            <a:ext cx="8059934" cy="4525963"/>
          </a:xfrm>
        </p:spPr>
      </p:pic>
    </p:spTree>
    <p:extLst>
      <p:ext uri="{BB962C8B-B14F-4D97-AF65-F5344CB8AC3E}">
        <p14:creationId xmlns:p14="http://schemas.microsoft.com/office/powerpoint/2010/main" val="1702921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3851920" y="4482132"/>
            <a:ext cx="4071966" cy="1323439"/>
          </a:xfrm>
          <a:prstGeom prst="rect">
            <a:avLst/>
          </a:prstGeom>
          <a:noFill/>
        </p:spPr>
        <p:txBody>
          <a:bodyPr wrap="square" rtlCol="0">
            <a:spAutoFit/>
          </a:bodyPr>
          <a:lstStyle/>
          <a:p>
            <a:pPr>
              <a:buFont typeface="Arial" pitchFamily="34" charset="0"/>
              <a:buChar char="•"/>
            </a:pPr>
            <a:r>
              <a:rPr lang="es-CL" sz="2000" dirty="0" smtClean="0"/>
              <a:t> Tutor - Estudiante.</a:t>
            </a:r>
          </a:p>
          <a:p>
            <a:pPr>
              <a:buFont typeface="Arial" pitchFamily="34" charset="0"/>
              <a:buChar char="•"/>
            </a:pPr>
            <a:r>
              <a:rPr lang="es-CL" sz="2000" dirty="0" smtClean="0"/>
              <a:t> Refuerzo de contenidos. </a:t>
            </a:r>
          </a:p>
          <a:p>
            <a:pPr>
              <a:buFont typeface="Arial" pitchFamily="34" charset="0"/>
              <a:buChar char="•"/>
            </a:pPr>
            <a:r>
              <a:rPr lang="es-CL" sz="2000" dirty="0" smtClean="0"/>
              <a:t> Horario extracurricular.</a:t>
            </a:r>
          </a:p>
          <a:p>
            <a:pPr>
              <a:buFont typeface="Arial" pitchFamily="34" charset="0"/>
              <a:buChar char="•"/>
            </a:pPr>
            <a:r>
              <a:rPr lang="es-CL" sz="2000" dirty="0" smtClean="0"/>
              <a:t> Ciencias básicas. </a:t>
            </a:r>
          </a:p>
        </p:txBody>
      </p:sp>
      <p:sp>
        <p:nvSpPr>
          <p:cNvPr id="5" name="1 Título"/>
          <p:cNvSpPr>
            <a:spLocks noGrp="1"/>
          </p:cNvSpPr>
          <p:nvPr>
            <p:ph type="title"/>
          </p:nvPr>
        </p:nvSpPr>
        <p:spPr>
          <a:xfrm>
            <a:off x="471241" y="34840"/>
            <a:ext cx="8229600" cy="1143000"/>
          </a:xfrm>
        </p:spPr>
        <p:txBody>
          <a:bodyPr/>
          <a:lstStyle/>
          <a:p>
            <a:r>
              <a:rPr lang="es-CL" b="1" dirty="0" smtClean="0"/>
              <a:t>Estilos de </a:t>
            </a:r>
            <a:r>
              <a:rPr lang="es-CL" b="1" dirty="0"/>
              <a:t>T</a:t>
            </a:r>
            <a:r>
              <a:rPr lang="es-CL" b="1" dirty="0" smtClean="0"/>
              <a:t>utorías </a:t>
            </a:r>
            <a:endParaRPr lang="es-CL" b="1" dirty="0"/>
          </a:p>
        </p:txBody>
      </p:sp>
      <p:sp>
        <p:nvSpPr>
          <p:cNvPr id="6" name="5 CuadroTexto"/>
          <p:cNvSpPr txBox="1"/>
          <p:nvPr/>
        </p:nvSpPr>
        <p:spPr>
          <a:xfrm>
            <a:off x="471241" y="4605243"/>
            <a:ext cx="3123764" cy="1077218"/>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s-CL" sz="3200" dirty="0" smtClean="0">
                <a:solidFill>
                  <a:schemeClr val="tx1"/>
                </a:solidFill>
              </a:rPr>
              <a:t>Tutoría </a:t>
            </a:r>
          </a:p>
          <a:p>
            <a:pPr algn="ctr"/>
            <a:r>
              <a:rPr lang="es-CL" sz="3200" dirty="0" smtClean="0">
                <a:solidFill>
                  <a:schemeClr val="tx1"/>
                </a:solidFill>
              </a:rPr>
              <a:t>Complementaria</a:t>
            </a:r>
            <a:endParaRPr lang="es-CL" dirty="0"/>
          </a:p>
        </p:txBody>
      </p:sp>
      <p:pic>
        <p:nvPicPr>
          <p:cNvPr id="3" name="Imagen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23528" y="836712"/>
            <a:ext cx="7966068" cy="337313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59239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80">
                                          <p:stCondLst>
                                            <p:cond delay="0"/>
                                          </p:stCondLst>
                                        </p:cTn>
                                        <p:tgtEl>
                                          <p:spTgt spid="3"/>
                                        </p:tgtEl>
                                      </p:cBhvr>
                                    </p:animEffect>
                                    <p:anim calcmode="lin" valueType="num">
                                      <p:cBhvr>
                                        <p:cTn id="25"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0" dur="26">
                                          <p:stCondLst>
                                            <p:cond delay="650"/>
                                          </p:stCondLst>
                                        </p:cTn>
                                        <p:tgtEl>
                                          <p:spTgt spid="3"/>
                                        </p:tgtEl>
                                      </p:cBhvr>
                                      <p:to x="100000" y="60000"/>
                                    </p:animScale>
                                    <p:animScale>
                                      <p:cBhvr>
                                        <p:cTn id="31" dur="166" decel="50000">
                                          <p:stCondLst>
                                            <p:cond delay="676"/>
                                          </p:stCondLst>
                                        </p:cTn>
                                        <p:tgtEl>
                                          <p:spTgt spid="3"/>
                                        </p:tgtEl>
                                      </p:cBhvr>
                                      <p:to x="100000" y="100000"/>
                                    </p:animScale>
                                    <p:animScale>
                                      <p:cBhvr>
                                        <p:cTn id="32" dur="26">
                                          <p:stCondLst>
                                            <p:cond delay="1312"/>
                                          </p:stCondLst>
                                        </p:cTn>
                                        <p:tgtEl>
                                          <p:spTgt spid="3"/>
                                        </p:tgtEl>
                                      </p:cBhvr>
                                      <p:to x="100000" y="80000"/>
                                    </p:animScale>
                                    <p:animScale>
                                      <p:cBhvr>
                                        <p:cTn id="33" dur="166" decel="50000">
                                          <p:stCondLst>
                                            <p:cond delay="1338"/>
                                          </p:stCondLst>
                                        </p:cTn>
                                        <p:tgtEl>
                                          <p:spTgt spid="3"/>
                                        </p:tgtEl>
                                      </p:cBhvr>
                                      <p:to x="100000" y="100000"/>
                                    </p:animScale>
                                    <p:animScale>
                                      <p:cBhvr>
                                        <p:cTn id="34" dur="26">
                                          <p:stCondLst>
                                            <p:cond delay="1642"/>
                                          </p:stCondLst>
                                        </p:cTn>
                                        <p:tgtEl>
                                          <p:spTgt spid="3"/>
                                        </p:tgtEl>
                                      </p:cBhvr>
                                      <p:to x="100000" y="90000"/>
                                    </p:animScale>
                                    <p:animScale>
                                      <p:cBhvr>
                                        <p:cTn id="35" dur="166" decel="50000">
                                          <p:stCondLst>
                                            <p:cond delay="1668"/>
                                          </p:stCondLst>
                                        </p:cTn>
                                        <p:tgtEl>
                                          <p:spTgt spid="3"/>
                                        </p:tgtEl>
                                      </p:cBhvr>
                                      <p:to x="100000" y="100000"/>
                                    </p:animScale>
                                    <p:animScale>
                                      <p:cBhvr>
                                        <p:cTn id="36" dur="26">
                                          <p:stCondLst>
                                            <p:cond delay="1808"/>
                                          </p:stCondLst>
                                        </p:cTn>
                                        <p:tgtEl>
                                          <p:spTgt spid="3"/>
                                        </p:tgtEl>
                                      </p:cBhvr>
                                      <p:to x="100000" y="95000"/>
                                    </p:animScale>
                                    <p:animScale>
                                      <p:cBhvr>
                                        <p:cTn id="37"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3059832" y="1673513"/>
            <a:ext cx="5400600" cy="1323439"/>
          </a:xfrm>
          <a:prstGeom prst="rect">
            <a:avLst/>
          </a:prstGeom>
          <a:noFill/>
        </p:spPr>
        <p:txBody>
          <a:bodyPr wrap="square" rtlCol="0">
            <a:spAutoFit/>
          </a:bodyPr>
          <a:lstStyle/>
          <a:p>
            <a:pPr>
              <a:buFont typeface="Arial" pitchFamily="34" charset="0"/>
              <a:buChar char="•"/>
            </a:pPr>
            <a:r>
              <a:rPr lang="es-CL" sz="2000" dirty="0" smtClean="0"/>
              <a:t> Docente-tutor, estudiante.</a:t>
            </a:r>
          </a:p>
          <a:p>
            <a:pPr>
              <a:buFont typeface="Arial" pitchFamily="34" charset="0"/>
              <a:buChar char="•"/>
            </a:pPr>
            <a:r>
              <a:rPr lang="es-CL" sz="2000" dirty="0" smtClean="0"/>
              <a:t> Horario de clases (5 horas semanales).</a:t>
            </a:r>
          </a:p>
          <a:p>
            <a:pPr>
              <a:buFont typeface="Arial" pitchFamily="34" charset="0"/>
              <a:buChar char="•"/>
            </a:pPr>
            <a:r>
              <a:rPr lang="es-CL" sz="2000" dirty="0" smtClean="0"/>
              <a:t> Entrenamiento de habilidades e Introducción a la ingeniería.</a:t>
            </a:r>
          </a:p>
        </p:txBody>
      </p:sp>
      <p:sp>
        <p:nvSpPr>
          <p:cNvPr id="7" name="1 Título"/>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L" b="1" dirty="0" smtClean="0"/>
              <a:t>Estilos de Tutorías </a:t>
            </a:r>
            <a:endParaRPr lang="es-CL" b="1" dirty="0"/>
          </a:p>
        </p:txBody>
      </p:sp>
      <p:sp>
        <p:nvSpPr>
          <p:cNvPr id="8" name="5 CuadroTexto"/>
          <p:cNvSpPr txBox="1"/>
          <p:nvPr/>
        </p:nvSpPr>
        <p:spPr>
          <a:xfrm>
            <a:off x="480151" y="1767772"/>
            <a:ext cx="2428892" cy="1077218"/>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s-CL" sz="3200" dirty="0" smtClean="0">
                <a:solidFill>
                  <a:schemeClr val="tx1"/>
                </a:solidFill>
              </a:rPr>
              <a:t>Tutoría </a:t>
            </a:r>
          </a:p>
          <a:p>
            <a:pPr algn="ctr"/>
            <a:r>
              <a:rPr lang="es-CL" sz="3200" dirty="0" smtClean="0">
                <a:solidFill>
                  <a:schemeClr val="tx1"/>
                </a:solidFill>
              </a:rPr>
              <a:t>Académica</a:t>
            </a:r>
            <a:endParaRPr lang="es-CL" dirty="0"/>
          </a:p>
        </p:txBody>
      </p:sp>
      <p:pic>
        <p:nvPicPr>
          <p:cNvPr id="3" name="Imagen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984438" y="2713584"/>
            <a:ext cx="4064000" cy="30480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365958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80">
                                          <p:stCondLst>
                                            <p:cond delay="0"/>
                                          </p:stCondLst>
                                        </p:cTn>
                                        <p:tgtEl>
                                          <p:spTgt spid="3"/>
                                        </p:tgtEl>
                                      </p:cBhvr>
                                    </p:animEffect>
                                    <p:anim calcmode="lin" valueType="num">
                                      <p:cBhvr>
                                        <p:cTn id="25"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0" dur="26">
                                          <p:stCondLst>
                                            <p:cond delay="650"/>
                                          </p:stCondLst>
                                        </p:cTn>
                                        <p:tgtEl>
                                          <p:spTgt spid="3"/>
                                        </p:tgtEl>
                                      </p:cBhvr>
                                      <p:to x="100000" y="60000"/>
                                    </p:animScale>
                                    <p:animScale>
                                      <p:cBhvr>
                                        <p:cTn id="31" dur="166" decel="50000">
                                          <p:stCondLst>
                                            <p:cond delay="676"/>
                                          </p:stCondLst>
                                        </p:cTn>
                                        <p:tgtEl>
                                          <p:spTgt spid="3"/>
                                        </p:tgtEl>
                                      </p:cBhvr>
                                      <p:to x="100000" y="100000"/>
                                    </p:animScale>
                                    <p:animScale>
                                      <p:cBhvr>
                                        <p:cTn id="32" dur="26">
                                          <p:stCondLst>
                                            <p:cond delay="1312"/>
                                          </p:stCondLst>
                                        </p:cTn>
                                        <p:tgtEl>
                                          <p:spTgt spid="3"/>
                                        </p:tgtEl>
                                      </p:cBhvr>
                                      <p:to x="100000" y="80000"/>
                                    </p:animScale>
                                    <p:animScale>
                                      <p:cBhvr>
                                        <p:cTn id="33" dur="166" decel="50000">
                                          <p:stCondLst>
                                            <p:cond delay="1338"/>
                                          </p:stCondLst>
                                        </p:cTn>
                                        <p:tgtEl>
                                          <p:spTgt spid="3"/>
                                        </p:tgtEl>
                                      </p:cBhvr>
                                      <p:to x="100000" y="100000"/>
                                    </p:animScale>
                                    <p:animScale>
                                      <p:cBhvr>
                                        <p:cTn id="34" dur="26">
                                          <p:stCondLst>
                                            <p:cond delay="1642"/>
                                          </p:stCondLst>
                                        </p:cTn>
                                        <p:tgtEl>
                                          <p:spTgt spid="3"/>
                                        </p:tgtEl>
                                      </p:cBhvr>
                                      <p:to x="100000" y="90000"/>
                                    </p:animScale>
                                    <p:animScale>
                                      <p:cBhvr>
                                        <p:cTn id="35" dur="166" decel="50000">
                                          <p:stCondLst>
                                            <p:cond delay="1668"/>
                                          </p:stCondLst>
                                        </p:cTn>
                                        <p:tgtEl>
                                          <p:spTgt spid="3"/>
                                        </p:tgtEl>
                                      </p:cBhvr>
                                      <p:to x="100000" y="100000"/>
                                    </p:animScale>
                                    <p:animScale>
                                      <p:cBhvr>
                                        <p:cTn id="36" dur="26">
                                          <p:stCondLst>
                                            <p:cond delay="1808"/>
                                          </p:stCondLst>
                                        </p:cTn>
                                        <p:tgtEl>
                                          <p:spTgt spid="3"/>
                                        </p:tgtEl>
                                      </p:cBhvr>
                                      <p:to x="100000" y="95000"/>
                                    </p:animScale>
                                    <p:animScale>
                                      <p:cBhvr>
                                        <p:cTn id="37"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p:cNvGraphicFramePr/>
          <p:nvPr>
            <p:extLst/>
          </p:nvPr>
        </p:nvGraphicFramePr>
        <p:xfrm>
          <a:off x="-1188640" y="-747464"/>
          <a:ext cx="10225136" cy="8325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95829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b="1" dirty="0" smtClean="0"/>
              <a:t>¿Qué Hacemos?</a:t>
            </a:r>
            <a:endParaRPr lang="es-CL" b="1" dirty="0"/>
          </a:p>
        </p:txBody>
      </p:sp>
      <p:graphicFrame>
        <p:nvGraphicFramePr>
          <p:cNvPr id="3" name="Diagrama 2"/>
          <p:cNvGraphicFramePr/>
          <p:nvPr>
            <p:extLst/>
          </p:nvPr>
        </p:nvGraphicFramePr>
        <p:xfrm>
          <a:off x="107504" y="1417638"/>
          <a:ext cx="7812360" cy="40324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57032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p:bldAsOne/>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08520" y="260648"/>
            <a:ext cx="9115425" cy="5909310"/>
          </a:xfrm>
          <a:prstGeom prst="rect">
            <a:avLst/>
          </a:prstGeom>
        </p:spPr>
        <p:txBody>
          <a:bodyPr wrap="square">
            <a:spAutoFit/>
          </a:bodyPr>
          <a:lstStyle/>
          <a:p>
            <a:pPr marL="449580" indent="635" algn="just">
              <a:spcAft>
                <a:spcPts val="0"/>
              </a:spcAft>
            </a:pPr>
            <a:r>
              <a:rPr lang="es-ES_tradnl" b="1" dirty="0">
                <a:latin typeface="Calibri" charset="0"/>
                <a:ea typeface="Calibri" charset="0"/>
                <a:cs typeface="Arial" charset="0"/>
              </a:rPr>
              <a:t>NOMBRE DE LA PONENCIA:</a:t>
            </a:r>
            <a:r>
              <a:rPr lang="es-ES_tradnl" dirty="0">
                <a:latin typeface="Calibri" charset="0"/>
                <a:ea typeface="Calibri" charset="0"/>
                <a:cs typeface="Arial" charset="0"/>
              </a:rPr>
              <a:t> </a:t>
            </a:r>
            <a:r>
              <a:rPr lang="es-ES_tradnl" dirty="0">
                <a:latin typeface="Calibri" charset="0"/>
                <a:ea typeface="Calibri" charset="0"/>
                <a:cs typeface="Times New Roman" charset="0"/>
              </a:rPr>
              <a:t>Visita académica a la Universidad Autónoma de Barcelona.</a:t>
            </a:r>
          </a:p>
          <a:p>
            <a:pPr marL="457200" algn="just">
              <a:spcAft>
                <a:spcPts val="0"/>
              </a:spcAft>
            </a:pPr>
            <a:r>
              <a:rPr lang="es-ES" dirty="0">
                <a:latin typeface="Calibri" charset="0"/>
                <a:ea typeface="Times New Roman" charset="0"/>
                <a:cs typeface="Arial" charset="0"/>
              </a:rPr>
              <a:t> </a:t>
            </a:r>
            <a:endParaRPr lang="es-ES_tradnl" dirty="0">
              <a:latin typeface="Calibri" charset="0"/>
              <a:ea typeface="Calibri" charset="0"/>
              <a:cs typeface="Times New Roman" charset="0"/>
            </a:endParaRPr>
          </a:p>
          <a:p>
            <a:pPr indent="449580">
              <a:spcAft>
                <a:spcPts val="0"/>
              </a:spcAft>
            </a:pPr>
            <a:r>
              <a:rPr lang="es-ES_tradnl" b="1" dirty="0">
                <a:latin typeface="Calibri" charset="0"/>
                <a:ea typeface="Calibri" charset="0"/>
                <a:cs typeface="Arial" charset="0"/>
              </a:rPr>
              <a:t>AUTOR: </a:t>
            </a:r>
            <a:r>
              <a:rPr lang="es-ES_tradnl" dirty="0">
                <a:latin typeface="Calibri" charset="0"/>
                <a:ea typeface="Calibri" charset="0"/>
                <a:cs typeface="Times New Roman" charset="0"/>
              </a:rPr>
              <a:t>Francisco </a:t>
            </a:r>
            <a:r>
              <a:rPr lang="es-ES_tradnl" dirty="0" err="1">
                <a:latin typeface="Calibri" charset="0"/>
                <a:ea typeface="Calibri" charset="0"/>
                <a:cs typeface="Times New Roman" charset="0"/>
              </a:rPr>
              <a:t>Cartes</a:t>
            </a:r>
            <a:r>
              <a:rPr lang="es-ES_tradnl" dirty="0">
                <a:latin typeface="Calibri" charset="0"/>
                <a:ea typeface="Calibri" charset="0"/>
                <a:cs typeface="Times New Roman" charset="0"/>
              </a:rPr>
              <a:t> Arenas</a:t>
            </a:r>
          </a:p>
          <a:p>
            <a:pPr marL="457200" algn="just">
              <a:spcAft>
                <a:spcPts val="0"/>
              </a:spcAft>
            </a:pPr>
            <a:r>
              <a:rPr lang="es-ES" dirty="0">
                <a:latin typeface="Calibri" charset="0"/>
                <a:ea typeface="Times New Roman" charset="0"/>
                <a:cs typeface="Arial" charset="0"/>
              </a:rPr>
              <a:t> </a:t>
            </a:r>
            <a:endParaRPr lang="es-ES_tradnl" dirty="0">
              <a:latin typeface="Times New Roman" charset="0"/>
              <a:ea typeface="Times New Roman" charset="0"/>
            </a:endParaRPr>
          </a:p>
          <a:p>
            <a:pPr marL="457200" algn="just">
              <a:spcAft>
                <a:spcPts val="0"/>
              </a:spcAft>
            </a:pPr>
            <a:r>
              <a:rPr lang="es-ES" b="1" dirty="0">
                <a:latin typeface="Calibri" charset="0"/>
                <a:ea typeface="Times New Roman" charset="0"/>
                <a:cs typeface="Arial" charset="0"/>
              </a:rPr>
              <a:t>TEMA DE INTERES: Innovación docente</a:t>
            </a:r>
            <a:endParaRPr lang="es-ES_tradnl" dirty="0">
              <a:latin typeface="Times New Roman" charset="0"/>
              <a:ea typeface="Times New Roman" charset="0"/>
            </a:endParaRPr>
          </a:p>
          <a:p>
            <a:pPr algn="just">
              <a:spcAft>
                <a:spcPts val="0"/>
              </a:spcAft>
            </a:pPr>
            <a:r>
              <a:rPr lang="es-ES_tradnl" dirty="0">
                <a:latin typeface="Calibri" charset="0"/>
                <a:ea typeface="Calibri" charset="0"/>
                <a:cs typeface="Arial" charset="0"/>
              </a:rPr>
              <a:t> </a:t>
            </a:r>
            <a:endParaRPr lang="es-ES_tradnl" dirty="0">
              <a:latin typeface="Calibri" charset="0"/>
              <a:ea typeface="Calibri" charset="0"/>
              <a:cs typeface="Times New Roman" charset="0"/>
            </a:endParaRPr>
          </a:p>
          <a:p>
            <a:pPr marL="457200" algn="just">
              <a:spcAft>
                <a:spcPts val="0"/>
              </a:spcAft>
            </a:pPr>
            <a:r>
              <a:rPr lang="es-ES" b="1" dirty="0">
                <a:latin typeface="Calibri" charset="0"/>
                <a:ea typeface="Times New Roman" charset="0"/>
                <a:cs typeface="Arial" charset="0"/>
              </a:rPr>
              <a:t>RESUMEN: </a:t>
            </a:r>
            <a:r>
              <a:rPr lang="es-ES" dirty="0">
                <a:latin typeface="Calibri" charset="0"/>
                <a:ea typeface="Times New Roman" charset="0"/>
                <a:cs typeface="Arial" charset="0"/>
              </a:rPr>
              <a:t>Los índices de reprobación en asignaturas correspondientes a Ciencias Básicas han sido un tema de preocupación para las universidades nacionales durante los últimos años,  en particular para las carreras de Ingeniería, que son precisamente las que cuentan con una presencia importante de estas asignaturas. Esto ha llevado a replantear la orientación de estas asignaturas, implementar programas de apoyo y acompañamiento al estudiante, incorporación de TIC, capacitaciones y pasantías para los profesionales que realizan docencia en los primeros años de Universidad. </a:t>
            </a:r>
            <a:endParaRPr lang="es-ES" dirty="0" smtClean="0">
              <a:latin typeface="Calibri" charset="0"/>
              <a:ea typeface="Times New Roman" charset="0"/>
              <a:cs typeface="Arial" charset="0"/>
            </a:endParaRPr>
          </a:p>
          <a:p>
            <a:pPr marL="457200" algn="just">
              <a:spcAft>
                <a:spcPts val="0"/>
              </a:spcAft>
            </a:pPr>
            <a:endParaRPr lang="es-ES_tradnl" dirty="0">
              <a:latin typeface="Times New Roman" charset="0"/>
              <a:ea typeface="Times New Roman" charset="0"/>
            </a:endParaRPr>
          </a:p>
          <a:p>
            <a:pPr marL="457200" algn="just">
              <a:spcAft>
                <a:spcPts val="0"/>
              </a:spcAft>
            </a:pPr>
            <a:r>
              <a:rPr lang="es-ES" dirty="0">
                <a:latin typeface="Calibri" charset="0"/>
                <a:ea typeface="Times New Roman" charset="0"/>
                <a:cs typeface="Arial" charset="0"/>
              </a:rPr>
              <a:t>Esta exposición está enfocada en describir las prácticas, que llevan a cabo un grupo de docentes de matemáticas, observadas en una visita académica realizada a la Universidad Autónoma de Barcelona (UAB). Además, se presentarán propuestas para ser implementadas en nuestra Facultad destinadas a incorporar nuevos instrumentos de evaluación, implementar un programa de nivelación de conductas de entradas en asignaturas del área matemática y considerar un análisis estadístico continuo del rendimiento de nuestros </a:t>
            </a:r>
            <a:r>
              <a:rPr lang="es-ES" dirty="0" smtClean="0">
                <a:latin typeface="Calibri" charset="0"/>
                <a:ea typeface="Times New Roman" charset="0"/>
                <a:cs typeface="Arial" charset="0"/>
              </a:rPr>
              <a:t>estudiantes </a:t>
            </a:r>
            <a:r>
              <a:rPr lang="es-ES" dirty="0">
                <a:latin typeface="Calibri" charset="0"/>
                <a:ea typeface="Times New Roman" charset="0"/>
                <a:cs typeface="Arial" charset="0"/>
              </a:rPr>
              <a:t>en dichas asignaturas. </a:t>
            </a:r>
            <a:endParaRPr lang="es-ES_tradnl" dirty="0">
              <a:effectLst/>
              <a:latin typeface="Times New Roman" charset="0"/>
              <a:ea typeface="Times New Roman" charset="0"/>
            </a:endParaRPr>
          </a:p>
        </p:txBody>
      </p:sp>
    </p:spTree>
    <p:extLst>
      <p:ext uri="{BB962C8B-B14F-4D97-AF65-F5344CB8AC3E}">
        <p14:creationId xmlns:p14="http://schemas.microsoft.com/office/powerpoint/2010/main" val="742818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7504" y="2132856"/>
            <a:ext cx="5942782" cy="3433457"/>
          </a:xfrm>
          <a:prstGeom prst="rect">
            <a:avLst/>
          </a:prstGeom>
        </p:spPr>
      </p:pic>
      <p:pic>
        <p:nvPicPr>
          <p:cNvPr id="5" name="Imagen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372200" y="2018573"/>
            <a:ext cx="2592289" cy="3547740"/>
          </a:xfrm>
          <a:prstGeom prst="rect">
            <a:avLst/>
          </a:prstGeom>
        </p:spPr>
      </p:pic>
    </p:spTree>
    <p:extLst>
      <p:ext uri="{BB962C8B-B14F-4D97-AF65-F5344CB8AC3E}">
        <p14:creationId xmlns:p14="http://schemas.microsoft.com/office/powerpoint/2010/main" val="274365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11560" y="1124744"/>
            <a:ext cx="7920880" cy="4284800"/>
          </a:xfrm>
          <a:prstGeom prst="rect">
            <a:avLst/>
          </a:prstGeom>
        </p:spPr>
      </p:pic>
    </p:spTree>
    <p:extLst>
      <p:ext uri="{BB962C8B-B14F-4D97-AF65-F5344CB8AC3E}">
        <p14:creationId xmlns:p14="http://schemas.microsoft.com/office/powerpoint/2010/main" val="653930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ctrTitle"/>
          </p:nvPr>
        </p:nvSpPr>
        <p:spPr>
          <a:xfrm>
            <a:off x="755576" y="620688"/>
            <a:ext cx="7772400" cy="936104"/>
          </a:xfrm>
        </p:spPr>
        <p:txBody>
          <a:bodyPr>
            <a:normAutofit/>
          </a:bodyPr>
          <a:lstStyle/>
          <a:p>
            <a:r>
              <a:rPr lang="es-CL" sz="2800" dirty="0" smtClean="0">
                <a:latin typeface="Arial" pitchFamily="34" charset="0"/>
                <a:cs typeface="Arial" pitchFamily="34" charset="0"/>
              </a:rPr>
              <a:t>Segunda Cátedra de Álgebra</a:t>
            </a:r>
            <a:endParaRPr lang="es-CL" sz="2800" dirty="0">
              <a:latin typeface="Arial" pitchFamily="34" charset="0"/>
              <a:cs typeface="Arial" pitchFamily="34" charset="0"/>
            </a:endParaRPr>
          </a:p>
        </p:txBody>
      </p:sp>
      <p:graphicFrame>
        <p:nvGraphicFramePr>
          <p:cNvPr id="7" name="6 Tabla"/>
          <p:cNvGraphicFramePr>
            <a:graphicFrameLocks noGrp="1"/>
          </p:cNvGraphicFramePr>
          <p:nvPr/>
        </p:nvGraphicFramePr>
        <p:xfrm>
          <a:off x="4716016" y="1916832"/>
          <a:ext cx="3848097" cy="790575"/>
        </p:xfrm>
        <a:graphic>
          <a:graphicData uri="http://schemas.openxmlformats.org/drawingml/2006/table">
            <a:tbl>
              <a:tblPr/>
              <a:tblGrid>
                <a:gridCol w="634936">
                  <a:extLst>
                    <a:ext uri="{9D8B030D-6E8A-4147-A177-3AD203B41FA5}">
                      <a16:colId xmlns:a16="http://schemas.microsoft.com/office/drawing/2014/main" val="20000"/>
                    </a:ext>
                  </a:extLst>
                </a:gridCol>
                <a:gridCol w="317468">
                  <a:extLst>
                    <a:ext uri="{9D8B030D-6E8A-4147-A177-3AD203B41FA5}">
                      <a16:colId xmlns:a16="http://schemas.microsoft.com/office/drawing/2014/main" val="20001"/>
                    </a:ext>
                  </a:extLst>
                </a:gridCol>
                <a:gridCol w="317468">
                  <a:extLst>
                    <a:ext uri="{9D8B030D-6E8A-4147-A177-3AD203B41FA5}">
                      <a16:colId xmlns:a16="http://schemas.microsoft.com/office/drawing/2014/main" val="20002"/>
                    </a:ext>
                  </a:extLst>
                </a:gridCol>
                <a:gridCol w="317468">
                  <a:extLst>
                    <a:ext uri="{9D8B030D-6E8A-4147-A177-3AD203B41FA5}">
                      <a16:colId xmlns:a16="http://schemas.microsoft.com/office/drawing/2014/main" val="20003"/>
                    </a:ext>
                  </a:extLst>
                </a:gridCol>
                <a:gridCol w="317468">
                  <a:extLst>
                    <a:ext uri="{9D8B030D-6E8A-4147-A177-3AD203B41FA5}">
                      <a16:colId xmlns:a16="http://schemas.microsoft.com/office/drawing/2014/main" val="20004"/>
                    </a:ext>
                  </a:extLst>
                </a:gridCol>
                <a:gridCol w="317468">
                  <a:extLst>
                    <a:ext uri="{9D8B030D-6E8A-4147-A177-3AD203B41FA5}">
                      <a16:colId xmlns:a16="http://schemas.microsoft.com/office/drawing/2014/main" val="20005"/>
                    </a:ext>
                  </a:extLst>
                </a:gridCol>
                <a:gridCol w="317468">
                  <a:extLst>
                    <a:ext uri="{9D8B030D-6E8A-4147-A177-3AD203B41FA5}">
                      <a16:colId xmlns:a16="http://schemas.microsoft.com/office/drawing/2014/main" val="20006"/>
                    </a:ext>
                  </a:extLst>
                </a:gridCol>
                <a:gridCol w="317468">
                  <a:extLst>
                    <a:ext uri="{9D8B030D-6E8A-4147-A177-3AD203B41FA5}">
                      <a16:colId xmlns:a16="http://schemas.microsoft.com/office/drawing/2014/main" val="20007"/>
                    </a:ext>
                  </a:extLst>
                </a:gridCol>
                <a:gridCol w="317468">
                  <a:extLst>
                    <a:ext uri="{9D8B030D-6E8A-4147-A177-3AD203B41FA5}">
                      <a16:colId xmlns:a16="http://schemas.microsoft.com/office/drawing/2014/main" val="20008"/>
                    </a:ext>
                  </a:extLst>
                </a:gridCol>
                <a:gridCol w="355949">
                  <a:extLst>
                    <a:ext uri="{9D8B030D-6E8A-4147-A177-3AD203B41FA5}">
                      <a16:colId xmlns:a16="http://schemas.microsoft.com/office/drawing/2014/main" val="20009"/>
                    </a:ext>
                  </a:extLst>
                </a:gridCol>
                <a:gridCol w="317468">
                  <a:extLst>
                    <a:ext uri="{9D8B030D-6E8A-4147-A177-3AD203B41FA5}">
                      <a16:colId xmlns:a16="http://schemas.microsoft.com/office/drawing/2014/main" val="20010"/>
                    </a:ext>
                  </a:extLst>
                </a:gridCol>
              </a:tblGrid>
              <a:tr h="200025">
                <a:tc rowSpan="2">
                  <a:txBody>
                    <a:bodyPr/>
                    <a:lstStyle/>
                    <a:p>
                      <a:pPr algn="ctr" fontAlgn="ctr"/>
                      <a:r>
                        <a:rPr lang="es-CL" sz="1100" b="0" i="0" u="none" strike="noStrike" dirty="0">
                          <a:solidFill>
                            <a:srgbClr val="000000"/>
                          </a:solidFill>
                          <a:latin typeface="Arial"/>
                        </a:rPr>
                        <a:t>Rango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ctr"/>
                      <a:r>
                        <a:rPr lang="es-CL" sz="1100" b="0" i="0" u="none" strike="noStrike" dirty="0">
                          <a:solidFill>
                            <a:srgbClr val="000000"/>
                          </a:solidFill>
                          <a:latin typeface="Arial"/>
                        </a:rPr>
                        <a:t>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L"/>
                    </a:p>
                  </a:txBody>
                  <a:tcPr/>
                </a:tc>
                <a:tc gridSpan="2">
                  <a:txBody>
                    <a:bodyPr/>
                    <a:lstStyle/>
                    <a:p>
                      <a:pPr algn="ctr" fontAlgn="ctr"/>
                      <a:r>
                        <a:rPr lang="es-CL" sz="1100" b="0" i="0" u="none" strike="noStrike" dirty="0">
                          <a:solidFill>
                            <a:srgbClr val="000000"/>
                          </a:solidFill>
                          <a:latin typeface="Arial"/>
                        </a:rPr>
                        <a:t>B</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L"/>
                    </a:p>
                  </a:txBody>
                  <a:tcPr/>
                </a:tc>
                <a:tc gridSpan="2">
                  <a:txBody>
                    <a:bodyPr/>
                    <a:lstStyle/>
                    <a:p>
                      <a:pPr algn="ctr" fontAlgn="ctr"/>
                      <a:r>
                        <a:rPr lang="es-CL" sz="1100" b="0" i="0" u="none" strike="noStrike" dirty="0">
                          <a:solidFill>
                            <a:srgbClr val="000000"/>
                          </a:solidFill>
                          <a:latin typeface="Arial"/>
                        </a:rPr>
                        <a:t>C</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L"/>
                    </a:p>
                  </a:txBody>
                  <a:tcPr/>
                </a:tc>
                <a:tc gridSpan="2">
                  <a:txBody>
                    <a:bodyPr/>
                    <a:lstStyle/>
                    <a:p>
                      <a:pPr algn="ctr" fontAlgn="ctr"/>
                      <a:r>
                        <a:rPr lang="es-CL" sz="1100" b="0" i="0" u="none" strike="noStrike" dirty="0">
                          <a:solidFill>
                            <a:srgbClr val="000000"/>
                          </a:solidFill>
                          <a:latin typeface="Arial"/>
                        </a:rPr>
                        <a:t>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L"/>
                    </a:p>
                  </a:txBody>
                  <a:tcPr/>
                </a:tc>
                <a:tc gridSpan="2">
                  <a:txBody>
                    <a:bodyPr/>
                    <a:lstStyle/>
                    <a:p>
                      <a:pPr algn="ctr" fontAlgn="ctr"/>
                      <a:r>
                        <a:rPr lang="es-CL" sz="1100" b="0" i="0" u="none" strike="noStrike">
                          <a:solidFill>
                            <a:srgbClr val="000000"/>
                          </a:solidFill>
                          <a:latin typeface="Arial"/>
                        </a:rPr>
                        <a:t>Gral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L"/>
                    </a:p>
                  </a:txBody>
                  <a:tcPr/>
                </a:tc>
                <a:extLst>
                  <a:ext uri="{0D108BD9-81ED-4DB2-BD59-A6C34878D82A}">
                    <a16:rowId xmlns:a16="http://schemas.microsoft.com/office/drawing/2014/main" val="10000"/>
                  </a:ext>
                </a:extLst>
              </a:tr>
              <a:tr h="200025">
                <a:tc vMerge="1">
                  <a:txBody>
                    <a:bodyPr/>
                    <a:lstStyle/>
                    <a:p>
                      <a:endParaRPr lang="es-CL"/>
                    </a:p>
                  </a:txBody>
                  <a:tcPr/>
                </a:tc>
                <a:tc>
                  <a:txBody>
                    <a:bodyPr/>
                    <a:lstStyle/>
                    <a:p>
                      <a:pPr algn="ctr" fontAlgn="ctr"/>
                      <a:r>
                        <a:rPr lang="es-CL" sz="1100" b="0" i="0" u="none" strike="noStrike">
                          <a:solidFill>
                            <a:srgbClr val="000000"/>
                          </a:solidFill>
                          <a:latin typeface="Arial"/>
                        </a:rPr>
                        <a:t>N</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L" sz="1100" b="0" i="0" u="none" strike="noStrike">
                          <a:solidFill>
                            <a:srgbClr val="000000"/>
                          </a:solidFill>
                          <a:latin typeface="Arial"/>
                        </a:rPr>
                        <a:t>%</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L" sz="1100" b="0" i="0" u="none" strike="noStrike">
                          <a:solidFill>
                            <a:srgbClr val="000000"/>
                          </a:solidFill>
                          <a:latin typeface="Arial"/>
                        </a:rPr>
                        <a:t>N</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L" sz="1100" b="0" i="0" u="none" strike="noStrike">
                          <a:solidFill>
                            <a:srgbClr val="000000"/>
                          </a:solidFill>
                          <a:latin typeface="Arial"/>
                        </a:rPr>
                        <a:t>%</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L" sz="1100" b="0" i="0" u="none" strike="noStrike">
                          <a:solidFill>
                            <a:srgbClr val="000000"/>
                          </a:solidFill>
                          <a:latin typeface="Arial"/>
                        </a:rPr>
                        <a:t>N</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L" sz="1100" b="0" i="0" u="none" strike="noStrike">
                          <a:solidFill>
                            <a:srgbClr val="000000"/>
                          </a:solidFill>
                          <a:latin typeface="Arial"/>
                        </a:rPr>
                        <a:t>%</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L" sz="1100" b="0" i="0" u="none" strike="noStrike">
                          <a:solidFill>
                            <a:srgbClr val="000000"/>
                          </a:solidFill>
                          <a:latin typeface="Arial"/>
                        </a:rPr>
                        <a:t>N</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L" sz="1100" b="0" i="0" u="none" strike="noStrike">
                          <a:solidFill>
                            <a:srgbClr val="000000"/>
                          </a:solidFill>
                          <a:latin typeface="Arial"/>
                        </a:rPr>
                        <a:t>%</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L" sz="1100" b="0" i="0" u="none" strike="noStrike">
                          <a:solidFill>
                            <a:srgbClr val="000000"/>
                          </a:solidFill>
                          <a:latin typeface="Arial"/>
                        </a:rPr>
                        <a:t>N</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L" sz="1100" b="0" i="0" u="none" strike="noStrike">
                          <a:solidFill>
                            <a:srgbClr val="000000"/>
                          </a:solidFill>
                          <a:latin typeface="Arial"/>
                        </a:rPr>
                        <a:t>%</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90500">
                <a:tc>
                  <a:txBody>
                    <a:bodyPr/>
                    <a:lstStyle/>
                    <a:p>
                      <a:pPr algn="ctr" fontAlgn="b"/>
                      <a:r>
                        <a:rPr lang="es-CL" sz="1100" b="0" i="0" u="none" strike="noStrike">
                          <a:solidFill>
                            <a:srgbClr val="000000"/>
                          </a:solidFill>
                          <a:latin typeface="Arial"/>
                        </a:rPr>
                        <a:t>1,1-3,9</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2"/>
                    </a:solidFill>
                  </a:tcPr>
                </a:tc>
                <a:tc>
                  <a:txBody>
                    <a:bodyPr/>
                    <a:lstStyle/>
                    <a:p>
                      <a:pPr algn="ctr" fontAlgn="b"/>
                      <a:r>
                        <a:rPr lang="es-CL" sz="1100" b="0" i="0" u="none" strike="noStrike">
                          <a:solidFill>
                            <a:srgbClr val="000000"/>
                          </a:solidFill>
                          <a:latin typeface="Arial"/>
                        </a:rPr>
                        <a:t>27</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100" b="0" i="0" u="none" strike="noStrike">
                          <a:solidFill>
                            <a:srgbClr val="000000"/>
                          </a:solidFill>
                          <a:latin typeface="Arial"/>
                        </a:rPr>
                        <a:t>67,5</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100" b="0" i="0" u="none" strike="noStrike">
                          <a:solidFill>
                            <a:srgbClr val="000000"/>
                          </a:solidFill>
                          <a:latin typeface="Arial"/>
                        </a:rPr>
                        <a:t>21</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100" b="0" i="0" u="none" strike="noStrike">
                          <a:solidFill>
                            <a:srgbClr val="000000"/>
                          </a:solidFill>
                          <a:latin typeface="Arial"/>
                        </a:rPr>
                        <a:t>56,8</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100" b="0" i="0" u="none" strike="noStrike">
                          <a:solidFill>
                            <a:srgbClr val="000000"/>
                          </a:solidFill>
                          <a:latin typeface="Arial"/>
                        </a:rPr>
                        <a:t>30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100" b="0" i="0" u="none" strike="noStrike">
                          <a:solidFill>
                            <a:srgbClr val="000000"/>
                          </a:solidFill>
                          <a:latin typeface="Arial"/>
                        </a:rPr>
                        <a:t>63,8</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100" b="0" i="0" u="none" strike="noStrike">
                          <a:solidFill>
                            <a:srgbClr val="000000"/>
                          </a:solidFill>
                          <a:latin typeface="Arial"/>
                        </a:rPr>
                        <a:t>21</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100" b="0" i="0" u="none" strike="noStrike">
                          <a:solidFill>
                            <a:srgbClr val="000000"/>
                          </a:solidFill>
                          <a:latin typeface="Arial"/>
                        </a:rPr>
                        <a:t>55,3</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100" b="0" i="0" u="none" strike="noStrike">
                          <a:solidFill>
                            <a:srgbClr val="000000"/>
                          </a:solidFill>
                          <a:latin typeface="Arial"/>
                        </a:rPr>
                        <a:t>99</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100" b="0" i="0" u="none" strike="noStrike">
                          <a:solidFill>
                            <a:srgbClr val="000000"/>
                          </a:solidFill>
                          <a:latin typeface="Arial"/>
                        </a:rPr>
                        <a:t>60,7</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00025">
                <a:tc>
                  <a:txBody>
                    <a:bodyPr/>
                    <a:lstStyle/>
                    <a:p>
                      <a:pPr algn="ctr" fontAlgn="b"/>
                      <a:r>
                        <a:rPr lang="es-CL" sz="1100" b="0" i="0" u="none" strike="noStrike">
                          <a:solidFill>
                            <a:srgbClr val="000000"/>
                          </a:solidFill>
                          <a:latin typeface="Arial"/>
                        </a:rPr>
                        <a:t>4,0-7,0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3E6"/>
                    </a:solidFill>
                  </a:tcPr>
                </a:tc>
                <a:tc>
                  <a:txBody>
                    <a:bodyPr/>
                    <a:lstStyle/>
                    <a:p>
                      <a:pPr algn="ctr" fontAlgn="b"/>
                      <a:r>
                        <a:rPr lang="es-CL" sz="1100" b="0" i="0" u="none" strike="noStrike">
                          <a:solidFill>
                            <a:srgbClr val="000000"/>
                          </a:solidFill>
                          <a:latin typeface="Arial"/>
                        </a:rPr>
                        <a:t>13</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CL" sz="1100" b="0" i="0" u="none" strike="noStrike">
                          <a:solidFill>
                            <a:srgbClr val="000000"/>
                          </a:solidFill>
                          <a:latin typeface="Arial"/>
                        </a:rPr>
                        <a:t>32,5</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CL" sz="1100" b="0" i="0" u="none" strike="noStrike">
                          <a:solidFill>
                            <a:srgbClr val="000000"/>
                          </a:solidFill>
                          <a:latin typeface="Arial"/>
                        </a:rPr>
                        <a:t>16</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CL" sz="1100" b="0" i="0" u="none" strike="noStrike">
                          <a:solidFill>
                            <a:srgbClr val="000000"/>
                          </a:solidFill>
                          <a:latin typeface="Arial"/>
                        </a:rPr>
                        <a:t>43,2</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CL" sz="1100" b="0" i="0" u="none" strike="noStrike">
                          <a:solidFill>
                            <a:srgbClr val="000000"/>
                          </a:solidFill>
                          <a:latin typeface="Arial"/>
                        </a:rPr>
                        <a:t>17</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CL" sz="1100" b="0" i="0" u="none" strike="noStrike">
                          <a:solidFill>
                            <a:srgbClr val="000000"/>
                          </a:solidFill>
                          <a:latin typeface="Arial"/>
                        </a:rPr>
                        <a:t>36,2</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CL" sz="1100" b="0" i="0" u="none" strike="noStrike">
                          <a:solidFill>
                            <a:srgbClr val="000000"/>
                          </a:solidFill>
                          <a:latin typeface="Arial"/>
                        </a:rPr>
                        <a:t>17</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CL" sz="1100" b="0" i="0" u="none" strike="noStrike">
                          <a:solidFill>
                            <a:srgbClr val="000000"/>
                          </a:solidFill>
                          <a:latin typeface="Arial"/>
                        </a:rPr>
                        <a:t>44,7</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CL" sz="1100" b="0" i="0" u="none" strike="noStrike">
                          <a:solidFill>
                            <a:srgbClr val="000000"/>
                          </a:solidFill>
                          <a:latin typeface="Arial"/>
                        </a:rPr>
                        <a:t>63</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CL" sz="1100" b="0" i="0" u="none" strike="noStrike" dirty="0">
                          <a:solidFill>
                            <a:srgbClr val="000000"/>
                          </a:solidFill>
                          <a:latin typeface="Arial"/>
                        </a:rPr>
                        <a:t>38,7</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8" name="7 Tabla"/>
          <p:cNvGraphicFramePr>
            <a:graphicFrameLocks noGrp="1"/>
          </p:cNvGraphicFramePr>
          <p:nvPr/>
        </p:nvGraphicFramePr>
        <p:xfrm>
          <a:off x="467544" y="1844824"/>
          <a:ext cx="3805564" cy="981075"/>
        </p:xfrm>
        <a:graphic>
          <a:graphicData uri="http://schemas.openxmlformats.org/drawingml/2006/table">
            <a:tbl>
              <a:tblPr/>
              <a:tblGrid>
                <a:gridCol w="592373">
                  <a:extLst>
                    <a:ext uri="{9D8B030D-6E8A-4147-A177-3AD203B41FA5}">
                      <a16:colId xmlns:a16="http://schemas.microsoft.com/office/drawing/2014/main" val="20000"/>
                    </a:ext>
                  </a:extLst>
                </a:gridCol>
                <a:gridCol w="317471">
                  <a:extLst>
                    <a:ext uri="{9D8B030D-6E8A-4147-A177-3AD203B41FA5}">
                      <a16:colId xmlns:a16="http://schemas.microsoft.com/office/drawing/2014/main" val="20001"/>
                    </a:ext>
                  </a:extLst>
                </a:gridCol>
                <a:gridCol w="317471">
                  <a:extLst>
                    <a:ext uri="{9D8B030D-6E8A-4147-A177-3AD203B41FA5}">
                      <a16:colId xmlns:a16="http://schemas.microsoft.com/office/drawing/2014/main" val="20002"/>
                    </a:ext>
                  </a:extLst>
                </a:gridCol>
                <a:gridCol w="317471">
                  <a:extLst>
                    <a:ext uri="{9D8B030D-6E8A-4147-A177-3AD203B41FA5}">
                      <a16:colId xmlns:a16="http://schemas.microsoft.com/office/drawing/2014/main" val="20003"/>
                    </a:ext>
                  </a:extLst>
                </a:gridCol>
                <a:gridCol w="317471">
                  <a:extLst>
                    <a:ext uri="{9D8B030D-6E8A-4147-A177-3AD203B41FA5}">
                      <a16:colId xmlns:a16="http://schemas.microsoft.com/office/drawing/2014/main" val="20004"/>
                    </a:ext>
                  </a:extLst>
                </a:gridCol>
                <a:gridCol w="317471">
                  <a:extLst>
                    <a:ext uri="{9D8B030D-6E8A-4147-A177-3AD203B41FA5}">
                      <a16:colId xmlns:a16="http://schemas.microsoft.com/office/drawing/2014/main" val="20005"/>
                    </a:ext>
                  </a:extLst>
                </a:gridCol>
                <a:gridCol w="317471">
                  <a:extLst>
                    <a:ext uri="{9D8B030D-6E8A-4147-A177-3AD203B41FA5}">
                      <a16:colId xmlns:a16="http://schemas.microsoft.com/office/drawing/2014/main" val="20006"/>
                    </a:ext>
                  </a:extLst>
                </a:gridCol>
                <a:gridCol w="317471">
                  <a:extLst>
                    <a:ext uri="{9D8B030D-6E8A-4147-A177-3AD203B41FA5}">
                      <a16:colId xmlns:a16="http://schemas.microsoft.com/office/drawing/2014/main" val="20007"/>
                    </a:ext>
                  </a:extLst>
                </a:gridCol>
                <a:gridCol w="317471">
                  <a:extLst>
                    <a:ext uri="{9D8B030D-6E8A-4147-A177-3AD203B41FA5}">
                      <a16:colId xmlns:a16="http://schemas.microsoft.com/office/drawing/2014/main" val="20008"/>
                    </a:ext>
                  </a:extLst>
                </a:gridCol>
                <a:gridCol w="355952">
                  <a:extLst>
                    <a:ext uri="{9D8B030D-6E8A-4147-A177-3AD203B41FA5}">
                      <a16:colId xmlns:a16="http://schemas.microsoft.com/office/drawing/2014/main" val="20009"/>
                    </a:ext>
                  </a:extLst>
                </a:gridCol>
                <a:gridCol w="317471">
                  <a:extLst>
                    <a:ext uri="{9D8B030D-6E8A-4147-A177-3AD203B41FA5}">
                      <a16:colId xmlns:a16="http://schemas.microsoft.com/office/drawing/2014/main" val="20010"/>
                    </a:ext>
                  </a:extLst>
                </a:gridCol>
              </a:tblGrid>
              <a:tr h="190500">
                <a:tc rowSpan="2">
                  <a:txBody>
                    <a:bodyPr/>
                    <a:lstStyle/>
                    <a:p>
                      <a:pPr algn="ctr" fontAlgn="ctr"/>
                      <a:r>
                        <a:rPr lang="es-CL" sz="1100" b="0" i="0" u="none" strike="noStrike" dirty="0">
                          <a:solidFill>
                            <a:srgbClr val="000000"/>
                          </a:solidFill>
                          <a:latin typeface="Arial"/>
                        </a:rPr>
                        <a:t>Rango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ctr"/>
                      <a:r>
                        <a:rPr lang="es-CL" sz="1100" b="0" i="0" u="none" strike="noStrike" dirty="0">
                          <a:solidFill>
                            <a:srgbClr val="000000"/>
                          </a:solidFill>
                          <a:latin typeface="Arial"/>
                        </a:rPr>
                        <a:t>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L"/>
                    </a:p>
                  </a:txBody>
                  <a:tcPr/>
                </a:tc>
                <a:tc gridSpan="2">
                  <a:txBody>
                    <a:bodyPr/>
                    <a:lstStyle/>
                    <a:p>
                      <a:pPr algn="ctr" fontAlgn="ctr"/>
                      <a:r>
                        <a:rPr lang="es-CL" sz="1100" b="0" i="0" u="none" strike="noStrike">
                          <a:solidFill>
                            <a:srgbClr val="000000"/>
                          </a:solidFill>
                          <a:latin typeface="Arial"/>
                        </a:rPr>
                        <a:t>B</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L"/>
                    </a:p>
                  </a:txBody>
                  <a:tcPr/>
                </a:tc>
                <a:tc gridSpan="2">
                  <a:txBody>
                    <a:bodyPr/>
                    <a:lstStyle/>
                    <a:p>
                      <a:pPr algn="ctr" fontAlgn="ctr"/>
                      <a:r>
                        <a:rPr lang="es-CL" sz="1100" b="0" i="0" u="none" strike="noStrike">
                          <a:solidFill>
                            <a:srgbClr val="000000"/>
                          </a:solidFill>
                          <a:latin typeface="Arial"/>
                        </a:rPr>
                        <a:t>C</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L"/>
                    </a:p>
                  </a:txBody>
                  <a:tcPr/>
                </a:tc>
                <a:tc gridSpan="2">
                  <a:txBody>
                    <a:bodyPr/>
                    <a:lstStyle/>
                    <a:p>
                      <a:pPr algn="ctr" fontAlgn="ctr"/>
                      <a:r>
                        <a:rPr lang="es-CL" sz="1100" b="0" i="0" u="none" strike="noStrike">
                          <a:solidFill>
                            <a:srgbClr val="000000"/>
                          </a:solidFill>
                          <a:latin typeface="Arial"/>
                        </a:rPr>
                        <a:t>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L"/>
                    </a:p>
                  </a:txBody>
                  <a:tcPr/>
                </a:tc>
                <a:tc gridSpan="2">
                  <a:txBody>
                    <a:bodyPr/>
                    <a:lstStyle/>
                    <a:p>
                      <a:pPr algn="ctr" fontAlgn="ctr"/>
                      <a:r>
                        <a:rPr lang="es-CL" sz="1100" b="0" i="0" u="none" strike="noStrike">
                          <a:solidFill>
                            <a:srgbClr val="000000"/>
                          </a:solidFill>
                          <a:latin typeface="Arial"/>
                        </a:rPr>
                        <a:t>Gral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L"/>
                    </a:p>
                  </a:txBody>
                  <a:tcPr/>
                </a:tc>
                <a:extLst>
                  <a:ext uri="{0D108BD9-81ED-4DB2-BD59-A6C34878D82A}">
                    <a16:rowId xmlns:a16="http://schemas.microsoft.com/office/drawing/2014/main" val="10000"/>
                  </a:ext>
                </a:extLst>
              </a:tr>
              <a:tr h="200025">
                <a:tc vMerge="1">
                  <a:txBody>
                    <a:bodyPr/>
                    <a:lstStyle/>
                    <a:p>
                      <a:endParaRPr lang="es-CL"/>
                    </a:p>
                  </a:txBody>
                  <a:tcPr/>
                </a:tc>
                <a:tc>
                  <a:txBody>
                    <a:bodyPr/>
                    <a:lstStyle/>
                    <a:p>
                      <a:pPr algn="ctr" fontAlgn="ctr"/>
                      <a:r>
                        <a:rPr lang="es-CL" sz="1100" b="0" i="0" u="none" strike="noStrike">
                          <a:solidFill>
                            <a:srgbClr val="000000"/>
                          </a:solidFill>
                          <a:latin typeface="Arial"/>
                        </a:rPr>
                        <a:t>N</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L" sz="1100" b="0" i="0" u="none" strike="noStrike">
                          <a:solidFill>
                            <a:srgbClr val="000000"/>
                          </a:solidFill>
                          <a:latin typeface="Arial"/>
                        </a:rPr>
                        <a:t>%</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L" sz="1100" b="0" i="0" u="none" strike="noStrike">
                          <a:solidFill>
                            <a:srgbClr val="000000"/>
                          </a:solidFill>
                          <a:latin typeface="Arial"/>
                        </a:rPr>
                        <a:t>N</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L" sz="1100" b="0" i="0" u="none" strike="noStrike">
                          <a:solidFill>
                            <a:srgbClr val="000000"/>
                          </a:solidFill>
                          <a:latin typeface="Arial"/>
                        </a:rPr>
                        <a:t>%</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L" sz="1100" b="0" i="0" u="none" strike="noStrike">
                          <a:solidFill>
                            <a:srgbClr val="000000"/>
                          </a:solidFill>
                          <a:latin typeface="Arial"/>
                        </a:rPr>
                        <a:t>N</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L" sz="1100" b="0" i="0" u="none" strike="noStrike">
                          <a:solidFill>
                            <a:srgbClr val="000000"/>
                          </a:solidFill>
                          <a:latin typeface="Arial"/>
                        </a:rPr>
                        <a:t>%</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L" sz="1100" b="0" i="0" u="none" strike="noStrike">
                          <a:solidFill>
                            <a:srgbClr val="000000"/>
                          </a:solidFill>
                          <a:latin typeface="Arial"/>
                        </a:rPr>
                        <a:t>N</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L" sz="1100" b="0" i="0" u="none" strike="noStrike">
                          <a:solidFill>
                            <a:srgbClr val="000000"/>
                          </a:solidFill>
                          <a:latin typeface="Arial"/>
                        </a:rPr>
                        <a:t>%</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L" sz="1100" b="0" i="0" u="none" strike="noStrike">
                          <a:solidFill>
                            <a:srgbClr val="000000"/>
                          </a:solidFill>
                          <a:latin typeface="Arial"/>
                        </a:rPr>
                        <a:t>N</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L" sz="1100" b="0" i="0" u="none" strike="noStrike">
                          <a:solidFill>
                            <a:srgbClr val="000000"/>
                          </a:solidFill>
                          <a:latin typeface="Arial"/>
                        </a:rPr>
                        <a:t>%</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00025">
                <a:tc>
                  <a:txBody>
                    <a:bodyPr/>
                    <a:lstStyle/>
                    <a:p>
                      <a:pPr algn="ctr" fontAlgn="ctr"/>
                      <a:r>
                        <a:rPr lang="es-CL" sz="1100" b="0" i="0" u="none" strike="noStrike">
                          <a:solidFill>
                            <a:srgbClr val="000000"/>
                          </a:solidFill>
                          <a:latin typeface="Arial"/>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fontAlgn="ctr"/>
                      <a:r>
                        <a:rPr lang="es-CL" sz="1100" b="0" i="0" u="none" strike="noStrike">
                          <a:solidFill>
                            <a:srgbClr val="000000"/>
                          </a:solidFill>
                          <a:latin typeface="Arial"/>
                        </a:rPr>
                        <a:t>14</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100" b="0" i="0" u="none" strike="noStrike">
                          <a:solidFill>
                            <a:srgbClr val="000000"/>
                          </a:solidFill>
                          <a:latin typeface="Arial"/>
                        </a:rPr>
                        <a:t>25,5</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100" b="0" i="0" u="none" strike="noStrike">
                          <a:solidFill>
                            <a:srgbClr val="000000"/>
                          </a:solidFill>
                          <a:latin typeface="Arial"/>
                        </a:rPr>
                        <a:t>11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100" b="0" i="0" u="none" strike="noStrike">
                          <a:solidFill>
                            <a:srgbClr val="000000"/>
                          </a:solidFill>
                          <a:latin typeface="Arial"/>
                        </a:rPr>
                        <a:t>22,9</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100" b="0" i="0" u="none" strike="noStrike">
                          <a:solidFill>
                            <a:srgbClr val="000000"/>
                          </a:solidFill>
                          <a:latin typeface="Arial"/>
                        </a:rPr>
                        <a:t>6</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100" b="0" i="0" u="none" strike="noStrike">
                          <a:solidFill>
                            <a:srgbClr val="000000"/>
                          </a:solidFill>
                          <a:latin typeface="Arial"/>
                        </a:rPr>
                        <a:t>11,3</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100" b="0" i="0" u="none" strike="noStrike">
                          <a:solidFill>
                            <a:srgbClr val="000000"/>
                          </a:solidFill>
                          <a:latin typeface="Arial"/>
                        </a:rPr>
                        <a:t>12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100" b="0" i="0" u="none" strike="noStrike">
                          <a:solidFill>
                            <a:srgbClr val="000000"/>
                          </a:solidFill>
                          <a:latin typeface="Arial"/>
                        </a:rPr>
                        <a:t>24</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100" b="0" i="0" u="none" strike="noStrike">
                          <a:solidFill>
                            <a:srgbClr val="000000"/>
                          </a:solidFill>
                          <a:latin typeface="Arial"/>
                        </a:rPr>
                        <a:t>43</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100" b="0" i="0" u="none" strike="noStrike">
                          <a:solidFill>
                            <a:srgbClr val="000000"/>
                          </a:solidFill>
                          <a:latin typeface="Arial"/>
                        </a:rPr>
                        <a:t>20,9</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90500">
                <a:tc>
                  <a:txBody>
                    <a:bodyPr/>
                    <a:lstStyle/>
                    <a:p>
                      <a:pPr algn="ctr" fontAlgn="ctr"/>
                      <a:r>
                        <a:rPr lang="es-CL" sz="1100" b="0" i="0" u="none" strike="noStrike">
                          <a:solidFill>
                            <a:srgbClr val="000000"/>
                          </a:solidFill>
                          <a:latin typeface="Arial"/>
                        </a:rPr>
                        <a:t>1,1-3,9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2"/>
                    </a:solidFill>
                  </a:tcPr>
                </a:tc>
                <a:tc>
                  <a:txBody>
                    <a:bodyPr/>
                    <a:lstStyle/>
                    <a:p>
                      <a:pPr algn="ctr" fontAlgn="ctr"/>
                      <a:r>
                        <a:rPr lang="es-CL" sz="1100" b="0" i="0" u="none" strike="noStrike">
                          <a:solidFill>
                            <a:srgbClr val="000000"/>
                          </a:solidFill>
                          <a:latin typeface="Arial"/>
                        </a:rPr>
                        <a:t>27</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100" b="0" i="0" u="none" strike="noStrike">
                          <a:solidFill>
                            <a:srgbClr val="000000"/>
                          </a:solidFill>
                          <a:latin typeface="Arial"/>
                        </a:rPr>
                        <a:t>49,1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100" b="0" i="0" u="none" strike="noStrike">
                          <a:solidFill>
                            <a:srgbClr val="000000"/>
                          </a:solidFill>
                          <a:latin typeface="Arial"/>
                        </a:rPr>
                        <a:t>21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100" b="0" i="0" u="none" strike="noStrike">
                          <a:solidFill>
                            <a:srgbClr val="000000"/>
                          </a:solidFill>
                          <a:latin typeface="Arial"/>
                        </a:rPr>
                        <a:t>43,8</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100" b="0" i="0" u="none" strike="noStrike">
                          <a:solidFill>
                            <a:srgbClr val="000000"/>
                          </a:solidFill>
                          <a:latin typeface="Arial"/>
                        </a:rPr>
                        <a:t>30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100" b="0" i="0" u="none" strike="noStrike">
                          <a:solidFill>
                            <a:srgbClr val="000000"/>
                          </a:solidFill>
                          <a:latin typeface="Arial"/>
                        </a:rPr>
                        <a:t>56,6</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100" b="0" i="0" u="none" strike="noStrike">
                          <a:solidFill>
                            <a:srgbClr val="000000"/>
                          </a:solidFill>
                          <a:latin typeface="Arial"/>
                        </a:rPr>
                        <a:t>21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100" b="0" i="0" u="none" strike="noStrike">
                          <a:solidFill>
                            <a:srgbClr val="000000"/>
                          </a:solidFill>
                          <a:latin typeface="Arial"/>
                        </a:rPr>
                        <a:t>42</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100" b="0" i="0" u="none" strike="noStrike">
                          <a:solidFill>
                            <a:srgbClr val="000000"/>
                          </a:solidFill>
                          <a:latin typeface="Arial"/>
                        </a:rPr>
                        <a:t>99</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100" b="0" i="0" u="none" strike="noStrike">
                          <a:solidFill>
                            <a:srgbClr val="000000"/>
                          </a:solidFill>
                          <a:latin typeface="Arial"/>
                        </a:rPr>
                        <a:t>48,1</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00025">
                <a:tc>
                  <a:txBody>
                    <a:bodyPr/>
                    <a:lstStyle/>
                    <a:p>
                      <a:pPr algn="ctr" fontAlgn="ctr"/>
                      <a:r>
                        <a:rPr lang="es-CL" sz="1100" b="0" i="0" u="none" strike="noStrike">
                          <a:solidFill>
                            <a:srgbClr val="000000"/>
                          </a:solidFill>
                          <a:latin typeface="Arial"/>
                        </a:rPr>
                        <a:t>4,0-7,0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3E6"/>
                    </a:solidFill>
                  </a:tcPr>
                </a:tc>
                <a:tc>
                  <a:txBody>
                    <a:bodyPr/>
                    <a:lstStyle/>
                    <a:p>
                      <a:pPr algn="ctr" fontAlgn="ctr"/>
                      <a:r>
                        <a:rPr lang="es-CL" sz="1100" b="0" i="0" u="none" strike="noStrike">
                          <a:solidFill>
                            <a:srgbClr val="000000"/>
                          </a:solidFill>
                          <a:latin typeface="Arial"/>
                        </a:rPr>
                        <a:t>13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L" sz="1100" b="0" i="0" u="none" strike="noStrike">
                          <a:solidFill>
                            <a:srgbClr val="000000"/>
                          </a:solidFill>
                          <a:latin typeface="Arial"/>
                        </a:rPr>
                        <a:t>23,6</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L" sz="1100" b="0" i="0" u="none" strike="noStrike">
                          <a:solidFill>
                            <a:srgbClr val="000000"/>
                          </a:solidFill>
                          <a:latin typeface="Arial"/>
                        </a:rPr>
                        <a:t>16</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L" sz="1100" b="0" i="0" u="none" strike="noStrike">
                          <a:solidFill>
                            <a:srgbClr val="000000"/>
                          </a:solidFill>
                          <a:latin typeface="Arial"/>
                        </a:rPr>
                        <a:t>33,3</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L" sz="1100" b="0" i="0" u="none" strike="noStrike">
                          <a:solidFill>
                            <a:srgbClr val="000000"/>
                          </a:solidFill>
                          <a:latin typeface="Arial"/>
                        </a:rPr>
                        <a:t>17</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L" sz="1100" b="0" i="0" u="none" strike="noStrike">
                          <a:solidFill>
                            <a:srgbClr val="000000"/>
                          </a:solidFill>
                          <a:latin typeface="Arial"/>
                        </a:rPr>
                        <a:t>32,1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L" sz="1100" b="0" i="0" u="none" strike="noStrike">
                          <a:solidFill>
                            <a:srgbClr val="000000"/>
                          </a:solidFill>
                          <a:latin typeface="Arial"/>
                        </a:rPr>
                        <a:t>17</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L" sz="1100" b="0" i="0" u="none" strike="noStrike">
                          <a:solidFill>
                            <a:srgbClr val="000000"/>
                          </a:solidFill>
                          <a:latin typeface="Arial"/>
                        </a:rPr>
                        <a:t>34</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CL" sz="1100" b="0" i="0" u="none" strike="noStrike">
                          <a:solidFill>
                            <a:srgbClr val="000000"/>
                          </a:solidFill>
                          <a:latin typeface="Arial"/>
                        </a:rPr>
                        <a:t>63</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CL" sz="1100" b="0" i="0" u="none" strike="noStrike" dirty="0">
                          <a:solidFill>
                            <a:srgbClr val="000000"/>
                          </a:solidFill>
                          <a:latin typeface="Arial"/>
                        </a:rPr>
                        <a:t>30,6</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9" name="2 Gráfico"/>
          <p:cNvGraphicFramePr/>
          <p:nvPr/>
        </p:nvGraphicFramePr>
        <p:xfrm>
          <a:off x="467544" y="3212976"/>
          <a:ext cx="3816424" cy="223224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3 Gráfico"/>
          <p:cNvGraphicFramePr/>
          <p:nvPr/>
        </p:nvGraphicFramePr>
        <p:xfrm>
          <a:off x="4788024" y="3140968"/>
          <a:ext cx="3672408" cy="22322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1012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492896"/>
            <a:ext cx="2458616" cy="836090"/>
          </a:xfrm>
        </p:spPr>
        <p:txBody>
          <a:bodyPr>
            <a:normAutofit/>
          </a:bodyPr>
          <a:lstStyle/>
          <a:p>
            <a:r>
              <a:rPr lang="es-CL" sz="2800" smtClean="0">
                <a:latin typeface="Arial" pitchFamily="34" charset="0"/>
                <a:cs typeface="Arial" pitchFamily="34" charset="0"/>
              </a:rPr>
              <a:t>Propedéutico</a:t>
            </a:r>
            <a:endParaRPr lang="es-CL" sz="2800" dirty="0">
              <a:latin typeface="Arial" pitchFamily="34" charset="0"/>
              <a:cs typeface="Arial" pitchFamily="34" charset="0"/>
            </a:endParaRPr>
          </a:p>
        </p:txBody>
      </p:sp>
      <p:sp>
        <p:nvSpPr>
          <p:cNvPr id="3" name="2 Marcador de contenido"/>
          <p:cNvSpPr>
            <a:spLocks noGrp="1"/>
          </p:cNvSpPr>
          <p:nvPr>
            <p:ph idx="1"/>
          </p:nvPr>
        </p:nvSpPr>
        <p:spPr>
          <a:xfrm>
            <a:off x="457200" y="3180109"/>
            <a:ext cx="8229600" cy="2337123"/>
          </a:xfrm>
        </p:spPr>
        <p:txBody>
          <a:bodyPr>
            <a:noAutofit/>
          </a:bodyPr>
          <a:lstStyle/>
          <a:p>
            <a:pPr lvl="0"/>
            <a:r>
              <a:rPr lang="es-CL" sz="1800" dirty="0" smtClean="0">
                <a:latin typeface="+mj-lt"/>
                <a:cs typeface="Arial" pitchFamily="34" charset="0"/>
              </a:rPr>
              <a:t>Es voluntario y pagado (90 euros)</a:t>
            </a:r>
          </a:p>
          <a:p>
            <a:pPr lvl="0"/>
            <a:r>
              <a:rPr lang="es-CL" sz="1800" dirty="0" smtClean="0">
                <a:latin typeface="+mj-lt"/>
                <a:cs typeface="Arial" pitchFamily="34" charset="0"/>
              </a:rPr>
              <a:t>30 horas se dividen en clases intensivas de 4 horas diarias </a:t>
            </a:r>
          </a:p>
          <a:p>
            <a:pPr lvl="0"/>
            <a:r>
              <a:rPr lang="es-CL" sz="1800" dirty="0" smtClean="0">
                <a:latin typeface="+mj-lt"/>
                <a:cs typeface="Arial" pitchFamily="34" charset="0"/>
              </a:rPr>
              <a:t>Dictadas por dos docentes (uno dicta tópicos de álgebra y otro tópicos de cálculo) </a:t>
            </a:r>
          </a:p>
          <a:p>
            <a:pPr lvl="0"/>
            <a:r>
              <a:rPr lang="es-CL" sz="1800" dirty="0" smtClean="0">
                <a:latin typeface="+mj-lt"/>
                <a:cs typeface="Arial" pitchFamily="34" charset="0"/>
              </a:rPr>
              <a:t>Cada docente realiza dos horas diarias con el fin de disminuir el desgaste por parte de los estudiantes</a:t>
            </a:r>
          </a:p>
          <a:p>
            <a:pPr lvl="0"/>
            <a:r>
              <a:rPr lang="es-CL" sz="1800" dirty="0" smtClean="0">
                <a:latin typeface="+mj-lt"/>
                <a:cs typeface="Arial" pitchFamily="34" charset="0"/>
              </a:rPr>
              <a:t>El departamento de matemáticas de la UAB lleva 10 años realizando este propedéutico </a:t>
            </a:r>
            <a:endParaRPr lang="es-CL" sz="1800" dirty="0">
              <a:latin typeface="+mj-lt"/>
              <a:cs typeface="Arial" pitchFamily="34" charset="0"/>
            </a:endParaRPr>
          </a:p>
        </p:txBody>
      </p:sp>
      <p:sp>
        <p:nvSpPr>
          <p:cNvPr id="4" name="1 Título"/>
          <p:cNvSpPr txBox="1">
            <a:spLocks/>
          </p:cNvSpPr>
          <p:nvPr/>
        </p:nvSpPr>
        <p:spPr>
          <a:xfrm>
            <a:off x="430831" y="116631"/>
            <a:ext cx="4402832" cy="86895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L" sz="2800" smtClean="0">
                <a:latin typeface="Arial" pitchFamily="34" charset="0"/>
                <a:cs typeface="Arial" pitchFamily="34" charset="0"/>
              </a:rPr>
              <a:t>Modalidad de la entrevista</a:t>
            </a:r>
            <a:endParaRPr lang="es-CL" sz="2800" dirty="0">
              <a:latin typeface="Arial" pitchFamily="34" charset="0"/>
              <a:cs typeface="Arial" pitchFamily="34" charset="0"/>
            </a:endParaRPr>
          </a:p>
        </p:txBody>
      </p:sp>
      <p:sp>
        <p:nvSpPr>
          <p:cNvPr id="5" name="2 Marcador de contenido"/>
          <p:cNvSpPr txBox="1">
            <a:spLocks/>
          </p:cNvSpPr>
          <p:nvPr/>
        </p:nvSpPr>
        <p:spPr>
          <a:xfrm>
            <a:off x="430831" y="836712"/>
            <a:ext cx="8229600" cy="19442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s-CL" sz="1800" smtClean="0">
                <a:latin typeface="Arial" pitchFamily="34" charset="0"/>
                <a:cs typeface="Arial" pitchFamily="34" charset="0"/>
              </a:rPr>
              <a:t>Obligatoria para todos</a:t>
            </a:r>
          </a:p>
          <a:p>
            <a:r>
              <a:rPr lang="es-CL" sz="1800" smtClean="0">
                <a:latin typeface="Arial" pitchFamily="34" charset="0"/>
                <a:cs typeface="Arial" pitchFamily="34" charset="0"/>
              </a:rPr>
              <a:t>Opcional para quienes quieran mejorar su nota</a:t>
            </a:r>
          </a:p>
          <a:p>
            <a:r>
              <a:rPr lang="es-CL" sz="1800" smtClean="0">
                <a:latin typeface="Arial" pitchFamily="34" charset="0"/>
                <a:cs typeface="Arial" pitchFamily="34" charset="0"/>
              </a:rPr>
              <a:t>Obligatoria para los estudiantes que tengan menos de un 4,0 y opcional para los demás</a:t>
            </a:r>
          </a:p>
          <a:p>
            <a:r>
              <a:rPr lang="es-CL" sz="1800" smtClean="0">
                <a:latin typeface="Arial" pitchFamily="34" charset="0"/>
                <a:cs typeface="Arial" pitchFamily="34" charset="0"/>
              </a:rPr>
              <a:t>Obligatoria en principio para todos, pero realizada a 10 estudiantes escogidos al azar</a:t>
            </a:r>
            <a:endParaRPr lang="es-CL" sz="1800" dirty="0">
              <a:latin typeface="Arial" pitchFamily="34" charset="0"/>
              <a:cs typeface="Arial" pitchFamily="34" charset="0"/>
            </a:endParaRPr>
          </a:p>
        </p:txBody>
      </p:sp>
    </p:spTree>
    <p:extLst>
      <p:ext uri="{BB962C8B-B14F-4D97-AF65-F5344CB8AC3E}">
        <p14:creationId xmlns:p14="http://schemas.microsoft.com/office/powerpoint/2010/main" val="77297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700808"/>
            <a:ext cx="8229600" cy="4065315"/>
          </a:xfrm>
        </p:spPr>
        <p:txBody>
          <a:bodyPr>
            <a:normAutofit/>
          </a:bodyPr>
          <a:lstStyle/>
          <a:p>
            <a:pPr lvl="0"/>
            <a:r>
              <a:rPr lang="es-CL" sz="1800" dirty="0" smtClean="0">
                <a:latin typeface="Arial" pitchFamily="34" charset="0"/>
                <a:cs typeface="Arial" pitchFamily="34" charset="0"/>
              </a:rPr>
              <a:t>Prueba de diagnóstico</a:t>
            </a:r>
          </a:p>
          <a:p>
            <a:pPr lvl="0"/>
            <a:r>
              <a:rPr lang="es-CL" sz="1800" dirty="0" smtClean="0">
                <a:latin typeface="Arial" pitchFamily="34" charset="0"/>
                <a:cs typeface="Arial" pitchFamily="34" charset="0"/>
              </a:rPr>
              <a:t>Los estudiantes que obtuvieron al menos 60% de respuestas correctas aprobaron álgebra y cálculo diferencial</a:t>
            </a:r>
          </a:p>
          <a:p>
            <a:pPr lvl="0"/>
            <a:r>
              <a:rPr lang="es-CL" sz="1800" dirty="0" smtClean="0">
                <a:latin typeface="Arial" pitchFamily="34" charset="0"/>
                <a:cs typeface="Arial" pitchFamily="34" charset="0"/>
              </a:rPr>
              <a:t>El 50% de los estudiantes que obtuvieron menos del 60% de respuestas correctas aprobaron o álgebra o cálculo diferencial</a:t>
            </a:r>
            <a:endParaRPr lang="es-CL" sz="1800" dirty="0">
              <a:latin typeface="Arial" pitchFamily="34" charset="0"/>
              <a:cs typeface="Arial" pitchFamily="34" charset="0"/>
            </a:endParaRPr>
          </a:p>
          <a:p>
            <a:pPr lvl="0"/>
            <a:r>
              <a:rPr lang="es-CL" sz="1800" dirty="0">
                <a:latin typeface="Arial" pitchFamily="34" charset="0"/>
                <a:cs typeface="Arial" pitchFamily="34" charset="0"/>
              </a:rPr>
              <a:t>El 57% de nuestros estudiantes tuvo que asistir a la nivelación (menos del 50% del diagnóstico</a:t>
            </a:r>
            <a:r>
              <a:rPr lang="es-CL" sz="1800" dirty="0" smtClean="0">
                <a:latin typeface="Arial" pitchFamily="34" charset="0"/>
                <a:cs typeface="Arial" pitchFamily="34" charset="0"/>
              </a:rPr>
              <a:t>)</a:t>
            </a:r>
            <a:endParaRPr lang="es-CL" sz="1800" dirty="0">
              <a:latin typeface="Arial" pitchFamily="34" charset="0"/>
              <a:cs typeface="Arial" pitchFamily="34" charset="0"/>
            </a:endParaRPr>
          </a:p>
          <a:p>
            <a:pPr lvl="0"/>
            <a:r>
              <a:rPr lang="es-CL" sz="1800" dirty="0">
                <a:latin typeface="Arial" pitchFamily="34" charset="0"/>
                <a:cs typeface="Arial" pitchFamily="34" charset="0"/>
              </a:rPr>
              <a:t>El 20% de los estudiantes que asistieron a la nivelación suben el </a:t>
            </a:r>
            <a:r>
              <a:rPr lang="es-CL" sz="1800" dirty="0" smtClean="0">
                <a:latin typeface="Arial" pitchFamily="34" charset="0"/>
                <a:cs typeface="Arial" pitchFamily="34" charset="0"/>
              </a:rPr>
              <a:t>puntaje</a:t>
            </a:r>
            <a:endParaRPr lang="es-CL" sz="1800" dirty="0">
              <a:latin typeface="Arial" pitchFamily="34" charset="0"/>
              <a:cs typeface="Arial" pitchFamily="34" charset="0"/>
            </a:endParaRPr>
          </a:p>
          <a:p>
            <a:pPr lvl="0"/>
            <a:r>
              <a:rPr lang="es-CL" sz="1800" dirty="0">
                <a:latin typeface="Arial" pitchFamily="34" charset="0"/>
                <a:cs typeface="Arial" pitchFamily="34" charset="0"/>
              </a:rPr>
              <a:t>Para el 10% de nuestros estudiantes es efectivo un propedéutico inicial</a:t>
            </a:r>
          </a:p>
          <a:p>
            <a:pPr lvl="0"/>
            <a:endParaRPr lang="es-CL" sz="1800" dirty="0">
              <a:latin typeface="Arial" pitchFamily="34" charset="0"/>
              <a:cs typeface="Arial" pitchFamily="34" charset="0"/>
            </a:endParaRPr>
          </a:p>
          <a:p>
            <a:pPr lvl="0"/>
            <a:endParaRPr lang="es-CL" sz="1800" dirty="0" smtClean="0">
              <a:latin typeface="Arial" pitchFamily="34" charset="0"/>
              <a:cs typeface="Arial" pitchFamily="34" charset="0"/>
            </a:endParaRPr>
          </a:p>
        </p:txBody>
      </p:sp>
      <p:sp>
        <p:nvSpPr>
          <p:cNvPr id="5" name="1 Título"/>
          <p:cNvSpPr>
            <a:spLocks noGrp="1"/>
          </p:cNvSpPr>
          <p:nvPr>
            <p:ph type="title"/>
          </p:nvPr>
        </p:nvSpPr>
        <p:spPr>
          <a:xfrm>
            <a:off x="251520" y="908720"/>
            <a:ext cx="1882552" cy="580926"/>
          </a:xfrm>
        </p:spPr>
        <p:txBody>
          <a:bodyPr>
            <a:normAutofit/>
          </a:bodyPr>
          <a:lstStyle/>
          <a:p>
            <a:r>
              <a:rPr lang="es-CL" sz="2800" dirty="0" smtClean="0">
                <a:latin typeface="Arial" pitchFamily="34" charset="0"/>
                <a:cs typeface="Arial" pitchFamily="34" charset="0"/>
              </a:rPr>
              <a:t>Datos</a:t>
            </a:r>
            <a:endParaRPr lang="es-CL" sz="2800" dirty="0">
              <a:latin typeface="Arial" pitchFamily="34" charset="0"/>
              <a:cs typeface="Arial" pitchFamily="34" charset="0"/>
            </a:endParaRPr>
          </a:p>
        </p:txBody>
      </p:sp>
    </p:spTree>
    <p:extLst>
      <p:ext uri="{BB962C8B-B14F-4D97-AF65-F5344CB8AC3E}">
        <p14:creationId xmlns:p14="http://schemas.microsoft.com/office/powerpoint/2010/main" val="1226495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31439" y="779593"/>
            <a:ext cx="8088830" cy="1641295"/>
          </a:xfrm>
        </p:spPr>
        <p:txBody>
          <a:bodyPr>
            <a:normAutofit/>
          </a:bodyPr>
          <a:lstStyle/>
          <a:p>
            <a:pPr lvl="0"/>
            <a:r>
              <a:rPr lang="es-CL" sz="1800" dirty="0" smtClean="0">
                <a:latin typeface="Arial" pitchFamily="34" charset="0"/>
                <a:cs typeface="Arial" pitchFamily="34" charset="0"/>
              </a:rPr>
              <a:t>Realizar un programa de nivelación de 2 semanas</a:t>
            </a:r>
          </a:p>
          <a:p>
            <a:pPr lvl="0"/>
            <a:r>
              <a:rPr lang="es-CL" sz="1800" dirty="0" smtClean="0">
                <a:latin typeface="Arial" pitchFamily="34" charset="0"/>
                <a:cs typeface="Arial" pitchFamily="34" charset="0"/>
              </a:rPr>
              <a:t>Realizar un programa de nivelación (acompañamiento) semestral, independiente a las tutorías</a:t>
            </a:r>
          </a:p>
          <a:p>
            <a:r>
              <a:rPr lang="es-CL" sz="1800" dirty="0">
                <a:latin typeface="Arial" pitchFamily="34" charset="0"/>
                <a:cs typeface="Arial" pitchFamily="34" charset="0"/>
              </a:rPr>
              <a:t>Realizar un programa de nivelación de 2 semanas</a:t>
            </a:r>
          </a:p>
          <a:p>
            <a:pPr lvl="0"/>
            <a:endParaRPr lang="es-CL" sz="1800" dirty="0" smtClean="0">
              <a:latin typeface="Arial" pitchFamily="34" charset="0"/>
              <a:cs typeface="Arial" pitchFamily="34" charset="0"/>
            </a:endParaRPr>
          </a:p>
          <a:p>
            <a:pPr lvl="0"/>
            <a:endParaRPr lang="es-CL" sz="1800" dirty="0" smtClean="0">
              <a:latin typeface="Arial" pitchFamily="34" charset="0"/>
              <a:cs typeface="Arial" pitchFamily="34" charset="0"/>
            </a:endParaRPr>
          </a:p>
          <a:p>
            <a:pPr lvl="0">
              <a:buNone/>
            </a:pPr>
            <a:endParaRPr lang="es-CL" sz="1800" dirty="0" smtClean="0">
              <a:latin typeface="Arial" pitchFamily="34" charset="0"/>
              <a:cs typeface="Arial" pitchFamily="34" charset="0"/>
            </a:endParaRPr>
          </a:p>
          <a:p>
            <a:pPr lvl="0"/>
            <a:endParaRPr lang="es-CL" sz="1800" dirty="0">
              <a:latin typeface="Arial" pitchFamily="34" charset="0"/>
              <a:cs typeface="Arial" pitchFamily="34" charset="0"/>
            </a:endParaRPr>
          </a:p>
        </p:txBody>
      </p:sp>
      <p:sp>
        <p:nvSpPr>
          <p:cNvPr id="5" name="1 Título"/>
          <p:cNvSpPr>
            <a:spLocks noGrp="1"/>
          </p:cNvSpPr>
          <p:nvPr>
            <p:ph type="title"/>
          </p:nvPr>
        </p:nvSpPr>
        <p:spPr>
          <a:xfrm>
            <a:off x="407099" y="44624"/>
            <a:ext cx="1990665" cy="1012974"/>
          </a:xfrm>
        </p:spPr>
        <p:txBody>
          <a:bodyPr>
            <a:normAutofit/>
          </a:bodyPr>
          <a:lstStyle/>
          <a:p>
            <a:r>
              <a:rPr lang="es-CL" sz="2800" dirty="0" smtClean="0">
                <a:latin typeface="Arial" pitchFamily="34" charset="0"/>
                <a:cs typeface="Arial" pitchFamily="34" charset="0"/>
              </a:rPr>
              <a:t>Propuesta</a:t>
            </a:r>
            <a:endParaRPr lang="es-CL" sz="2800" dirty="0">
              <a:latin typeface="Arial" pitchFamily="34" charset="0"/>
              <a:cs typeface="Arial" pitchFamily="34" charset="0"/>
            </a:endParaRPr>
          </a:p>
        </p:txBody>
      </p:sp>
      <p:sp>
        <p:nvSpPr>
          <p:cNvPr id="4" name="2 Marcador de contenido"/>
          <p:cNvSpPr txBox="1">
            <a:spLocks/>
          </p:cNvSpPr>
          <p:nvPr/>
        </p:nvSpPr>
        <p:spPr>
          <a:xfrm>
            <a:off x="443002" y="2821793"/>
            <a:ext cx="7581528" cy="4387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s-CL" sz="1800" smtClean="0">
                <a:latin typeface="Arial" pitchFamily="34" charset="0"/>
                <a:cs typeface="Arial" pitchFamily="34" charset="0"/>
              </a:rPr>
              <a:t>Las asignaturas de matemáticas del primer año son anuales</a:t>
            </a:r>
          </a:p>
          <a:p>
            <a:endParaRPr lang="es-CL" sz="1800" smtClean="0">
              <a:latin typeface="Arial" pitchFamily="34" charset="0"/>
              <a:cs typeface="Arial" pitchFamily="34" charset="0"/>
            </a:endParaRPr>
          </a:p>
          <a:p>
            <a:pPr>
              <a:buFont typeface="Arial" panose="020B0604020202020204" pitchFamily="34" charset="0"/>
              <a:buNone/>
            </a:pPr>
            <a:endParaRPr lang="es-CL" sz="1800" smtClean="0">
              <a:latin typeface="Arial" pitchFamily="34" charset="0"/>
              <a:cs typeface="Arial" pitchFamily="34" charset="0"/>
            </a:endParaRPr>
          </a:p>
          <a:p>
            <a:endParaRPr lang="es-CL" sz="1800" dirty="0">
              <a:latin typeface="Arial" pitchFamily="34" charset="0"/>
              <a:cs typeface="Arial" pitchFamily="34" charset="0"/>
            </a:endParaRPr>
          </a:p>
        </p:txBody>
      </p:sp>
      <p:sp>
        <p:nvSpPr>
          <p:cNvPr id="6" name="1 Título"/>
          <p:cNvSpPr txBox="1">
            <a:spLocks/>
          </p:cNvSpPr>
          <p:nvPr/>
        </p:nvSpPr>
        <p:spPr>
          <a:xfrm>
            <a:off x="201419" y="2094421"/>
            <a:ext cx="3538736" cy="86895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L" sz="2800" dirty="0" smtClean="0">
                <a:latin typeface="Arial" pitchFamily="34" charset="0"/>
                <a:cs typeface="Arial" pitchFamily="34" charset="0"/>
              </a:rPr>
              <a:t>Asignatura anual</a:t>
            </a:r>
            <a:endParaRPr lang="es-CL" sz="2800" dirty="0">
              <a:latin typeface="Arial" pitchFamily="34" charset="0"/>
              <a:cs typeface="Arial" pitchFamily="34" charset="0"/>
            </a:endParaRPr>
          </a:p>
        </p:txBody>
      </p:sp>
      <p:sp>
        <p:nvSpPr>
          <p:cNvPr id="7" name="2 Marcador de contenido"/>
          <p:cNvSpPr txBox="1">
            <a:spLocks/>
          </p:cNvSpPr>
          <p:nvPr/>
        </p:nvSpPr>
        <p:spPr>
          <a:xfrm>
            <a:off x="432860" y="3943017"/>
            <a:ext cx="5842992" cy="14401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s-CL" sz="1800" smtClean="0">
                <a:latin typeface="Arial" pitchFamily="34" charset="0"/>
                <a:cs typeface="Arial" pitchFamily="34" charset="0"/>
              </a:rPr>
              <a:t>Las asignaturas de matemáticas del primer año son anuales</a:t>
            </a:r>
          </a:p>
          <a:p>
            <a:r>
              <a:rPr lang="es-CL" sz="1800" smtClean="0">
                <a:latin typeface="Arial" pitchFamily="34" charset="0"/>
                <a:cs typeface="Arial" pitchFamily="34" charset="0"/>
              </a:rPr>
              <a:t>Da tiempo a una mejor adaptación</a:t>
            </a:r>
          </a:p>
          <a:p>
            <a:endParaRPr lang="es-CL" sz="1800" smtClean="0">
              <a:latin typeface="Arial" pitchFamily="34" charset="0"/>
              <a:cs typeface="Arial" pitchFamily="34" charset="0"/>
            </a:endParaRPr>
          </a:p>
          <a:p>
            <a:pPr>
              <a:buFont typeface="Arial" panose="020B0604020202020204" pitchFamily="34" charset="0"/>
              <a:buNone/>
            </a:pPr>
            <a:endParaRPr lang="es-CL" sz="1800" smtClean="0">
              <a:latin typeface="Arial" pitchFamily="34" charset="0"/>
              <a:cs typeface="Arial" pitchFamily="34" charset="0"/>
            </a:endParaRPr>
          </a:p>
          <a:p>
            <a:endParaRPr lang="es-CL" sz="1800" dirty="0">
              <a:latin typeface="Arial" pitchFamily="34" charset="0"/>
              <a:cs typeface="Arial" pitchFamily="34" charset="0"/>
            </a:endParaRPr>
          </a:p>
        </p:txBody>
      </p:sp>
      <p:sp>
        <p:nvSpPr>
          <p:cNvPr id="8" name="1 Título"/>
          <p:cNvSpPr txBox="1">
            <a:spLocks/>
          </p:cNvSpPr>
          <p:nvPr/>
        </p:nvSpPr>
        <p:spPr>
          <a:xfrm>
            <a:off x="299188" y="3143637"/>
            <a:ext cx="3322712" cy="101297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L" sz="2800" smtClean="0">
                <a:latin typeface="Arial" pitchFamily="34" charset="0"/>
                <a:cs typeface="Arial" pitchFamily="34" charset="0"/>
              </a:rPr>
              <a:t>Asignatura anual</a:t>
            </a:r>
            <a:endParaRPr lang="es-CL" sz="2800" dirty="0">
              <a:latin typeface="Arial" pitchFamily="34" charset="0"/>
              <a:cs typeface="Arial" pitchFamily="34" charset="0"/>
            </a:endParaRPr>
          </a:p>
        </p:txBody>
      </p:sp>
      <p:sp>
        <p:nvSpPr>
          <p:cNvPr id="9" name="2 Marcador de contenido"/>
          <p:cNvSpPr txBox="1">
            <a:spLocks/>
          </p:cNvSpPr>
          <p:nvPr/>
        </p:nvSpPr>
        <p:spPr>
          <a:xfrm>
            <a:off x="446856" y="5673231"/>
            <a:ext cx="8229600" cy="576064"/>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s-CL" sz="1800" smtClean="0">
                <a:latin typeface="Arial" pitchFamily="34" charset="0"/>
                <a:cs typeface="Arial" pitchFamily="34" charset="0"/>
              </a:rPr>
              <a:t>Pensar inicialmente en fusionar álgebra y cálculo diferencial las dos primeras semanas</a:t>
            </a:r>
          </a:p>
          <a:p>
            <a:endParaRPr lang="es-CL" sz="1800" dirty="0" smtClean="0">
              <a:latin typeface="Arial" pitchFamily="34" charset="0"/>
              <a:cs typeface="Arial" pitchFamily="34" charset="0"/>
            </a:endParaRPr>
          </a:p>
          <a:p>
            <a:pPr>
              <a:buFont typeface="Arial" panose="020B0604020202020204" pitchFamily="34" charset="0"/>
              <a:buNone/>
            </a:pPr>
            <a:endParaRPr lang="es-CL" sz="1800" dirty="0" smtClean="0">
              <a:latin typeface="Arial" pitchFamily="34" charset="0"/>
              <a:cs typeface="Arial" pitchFamily="34" charset="0"/>
            </a:endParaRPr>
          </a:p>
          <a:p>
            <a:endParaRPr lang="es-CL" sz="1800" dirty="0">
              <a:latin typeface="Arial" pitchFamily="34" charset="0"/>
              <a:cs typeface="Arial" pitchFamily="34" charset="0"/>
            </a:endParaRPr>
          </a:p>
        </p:txBody>
      </p:sp>
      <p:sp>
        <p:nvSpPr>
          <p:cNvPr id="10" name="1 Título"/>
          <p:cNvSpPr txBox="1">
            <a:spLocks/>
          </p:cNvSpPr>
          <p:nvPr/>
        </p:nvSpPr>
        <p:spPr>
          <a:xfrm>
            <a:off x="443204" y="5095144"/>
            <a:ext cx="1954560" cy="58092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L" sz="2800" smtClean="0">
                <a:latin typeface="Arial" pitchFamily="34" charset="0"/>
                <a:cs typeface="Arial" pitchFamily="34" charset="0"/>
              </a:rPr>
              <a:t>Propuesta</a:t>
            </a:r>
            <a:endParaRPr lang="es-CL" sz="2800" dirty="0">
              <a:latin typeface="Arial" pitchFamily="34" charset="0"/>
              <a:cs typeface="Arial" pitchFamily="34" charset="0"/>
            </a:endParaRPr>
          </a:p>
        </p:txBody>
      </p:sp>
    </p:spTree>
    <p:extLst>
      <p:ext uri="{BB962C8B-B14F-4D97-AF65-F5344CB8AC3E}">
        <p14:creationId xmlns:p14="http://schemas.microsoft.com/office/powerpoint/2010/main" val="19517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188640"/>
            <a:ext cx="9144000" cy="5078313"/>
          </a:xfrm>
          <a:prstGeom prst="rect">
            <a:avLst/>
          </a:prstGeom>
        </p:spPr>
        <p:txBody>
          <a:bodyPr wrap="square">
            <a:spAutoFit/>
          </a:bodyPr>
          <a:lstStyle/>
          <a:p>
            <a:pPr marR="211455" algn="just">
              <a:spcAft>
                <a:spcPts val="0"/>
              </a:spcAft>
            </a:pPr>
            <a:r>
              <a:rPr lang="es-ES_tradnl" b="1" dirty="0">
                <a:latin typeface="+mj-lt"/>
                <a:ea typeface="Calibri" charset="0"/>
                <a:cs typeface="Arial" charset="0"/>
              </a:rPr>
              <a:t>NOMBRE DE LA PONENCIA:</a:t>
            </a:r>
            <a:r>
              <a:rPr lang="es-ES_tradnl" dirty="0">
                <a:latin typeface="+mj-lt"/>
                <a:ea typeface="Calibri" charset="0"/>
                <a:cs typeface="Times New Roman" charset="0"/>
              </a:rPr>
              <a:t> Cuaderno Digital de Trabajo en Cinemática y Dinámica</a:t>
            </a:r>
          </a:p>
          <a:p>
            <a:pPr>
              <a:spcAft>
                <a:spcPts val="0"/>
              </a:spcAft>
            </a:pPr>
            <a:r>
              <a:rPr lang="es-ES_tradnl" dirty="0">
                <a:latin typeface="+mj-lt"/>
                <a:ea typeface="Calibri" charset="0"/>
                <a:cs typeface="Times New Roman" charset="0"/>
              </a:rPr>
              <a:t> </a:t>
            </a:r>
            <a:endParaRPr lang="es-ES_tradnl" dirty="0" smtClean="0">
              <a:latin typeface="+mj-lt"/>
              <a:ea typeface="Calibri" charset="0"/>
              <a:cs typeface="Times New Roman" charset="0"/>
            </a:endParaRPr>
          </a:p>
          <a:p>
            <a:pPr>
              <a:spcAft>
                <a:spcPts val="0"/>
              </a:spcAft>
            </a:pPr>
            <a:r>
              <a:rPr lang="es-ES_tradnl" b="1" dirty="0" smtClean="0">
                <a:latin typeface="+mj-lt"/>
                <a:ea typeface="Calibri" charset="0"/>
                <a:cs typeface="Arial" charset="0"/>
              </a:rPr>
              <a:t>AUTOR</a:t>
            </a:r>
            <a:r>
              <a:rPr lang="es-ES_tradnl" b="1" dirty="0">
                <a:latin typeface="+mj-lt"/>
                <a:ea typeface="Calibri" charset="0"/>
                <a:cs typeface="Arial" charset="0"/>
              </a:rPr>
              <a:t>:</a:t>
            </a:r>
            <a:r>
              <a:rPr lang="es-ES_tradnl" b="1" dirty="0">
                <a:latin typeface="+mj-lt"/>
                <a:ea typeface="Calibri" charset="0"/>
                <a:cs typeface="Times New Roman" charset="0"/>
              </a:rPr>
              <a:t> Dr. José Díaz Polanco</a:t>
            </a:r>
            <a:endParaRPr lang="es-ES_tradnl" dirty="0">
              <a:latin typeface="+mj-lt"/>
              <a:ea typeface="Calibri" charset="0"/>
              <a:cs typeface="Times New Roman" charset="0"/>
            </a:endParaRPr>
          </a:p>
          <a:p>
            <a:pPr algn="just">
              <a:spcAft>
                <a:spcPts val="0"/>
              </a:spcAft>
            </a:pPr>
            <a:r>
              <a:rPr lang="es-ES_tradnl" b="1" dirty="0">
                <a:latin typeface="+mj-lt"/>
                <a:ea typeface="Calibri" charset="0"/>
                <a:cs typeface="Arial" charset="0"/>
              </a:rPr>
              <a:t> </a:t>
            </a:r>
            <a:endParaRPr lang="es-ES_tradnl" dirty="0">
              <a:latin typeface="+mj-lt"/>
              <a:ea typeface="Calibri" charset="0"/>
              <a:cs typeface="Times New Roman" charset="0"/>
            </a:endParaRPr>
          </a:p>
          <a:p>
            <a:pPr algn="just">
              <a:spcAft>
                <a:spcPts val="0"/>
              </a:spcAft>
            </a:pPr>
            <a:r>
              <a:rPr lang="es-ES_tradnl" b="1" dirty="0">
                <a:latin typeface="+mj-lt"/>
                <a:ea typeface="Calibri" charset="0"/>
                <a:cs typeface="Arial" charset="0"/>
              </a:rPr>
              <a:t>TEMA DE INTERES: Innovación docente</a:t>
            </a:r>
            <a:endParaRPr lang="es-ES_tradnl" dirty="0">
              <a:latin typeface="+mj-lt"/>
              <a:ea typeface="Calibri" charset="0"/>
              <a:cs typeface="Times New Roman" charset="0"/>
            </a:endParaRPr>
          </a:p>
          <a:p>
            <a:pPr algn="just">
              <a:spcAft>
                <a:spcPts val="0"/>
              </a:spcAft>
            </a:pPr>
            <a:r>
              <a:rPr lang="es-ES_tradnl" dirty="0">
                <a:latin typeface="+mj-lt"/>
                <a:ea typeface="Calibri" charset="0"/>
                <a:cs typeface="Arial" charset="0"/>
              </a:rPr>
              <a:t> </a:t>
            </a:r>
            <a:endParaRPr lang="es-ES_tradnl" dirty="0">
              <a:latin typeface="+mj-lt"/>
              <a:ea typeface="Calibri" charset="0"/>
              <a:cs typeface="Times New Roman" charset="0"/>
            </a:endParaRPr>
          </a:p>
          <a:p>
            <a:pPr>
              <a:spcAft>
                <a:spcPts val="0"/>
              </a:spcAft>
            </a:pPr>
            <a:r>
              <a:rPr lang="es-ES_tradnl" b="1" dirty="0">
                <a:latin typeface="+mj-lt"/>
                <a:ea typeface="Calibri" charset="0"/>
                <a:cs typeface="Arial" charset="0"/>
              </a:rPr>
              <a:t>RESUMEN:</a:t>
            </a:r>
            <a:endParaRPr lang="es-ES_tradnl" dirty="0">
              <a:latin typeface="+mj-lt"/>
              <a:ea typeface="Calibri" charset="0"/>
              <a:cs typeface="Times New Roman" charset="0"/>
            </a:endParaRPr>
          </a:p>
          <a:p>
            <a:pPr>
              <a:spcAft>
                <a:spcPts val="0"/>
              </a:spcAft>
            </a:pPr>
            <a:r>
              <a:rPr lang="es-ES_tradnl" dirty="0">
                <a:latin typeface="+mj-lt"/>
                <a:ea typeface="Calibri" charset="0"/>
                <a:cs typeface="Times New Roman" charset="0"/>
              </a:rPr>
              <a:t> </a:t>
            </a:r>
          </a:p>
          <a:p>
            <a:pPr algn="just">
              <a:spcAft>
                <a:spcPts val="0"/>
              </a:spcAft>
            </a:pPr>
            <a:r>
              <a:rPr lang="es-ES_tradnl" dirty="0">
                <a:latin typeface="+mj-lt"/>
                <a:ea typeface="Calibri" charset="0"/>
                <a:cs typeface="Times New Roman" charset="0"/>
              </a:rPr>
              <a:t>El curso tradicional de Cinemática y Dinámica, impartido para las Ingenierías ha mostrado tener una alta reprobación. Se han intentado diversas estrategias para mejorar el rendimiento de los alumnos, sin embargo, los mejores resultados alcanzados no han podido disminuir un valor referencial mínimo de 30%. Proponemos la creación e implementación de un cuaderno de trabajo digital, con desarrollos completos y explicaciones animadas como una estrategia lúdica y motivadora para mejorar la comprensión de las leyes fundamentales y la modelación inherente a cada fenómeno descrito. Como consecuencia esperamos mejorar el aprendizaje de nuestros alumnos en esta disciplina y con esto aumentar la aprobación de este curso y disminuir la tasa de deserción  de los alumnos de Ingeniería. Ciertamente este material puede ser usado también en la carrera de física y Matemáticas, en donde el número de alumnos es mucho más bajo. </a:t>
            </a:r>
            <a:endParaRPr lang="es-ES_tradnl" dirty="0">
              <a:effectLst/>
              <a:latin typeface="+mj-lt"/>
              <a:ea typeface="Calibri" charset="0"/>
              <a:cs typeface="Times New Roman" charset="0"/>
            </a:endParaRPr>
          </a:p>
        </p:txBody>
      </p:sp>
    </p:spTree>
    <p:extLst>
      <p:ext uri="{BB962C8B-B14F-4D97-AF65-F5344CB8AC3E}">
        <p14:creationId xmlns:p14="http://schemas.microsoft.com/office/powerpoint/2010/main" val="24365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95536" y="1052736"/>
            <a:ext cx="8493089" cy="3783285"/>
          </a:xfrm>
          <a:prstGeom prst="rect">
            <a:avLst/>
          </a:prstGeom>
        </p:spPr>
      </p:pic>
    </p:spTree>
    <p:extLst>
      <p:ext uri="{BB962C8B-B14F-4D97-AF65-F5344CB8AC3E}">
        <p14:creationId xmlns:p14="http://schemas.microsoft.com/office/powerpoint/2010/main" val="688181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Diagrama de trabajo</a:t>
            </a:r>
            <a:endParaRPr lang="es-CL"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4468" y="1700808"/>
            <a:ext cx="8858250" cy="3743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7697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L" dirty="0" smtClean="0"/>
              <a:t>Objetivos del Proyecto</a:t>
            </a:r>
            <a:endParaRPr lang="es-CL" dirty="0"/>
          </a:p>
        </p:txBody>
      </p:sp>
      <p:sp>
        <p:nvSpPr>
          <p:cNvPr id="3" name="2 Marcador de contenido"/>
          <p:cNvSpPr>
            <a:spLocks noGrp="1"/>
          </p:cNvSpPr>
          <p:nvPr>
            <p:ph idx="1"/>
          </p:nvPr>
        </p:nvSpPr>
        <p:spPr>
          <a:xfrm>
            <a:off x="457200" y="1600200"/>
            <a:ext cx="8229600" cy="4997152"/>
          </a:xfrm>
        </p:spPr>
        <p:txBody>
          <a:bodyPr>
            <a:normAutofit fontScale="62500" lnSpcReduction="20000"/>
          </a:bodyPr>
          <a:lstStyle/>
          <a:p>
            <a:pPr marL="0" indent="0" algn="just">
              <a:buNone/>
            </a:pPr>
            <a:r>
              <a:rPr lang="es-CL" b="1" dirty="0" smtClean="0"/>
              <a:t>Objetivo General</a:t>
            </a:r>
            <a:r>
              <a:rPr lang="es-CL" dirty="0" smtClean="0"/>
              <a:t>:  Mejorar los resultados de aprendizaje en el curso de Cinemática y Dinámica (C y D) , incentivando el uso de un cuaderno de trabajo elaborado  para este fin.</a:t>
            </a:r>
          </a:p>
          <a:p>
            <a:pPr algn="just"/>
            <a:endParaRPr lang="es-CL" dirty="0"/>
          </a:p>
          <a:p>
            <a:pPr marL="0" indent="0" algn="just">
              <a:buNone/>
            </a:pPr>
            <a:r>
              <a:rPr lang="es-CL" b="1" dirty="0" smtClean="0"/>
              <a:t>Objetivos específicos:</a:t>
            </a:r>
            <a:endParaRPr lang="es-CL" b="1" dirty="0"/>
          </a:p>
          <a:p>
            <a:pPr algn="just"/>
            <a:r>
              <a:rPr lang="es-CL" dirty="0" smtClean="0"/>
              <a:t>Estandarizar el curso de Cinemática y Dinámica(C y D) en función de este cuaderno como una guía de trabajo  tanto para  alumnos  como para los profesores de los diferentes paralelos.</a:t>
            </a:r>
          </a:p>
          <a:p>
            <a:pPr marL="0" indent="0" algn="just">
              <a:buNone/>
            </a:pPr>
            <a:endParaRPr lang="es-CL" dirty="0" smtClean="0"/>
          </a:p>
          <a:p>
            <a:pPr algn="just"/>
            <a:r>
              <a:rPr lang="es-CL" dirty="0" smtClean="0"/>
              <a:t>Disponer de un material interactivo para el  autoaprendizaje de las leyes de la Mecánica, acorde al  nivel del curso (C y D).</a:t>
            </a:r>
          </a:p>
          <a:p>
            <a:pPr algn="just"/>
            <a:endParaRPr lang="es-CL" dirty="0"/>
          </a:p>
          <a:p>
            <a:pPr algn="just"/>
            <a:r>
              <a:rPr lang="es-CL" dirty="0" smtClean="0"/>
              <a:t>Disponer de un material propio para la enseñanza de la Mecánica de Newton, que pueda ser usado para la generación de cursos remediales , tanto presenciales como no presenciales. </a:t>
            </a:r>
          </a:p>
          <a:p>
            <a:pPr algn="just"/>
            <a:endParaRPr lang="es-CL" dirty="0" smtClean="0"/>
          </a:p>
          <a:p>
            <a:pPr algn="just"/>
            <a:r>
              <a:rPr lang="es-CL" dirty="0" smtClean="0"/>
              <a:t>Disminuir los índices de reprobación del curso (C y D).</a:t>
            </a:r>
          </a:p>
          <a:p>
            <a:endParaRPr lang="es-CL" dirty="0" smtClean="0"/>
          </a:p>
          <a:p>
            <a:pPr marL="0" indent="0">
              <a:buNone/>
            </a:pPr>
            <a:endParaRPr lang="es-CL" dirty="0"/>
          </a:p>
        </p:txBody>
      </p:sp>
    </p:spTree>
    <p:extLst>
      <p:ext uri="{BB962C8B-B14F-4D97-AF65-F5344CB8AC3E}">
        <p14:creationId xmlns:p14="http://schemas.microsoft.com/office/powerpoint/2010/main" val="2050008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Texto Principal</a:t>
            </a:r>
            <a:endParaRPr lang="es-CL"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2388" y="1519238"/>
            <a:ext cx="9037637" cy="3819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5854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95536" y="404664"/>
            <a:ext cx="8028384" cy="2345779"/>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99592" y="2894459"/>
            <a:ext cx="6336704" cy="3670583"/>
          </a:xfrm>
          <a:prstGeom prst="rect">
            <a:avLst/>
          </a:prstGeom>
        </p:spPr>
      </p:pic>
    </p:spTree>
    <p:extLst>
      <p:ext uri="{BB962C8B-B14F-4D97-AF65-F5344CB8AC3E}">
        <p14:creationId xmlns:p14="http://schemas.microsoft.com/office/powerpoint/2010/main" val="1647886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0" y="116632"/>
            <a:ext cx="9144000" cy="6388928"/>
          </a:xfrm>
          <a:prstGeom prst="rect">
            <a:avLst/>
          </a:prstGeom>
        </p:spPr>
        <p:txBody>
          <a:bodyPr wrap="square">
            <a:spAutoFit/>
          </a:bodyPr>
          <a:lstStyle/>
          <a:p>
            <a:pPr marR="211455" algn="just">
              <a:spcAft>
                <a:spcPts val="0"/>
              </a:spcAft>
            </a:pPr>
            <a:r>
              <a:rPr lang="es-ES_tradnl" b="1" dirty="0">
                <a:latin typeface="+mj-lt"/>
                <a:ea typeface="Calibri" charset="0"/>
                <a:cs typeface="Arial" charset="0"/>
              </a:rPr>
              <a:t>NOMBRE DE LA PONENCIA:</a:t>
            </a:r>
            <a:r>
              <a:rPr lang="es-ES_tradnl" dirty="0">
                <a:latin typeface="+mj-lt"/>
                <a:ea typeface="Calibri" charset="0"/>
                <a:cs typeface="Times New Roman" charset="0"/>
              </a:rPr>
              <a:t> </a:t>
            </a:r>
            <a:r>
              <a:rPr lang="es-ES_tradnl" b="1" dirty="0">
                <a:latin typeface="+mj-lt"/>
                <a:ea typeface="Calibri" charset="0"/>
                <a:cs typeface="Times New Roman" charset="0"/>
              </a:rPr>
              <a:t>Propuesta de transformación de un video juego en juego serio para el desarrollo de competencias de toma de decisiones</a:t>
            </a:r>
          </a:p>
          <a:p>
            <a:pPr>
              <a:spcAft>
                <a:spcPts val="0"/>
              </a:spcAft>
            </a:pPr>
            <a:r>
              <a:rPr lang="es-ES_tradnl" b="1" dirty="0">
                <a:latin typeface="+mj-lt"/>
                <a:ea typeface="Calibri" charset="0"/>
                <a:cs typeface="Times New Roman" charset="0"/>
              </a:rPr>
              <a:t> </a:t>
            </a:r>
          </a:p>
          <a:p>
            <a:pPr algn="just">
              <a:lnSpc>
                <a:spcPct val="150000"/>
              </a:lnSpc>
              <a:spcAft>
                <a:spcPts val="0"/>
              </a:spcAft>
            </a:pPr>
            <a:r>
              <a:rPr lang="es-ES_tradnl" b="1" dirty="0">
                <a:latin typeface="+mj-lt"/>
                <a:ea typeface="Calibri" charset="0"/>
                <a:cs typeface="Arial" charset="0"/>
              </a:rPr>
              <a:t>AUTOR:</a:t>
            </a:r>
            <a:r>
              <a:rPr lang="es-ES_tradnl" b="1" dirty="0">
                <a:latin typeface="+mj-lt"/>
                <a:ea typeface="Calibri" charset="0"/>
                <a:cs typeface="Times New Roman" charset="0"/>
              </a:rPr>
              <a:t> Raúl Castillo Villagra</a:t>
            </a:r>
            <a:endParaRPr lang="es-ES_tradnl" dirty="0">
              <a:latin typeface="+mj-lt"/>
              <a:ea typeface="Calibri" charset="0"/>
              <a:cs typeface="Times New Roman" charset="0"/>
            </a:endParaRPr>
          </a:p>
          <a:p>
            <a:pPr algn="just">
              <a:spcAft>
                <a:spcPts val="0"/>
              </a:spcAft>
            </a:pPr>
            <a:r>
              <a:rPr lang="es-ES_tradnl" b="1" dirty="0">
                <a:latin typeface="+mj-lt"/>
                <a:ea typeface="Calibri" charset="0"/>
                <a:cs typeface="Arial" charset="0"/>
              </a:rPr>
              <a:t> </a:t>
            </a:r>
            <a:endParaRPr lang="es-ES_tradnl" dirty="0">
              <a:latin typeface="+mj-lt"/>
              <a:ea typeface="Calibri" charset="0"/>
              <a:cs typeface="Times New Roman" charset="0"/>
            </a:endParaRPr>
          </a:p>
          <a:p>
            <a:pPr algn="just">
              <a:spcAft>
                <a:spcPts val="0"/>
              </a:spcAft>
            </a:pPr>
            <a:r>
              <a:rPr lang="es-ES_tradnl" b="1" dirty="0">
                <a:latin typeface="+mj-lt"/>
                <a:ea typeface="Calibri" charset="0"/>
                <a:cs typeface="Arial" charset="0"/>
              </a:rPr>
              <a:t>TEMA DE INTERES: Innovación docente</a:t>
            </a:r>
            <a:endParaRPr lang="es-ES_tradnl" dirty="0">
              <a:latin typeface="+mj-lt"/>
              <a:ea typeface="Calibri" charset="0"/>
              <a:cs typeface="Times New Roman" charset="0"/>
            </a:endParaRPr>
          </a:p>
          <a:p>
            <a:pPr algn="just">
              <a:spcAft>
                <a:spcPts val="0"/>
              </a:spcAft>
            </a:pPr>
            <a:r>
              <a:rPr lang="es-ES_tradnl" dirty="0">
                <a:latin typeface="+mj-lt"/>
                <a:ea typeface="Calibri" charset="0"/>
                <a:cs typeface="Arial" charset="0"/>
              </a:rPr>
              <a:t> </a:t>
            </a:r>
            <a:endParaRPr lang="es-ES_tradnl" dirty="0">
              <a:latin typeface="+mj-lt"/>
              <a:ea typeface="Calibri" charset="0"/>
              <a:cs typeface="Times New Roman" charset="0"/>
            </a:endParaRPr>
          </a:p>
          <a:p>
            <a:pPr>
              <a:spcAft>
                <a:spcPts val="0"/>
              </a:spcAft>
            </a:pPr>
            <a:r>
              <a:rPr lang="es-ES_tradnl" b="1" dirty="0">
                <a:latin typeface="+mj-lt"/>
                <a:ea typeface="Calibri" charset="0"/>
                <a:cs typeface="Arial" charset="0"/>
              </a:rPr>
              <a:t>RESUMEN:</a:t>
            </a:r>
            <a:endParaRPr lang="es-ES_tradnl" dirty="0">
              <a:latin typeface="+mj-lt"/>
              <a:ea typeface="Calibri" charset="0"/>
              <a:cs typeface="Times New Roman" charset="0"/>
            </a:endParaRPr>
          </a:p>
          <a:p>
            <a:pPr>
              <a:spcAft>
                <a:spcPts val="0"/>
              </a:spcAft>
            </a:pPr>
            <a:r>
              <a:rPr lang="es-CL" dirty="0">
                <a:solidFill>
                  <a:srgbClr val="212121"/>
                </a:solidFill>
                <a:latin typeface="+mj-lt"/>
                <a:ea typeface="Times New Roman" charset="0"/>
                <a:cs typeface="Helvetica" charset="0"/>
              </a:rPr>
              <a:t> </a:t>
            </a:r>
            <a:endParaRPr lang="es-ES_tradnl" dirty="0">
              <a:latin typeface="+mj-lt"/>
              <a:ea typeface="Calibri" charset="0"/>
              <a:cs typeface="Times New Roman" charset="0"/>
            </a:endParaRPr>
          </a:p>
          <a:p>
            <a:pPr algn="just">
              <a:spcAft>
                <a:spcPts val="500"/>
              </a:spcAft>
            </a:pPr>
            <a:r>
              <a:rPr lang="es-CL" dirty="0">
                <a:solidFill>
                  <a:srgbClr val="212121"/>
                </a:solidFill>
                <a:latin typeface="+mj-lt"/>
                <a:ea typeface="Times New Roman" charset="0"/>
                <a:cs typeface="Helvetica" charset="0"/>
              </a:rPr>
              <a:t>El desarrollo de la sociedad del conocimiento y la revolución de las TIC´s, plantea nuevos retos en los procesos de aprendizaje y en especial en el rol del académico el cual, más que un actor que traspasa saberes teóricos, debe ser capaz de entregar herramientas para desarrollar las competencias necesarias para los futuros profesionales. En este sentido una instrumento validado a nivel mundial se basa en los juegos serios o juegos aplicados que son diseñados para un propósito primario que no es solamente entretener sino enseñar.</a:t>
            </a:r>
            <a:endParaRPr lang="es-ES_tradnl" dirty="0">
              <a:latin typeface="+mj-lt"/>
              <a:ea typeface="Calibri" charset="0"/>
              <a:cs typeface="Times New Roman" charset="0"/>
            </a:endParaRPr>
          </a:p>
          <a:p>
            <a:pPr algn="just">
              <a:spcAft>
                <a:spcPts val="500"/>
              </a:spcAft>
            </a:pPr>
            <a:r>
              <a:rPr lang="es-CL" dirty="0" smtClean="0">
                <a:solidFill>
                  <a:srgbClr val="212121"/>
                </a:solidFill>
                <a:latin typeface="+mj-lt"/>
                <a:ea typeface="Times New Roman" charset="0"/>
                <a:cs typeface="Helvetica" charset="0"/>
              </a:rPr>
              <a:t>El </a:t>
            </a:r>
            <a:r>
              <a:rPr lang="es-CL" dirty="0">
                <a:solidFill>
                  <a:srgbClr val="212121"/>
                </a:solidFill>
                <a:latin typeface="+mj-lt"/>
                <a:ea typeface="Times New Roman" charset="0"/>
                <a:cs typeface="Helvetica" charset="0"/>
              </a:rPr>
              <a:t>desarrollo de los juegos serios y su inserción en los planes de estudio de educación superior en Chile es todavía baja, esto puede deberse a la complejidad del desarrollo práctico de un Juego Serio el cual debe contemplar muchas horas de profesionales para el desarrollo del juego. Basado en esta problemática es que esta ponencia dará a conocer los beneficios de la utilización del juego SIMCITY, juego de simulación existente en el mercado, como una herramienta basada en juego serio para el desarrollo de competencias específicas de la carrera de Ingeniería Civil Industrial</a:t>
            </a:r>
            <a:endParaRPr lang="es-ES_tradnl" dirty="0">
              <a:effectLst/>
              <a:latin typeface="+mj-lt"/>
              <a:ea typeface="Calibri" charset="0"/>
              <a:cs typeface="Times New Roman" charset="0"/>
            </a:endParaRPr>
          </a:p>
        </p:txBody>
      </p:sp>
    </p:spTree>
    <p:extLst>
      <p:ext uri="{BB962C8B-B14F-4D97-AF65-F5344CB8AC3E}">
        <p14:creationId xmlns:p14="http://schemas.microsoft.com/office/powerpoint/2010/main" val="45859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544514" y="847253"/>
            <a:ext cx="8059934" cy="4525963"/>
          </a:xfrm>
        </p:spPr>
      </p:pic>
    </p:spTree>
    <p:extLst>
      <p:ext uri="{BB962C8B-B14F-4D97-AF65-F5344CB8AC3E}">
        <p14:creationId xmlns:p14="http://schemas.microsoft.com/office/powerpoint/2010/main" val="1032982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dondear rectángulo de esquina diagonal 5"/>
          <p:cNvSpPr/>
          <p:nvPr/>
        </p:nvSpPr>
        <p:spPr>
          <a:xfrm>
            <a:off x="180296" y="3969061"/>
            <a:ext cx="4320480" cy="1835918"/>
          </a:xfrm>
          <a:prstGeom prst="round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es-ES_tradnl" sz="1350" dirty="0"/>
              <a:t>Se basa en la teoría de aprendizaje del constructivismo.</a:t>
            </a:r>
          </a:p>
          <a:p>
            <a:pPr algn="just"/>
            <a:r>
              <a:rPr lang="es-ES_tradnl" sz="1350" dirty="0"/>
              <a:t>En base a la teoría del constructivismo, </a:t>
            </a:r>
            <a:r>
              <a:rPr lang="es-ES_tradnl" sz="1350" dirty="0" err="1"/>
              <a:t>Kolb</a:t>
            </a:r>
            <a:r>
              <a:rPr lang="es-ES_tradnl" sz="1350" dirty="0"/>
              <a:t> describe aprendizaje como “</a:t>
            </a:r>
            <a:r>
              <a:rPr lang="es-ES_tradnl" sz="1350" dirty="0" err="1"/>
              <a:t>the</a:t>
            </a:r>
            <a:r>
              <a:rPr lang="es-ES_tradnl" sz="1350" dirty="0"/>
              <a:t> </a:t>
            </a:r>
            <a:r>
              <a:rPr lang="es-ES_tradnl" sz="1350" dirty="0" err="1"/>
              <a:t>process</a:t>
            </a:r>
            <a:r>
              <a:rPr lang="es-ES_tradnl" sz="1350" dirty="0"/>
              <a:t> </a:t>
            </a:r>
            <a:r>
              <a:rPr lang="es-ES_tradnl" sz="1350" dirty="0" err="1"/>
              <a:t>whereby</a:t>
            </a:r>
            <a:r>
              <a:rPr lang="es-ES_tradnl" sz="1350" dirty="0"/>
              <a:t> </a:t>
            </a:r>
            <a:r>
              <a:rPr lang="es-ES_tradnl" sz="1350" dirty="0" err="1"/>
              <a:t>knowledge</a:t>
            </a:r>
            <a:r>
              <a:rPr lang="es-ES_tradnl" sz="1350" dirty="0"/>
              <a:t> </a:t>
            </a:r>
            <a:r>
              <a:rPr lang="es-ES_tradnl" sz="1350" dirty="0" err="1"/>
              <a:t>is</a:t>
            </a:r>
            <a:r>
              <a:rPr lang="es-ES_tradnl" sz="1350" dirty="0"/>
              <a:t> </a:t>
            </a:r>
            <a:r>
              <a:rPr lang="es-ES_tradnl" sz="1350" dirty="0" err="1"/>
              <a:t>created</a:t>
            </a:r>
            <a:r>
              <a:rPr lang="es-ES_tradnl" sz="1350" dirty="0"/>
              <a:t> </a:t>
            </a:r>
            <a:r>
              <a:rPr lang="es-ES_tradnl" sz="1350" dirty="0" err="1"/>
              <a:t>through</a:t>
            </a:r>
            <a:r>
              <a:rPr lang="es-ES_tradnl" sz="1350" dirty="0"/>
              <a:t> </a:t>
            </a:r>
            <a:r>
              <a:rPr lang="es-ES_tradnl" sz="1350" dirty="0" err="1"/>
              <a:t>the</a:t>
            </a:r>
            <a:r>
              <a:rPr lang="es-ES_tradnl" sz="1350" dirty="0"/>
              <a:t> </a:t>
            </a:r>
            <a:r>
              <a:rPr lang="es-ES_tradnl" sz="1350" dirty="0" err="1"/>
              <a:t>transformation</a:t>
            </a:r>
            <a:r>
              <a:rPr lang="es-ES_tradnl" sz="1350" dirty="0"/>
              <a:t> of </a:t>
            </a:r>
            <a:r>
              <a:rPr lang="es-ES_tradnl" sz="1350" dirty="0" err="1"/>
              <a:t>experience</a:t>
            </a:r>
            <a:r>
              <a:rPr lang="es-ES_tradnl" sz="1350" dirty="0"/>
              <a:t>” (</a:t>
            </a:r>
            <a:r>
              <a:rPr lang="es-ES_tradnl" sz="1350" dirty="0" err="1"/>
              <a:t>Kolb</a:t>
            </a:r>
            <a:r>
              <a:rPr lang="es-ES_tradnl" sz="1350" dirty="0"/>
              <a:t>, 1984), en el caso de Juegos Serios, sería a través de transformación de experiencias virtuales. Es una forma del concepto de la teoría de aprendizaje experimental.</a:t>
            </a:r>
          </a:p>
          <a:p>
            <a:pPr algn="just"/>
            <a:endParaRPr lang="es-CL" sz="1350" dirty="0"/>
          </a:p>
        </p:txBody>
      </p:sp>
      <p:sp>
        <p:nvSpPr>
          <p:cNvPr id="11" name="3 Título"/>
          <p:cNvSpPr txBox="1">
            <a:spLocks/>
          </p:cNvSpPr>
          <p:nvPr/>
        </p:nvSpPr>
        <p:spPr>
          <a:xfrm>
            <a:off x="5187038" y="1290497"/>
            <a:ext cx="3013479" cy="324036"/>
          </a:xfrm>
          <a:prstGeom prst="rect">
            <a:avLst/>
          </a:prstGeom>
          <a:solidFill>
            <a:srgbClr val="F27437"/>
          </a:solidFill>
        </p:spPr>
        <p:style>
          <a:lnRef idx="0">
            <a:schemeClr val="accent6"/>
          </a:lnRef>
          <a:fillRef idx="3">
            <a:schemeClr val="accent6"/>
          </a:fillRef>
          <a:effectRef idx="3">
            <a:schemeClr val="accent6"/>
          </a:effectRef>
          <a:fontRef idx="minor">
            <a:schemeClr val="lt1"/>
          </a:fontRef>
        </p:style>
        <p:txBody>
          <a:bodyPr vert="horz" lIns="68580" tIns="34290" rIns="68580" bIns="3429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L" sz="1800" b="1" dirty="0">
                <a:solidFill>
                  <a:schemeClr val="bg1"/>
                </a:solidFill>
                <a:latin typeface="Arial" panose="020B0604020202020204" pitchFamily="34" charset="0"/>
                <a:cs typeface="Arial" panose="020B0604020202020204" pitchFamily="34" charset="0"/>
              </a:rPr>
              <a:t>Juegos Serios</a:t>
            </a:r>
          </a:p>
        </p:txBody>
      </p:sp>
      <p:sp>
        <p:nvSpPr>
          <p:cNvPr id="7" name="Redondear rectángulo de esquina diagonal 6"/>
          <p:cNvSpPr/>
          <p:nvPr/>
        </p:nvSpPr>
        <p:spPr>
          <a:xfrm>
            <a:off x="4626006" y="2402886"/>
            <a:ext cx="4372978" cy="2126201"/>
          </a:xfrm>
          <a:prstGeom prst="round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es-ES_tradnl" sz="1350" dirty="0"/>
              <a:t>Puede ser una simulación que tiene la interfaz gráfica  y la sensación de un juego, pero no contiene áreas de juegos, sino contiene áreas de operación de negocios, operaciones militares o aplicaciones médicas. Los juegos están destinados a proporcionar un contexto atractivo, auto-refuerzo para motivar y educar a los jugadores. A través de la modificación de las aplicaciones de juegos existentes, para propósitos educativos, hay un gran potencial para aprender con juegos (Freitas 2007).</a:t>
            </a:r>
            <a:endParaRPr lang="es-CL" sz="1350" dirty="0"/>
          </a:p>
        </p:txBody>
      </p:sp>
      <p:sp>
        <p:nvSpPr>
          <p:cNvPr id="8" name="Redondear rectángulo de esquina diagonal 7"/>
          <p:cNvSpPr/>
          <p:nvPr/>
        </p:nvSpPr>
        <p:spPr>
          <a:xfrm>
            <a:off x="127798" y="1538790"/>
            <a:ext cx="4372978" cy="2126201"/>
          </a:xfrm>
          <a:prstGeom prst="round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es-ES_tradnl" sz="1350" dirty="0"/>
              <a:t>Los </a:t>
            </a:r>
            <a:r>
              <a:rPr lang="es-ES_tradnl" sz="1350" dirty="0" err="1"/>
              <a:t>serious</a:t>
            </a:r>
            <a:r>
              <a:rPr lang="es-ES_tradnl" sz="1350" dirty="0"/>
              <a:t> </a:t>
            </a:r>
            <a:r>
              <a:rPr lang="es-ES_tradnl" sz="1350" dirty="0" err="1"/>
              <a:t>game</a:t>
            </a:r>
            <a:r>
              <a:rPr lang="es-ES_tradnl" sz="1350" dirty="0"/>
              <a:t> entrega posibilidad virtual de que los profesionales, antes de egresar, puedan jugar seriamente en empresas virtuales y no correr riesgos peligrosos para la empresa, así cuando les corresponda desarrollarse en el ámbito laboral tendrán una experiencia adquirida en distintos escenarios del ámbito empresa, como por ejemplo que tengan alguna experiencia previa relacionada a la toma de decisiones. </a:t>
            </a:r>
            <a:endParaRPr lang="es-CL" sz="1350" dirty="0"/>
          </a:p>
        </p:txBody>
      </p:sp>
    </p:spTree>
    <p:extLst>
      <p:ext uri="{BB962C8B-B14F-4D97-AF65-F5344CB8AC3E}">
        <p14:creationId xmlns:p14="http://schemas.microsoft.com/office/powerpoint/2010/main" val="752821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7"/>
                                        </p:tgtEl>
                                      </p:cBhvr>
                                    </p:animEffect>
                                    <p:set>
                                      <p:cBhvr>
                                        <p:cTn id="21" dur="1" fill="hold">
                                          <p:stCondLst>
                                            <p:cond delay="499"/>
                                          </p:stCondLst>
                                        </p:cTn>
                                        <p:tgtEl>
                                          <p:spTgt spid="7"/>
                                        </p:tgtEl>
                                        <p:attrNameLst>
                                          <p:attrName>style.visibility</p:attrName>
                                        </p:attrNameLst>
                                      </p:cBhvr>
                                      <p:to>
                                        <p:strVal val="hidden"/>
                                      </p:to>
                                    </p:se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99129" y="1862827"/>
            <a:ext cx="7496720" cy="3958157"/>
          </a:xfrm>
          <a:prstGeom prst="rect">
            <a:avLst/>
          </a:prstGeom>
        </p:spPr>
      </p:pic>
      <p:sp>
        <p:nvSpPr>
          <p:cNvPr id="11" name="3 Título"/>
          <p:cNvSpPr txBox="1">
            <a:spLocks/>
          </p:cNvSpPr>
          <p:nvPr/>
        </p:nvSpPr>
        <p:spPr>
          <a:xfrm>
            <a:off x="5187038" y="1290497"/>
            <a:ext cx="3013479" cy="324036"/>
          </a:xfrm>
          <a:prstGeom prst="rect">
            <a:avLst/>
          </a:prstGeom>
          <a:solidFill>
            <a:srgbClr val="F27437"/>
          </a:solidFill>
        </p:spPr>
        <p:style>
          <a:lnRef idx="0">
            <a:schemeClr val="accent6"/>
          </a:lnRef>
          <a:fillRef idx="3">
            <a:schemeClr val="accent6"/>
          </a:fillRef>
          <a:effectRef idx="3">
            <a:schemeClr val="accent6"/>
          </a:effectRef>
          <a:fontRef idx="minor">
            <a:schemeClr val="lt1"/>
          </a:fontRef>
        </p:style>
        <p:txBody>
          <a:bodyPr vert="horz" lIns="68580" tIns="34290" rIns="68580" bIns="34290"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L" sz="1800" b="1" dirty="0">
                <a:solidFill>
                  <a:schemeClr val="bg1"/>
                </a:solidFill>
                <a:latin typeface="Arial" panose="020B0604020202020204" pitchFamily="34" charset="0"/>
                <a:cs typeface="Arial" panose="020B0604020202020204" pitchFamily="34" charset="0"/>
              </a:rPr>
              <a:t>Nueva Idea de Investigación</a:t>
            </a:r>
          </a:p>
        </p:txBody>
      </p:sp>
      <p:sp>
        <p:nvSpPr>
          <p:cNvPr id="8" name="Elipse 7"/>
          <p:cNvSpPr/>
          <p:nvPr/>
        </p:nvSpPr>
        <p:spPr>
          <a:xfrm>
            <a:off x="227021" y="3212976"/>
            <a:ext cx="972108" cy="864096"/>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CL" sz="1500" dirty="0"/>
              <a:t>Sim City</a:t>
            </a:r>
          </a:p>
        </p:txBody>
      </p:sp>
      <p:sp>
        <p:nvSpPr>
          <p:cNvPr id="14" name="Rectángulo redondeado 13"/>
          <p:cNvSpPr/>
          <p:nvPr/>
        </p:nvSpPr>
        <p:spPr>
          <a:xfrm>
            <a:off x="1547664" y="3212976"/>
            <a:ext cx="2841533" cy="756084"/>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CL" sz="1350" dirty="0"/>
              <a:t>Juegos Serios v/s Videos Juegos</a:t>
            </a:r>
            <a:endParaRPr lang="es-MX" altLang="es-CL" sz="1350" dirty="0"/>
          </a:p>
          <a:p>
            <a:pPr algn="ctr"/>
            <a:endParaRPr lang="es-CL" sz="1350" dirty="0"/>
          </a:p>
        </p:txBody>
      </p:sp>
      <p:sp>
        <p:nvSpPr>
          <p:cNvPr id="7" name="Rectángulo redondeado 6"/>
          <p:cNvSpPr/>
          <p:nvPr/>
        </p:nvSpPr>
        <p:spPr>
          <a:xfrm>
            <a:off x="2987278" y="2132856"/>
            <a:ext cx="2235218" cy="2754306"/>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CL" sz="1350" dirty="0"/>
              <a:t>Test 16 PF:</a:t>
            </a:r>
          </a:p>
          <a:p>
            <a:pPr algn="ctr"/>
            <a:r>
              <a:rPr lang="es-MX" altLang="es-CL" sz="1350" dirty="0"/>
              <a:t>La prueba mide la personalidad humana por medio de 16 factores que son funcionalmente independientes y poseen un significado psicológico específico.</a:t>
            </a:r>
          </a:p>
          <a:p>
            <a:pPr algn="ctr"/>
            <a:endParaRPr lang="es-CL" sz="1350" dirty="0"/>
          </a:p>
        </p:txBody>
      </p:sp>
      <p:sp>
        <p:nvSpPr>
          <p:cNvPr id="15" name="Flecha abajo 14"/>
          <p:cNvSpPr/>
          <p:nvPr/>
        </p:nvSpPr>
        <p:spPr>
          <a:xfrm>
            <a:off x="5544108" y="2348880"/>
            <a:ext cx="270030" cy="486054"/>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CL" sz="1350"/>
          </a:p>
        </p:txBody>
      </p:sp>
      <p:sp>
        <p:nvSpPr>
          <p:cNvPr id="16" name="Flecha abajo 15"/>
          <p:cNvSpPr/>
          <p:nvPr/>
        </p:nvSpPr>
        <p:spPr>
          <a:xfrm>
            <a:off x="7981498" y="2348880"/>
            <a:ext cx="270030" cy="486054"/>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CL" sz="1350"/>
          </a:p>
        </p:txBody>
      </p:sp>
    </p:spTree>
    <p:extLst>
      <p:ext uri="{BB962C8B-B14F-4D97-AF65-F5344CB8AC3E}">
        <p14:creationId xmlns:p14="http://schemas.microsoft.com/office/powerpoint/2010/main" val="1838348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4"/>
                                        </p:tgtEl>
                                      </p:cBhvr>
                                    </p:animEffect>
                                    <p:set>
                                      <p:cBhvr>
                                        <p:cTn id="12" dur="1" fill="hold">
                                          <p:stCondLst>
                                            <p:cond delay="499"/>
                                          </p:stCondLst>
                                        </p:cTn>
                                        <p:tgtEl>
                                          <p:spTgt spid="1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30" presetClass="emph" presetSubtype="0" repeatCount="indefinite" fill="hold" grpId="1" nodeType="withEffect">
                                  <p:stCondLst>
                                    <p:cond delay="0"/>
                                  </p:stCondLst>
                                  <p:endCondLst>
                                    <p:cond evt="onNext" delay="0">
                                      <p:tgtEl>
                                        <p:sldTgt/>
                                      </p:tgtEl>
                                    </p:cond>
                                  </p:endCondLst>
                                  <p:childTnLst>
                                    <p:animClr clrSpc="hsl" dir="cw">
                                      <p:cBhvr override="childStyle">
                                        <p:cTn id="25" dur="500" fill="hold"/>
                                        <p:tgtEl>
                                          <p:spTgt spid="15"/>
                                        </p:tgtEl>
                                        <p:attrNameLst>
                                          <p:attrName>style.color</p:attrName>
                                        </p:attrNameLst>
                                      </p:cBhvr>
                                      <p:by>
                                        <p:hsl h="0" s="12549" l="25098"/>
                                      </p:by>
                                    </p:animClr>
                                    <p:animClr clrSpc="hsl" dir="cw">
                                      <p:cBhvr>
                                        <p:cTn id="26" dur="500" fill="hold"/>
                                        <p:tgtEl>
                                          <p:spTgt spid="15"/>
                                        </p:tgtEl>
                                        <p:attrNameLst>
                                          <p:attrName>fillcolor</p:attrName>
                                        </p:attrNameLst>
                                      </p:cBhvr>
                                      <p:by>
                                        <p:hsl h="0" s="12549" l="25098"/>
                                      </p:by>
                                    </p:animClr>
                                    <p:animClr clrSpc="hsl" dir="cw">
                                      <p:cBhvr>
                                        <p:cTn id="27" dur="500" fill="hold"/>
                                        <p:tgtEl>
                                          <p:spTgt spid="15"/>
                                        </p:tgtEl>
                                        <p:attrNameLst>
                                          <p:attrName>stroke.color</p:attrName>
                                        </p:attrNameLst>
                                      </p:cBhvr>
                                      <p:by>
                                        <p:hsl h="0" s="12549" l="25098"/>
                                      </p:by>
                                    </p:animClr>
                                    <p:set>
                                      <p:cBhvr>
                                        <p:cTn id="28" dur="500" fill="hold"/>
                                        <p:tgtEl>
                                          <p:spTgt spid="15"/>
                                        </p:tgtEl>
                                        <p:attrNameLst>
                                          <p:attrName>fill.type</p:attrName>
                                        </p:attrNameLst>
                                      </p:cBhvr>
                                      <p:to>
                                        <p:strVal val="solid"/>
                                      </p:to>
                                    </p:set>
                                  </p:childTnLst>
                                </p:cTn>
                              </p:par>
                              <p:par>
                                <p:cTn id="29" presetID="30" presetClass="emph" presetSubtype="0" repeatCount="indefinite" fill="hold" grpId="1" nodeType="withEffect">
                                  <p:stCondLst>
                                    <p:cond delay="0"/>
                                  </p:stCondLst>
                                  <p:endCondLst>
                                    <p:cond evt="onNext" delay="0">
                                      <p:tgtEl>
                                        <p:sldTgt/>
                                      </p:tgtEl>
                                    </p:cond>
                                  </p:endCondLst>
                                  <p:childTnLst>
                                    <p:animClr clrSpc="hsl" dir="cw">
                                      <p:cBhvr override="childStyle">
                                        <p:cTn id="30" dur="500" fill="hold"/>
                                        <p:tgtEl>
                                          <p:spTgt spid="16"/>
                                        </p:tgtEl>
                                        <p:attrNameLst>
                                          <p:attrName>style.color</p:attrName>
                                        </p:attrNameLst>
                                      </p:cBhvr>
                                      <p:by>
                                        <p:hsl h="0" s="12549" l="25098"/>
                                      </p:by>
                                    </p:animClr>
                                    <p:animClr clrSpc="hsl" dir="cw">
                                      <p:cBhvr>
                                        <p:cTn id="31" dur="500" fill="hold"/>
                                        <p:tgtEl>
                                          <p:spTgt spid="16"/>
                                        </p:tgtEl>
                                        <p:attrNameLst>
                                          <p:attrName>fillcolor</p:attrName>
                                        </p:attrNameLst>
                                      </p:cBhvr>
                                      <p:by>
                                        <p:hsl h="0" s="12549" l="25098"/>
                                      </p:by>
                                    </p:animClr>
                                    <p:animClr clrSpc="hsl" dir="cw">
                                      <p:cBhvr>
                                        <p:cTn id="32" dur="500" fill="hold"/>
                                        <p:tgtEl>
                                          <p:spTgt spid="16"/>
                                        </p:tgtEl>
                                        <p:attrNameLst>
                                          <p:attrName>stroke.color</p:attrName>
                                        </p:attrNameLst>
                                      </p:cBhvr>
                                      <p:by>
                                        <p:hsl h="0" s="12549" l="25098"/>
                                      </p:by>
                                    </p:animClr>
                                    <p:set>
                                      <p:cBhvr>
                                        <p:cTn id="33" dur="500" fill="hold"/>
                                        <p:tgtEl>
                                          <p:spTgt spid="16"/>
                                        </p:tgtEl>
                                        <p:attrNameLst>
                                          <p:attrName>fill.type</p:attrName>
                                        </p:attrNameLst>
                                      </p:cBhvr>
                                      <p:to>
                                        <p:strVal val="solid"/>
                                      </p:to>
                                    </p:se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1" nodeType="clickEffect">
                                  <p:stCondLst>
                                    <p:cond delay="0"/>
                                  </p:stCondLst>
                                  <p:childTnLst>
                                    <p:animEffect transition="out" filter="fade">
                                      <p:cBhvr>
                                        <p:cTn id="37" dur="500"/>
                                        <p:tgtEl>
                                          <p:spTgt spid="7"/>
                                        </p:tgtEl>
                                      </p:cBhvr>
                                    </p:animEffect>
                                    <p:set>
                                      <p:cBhvr>
                                        <p:cTn id="38" dur="1" fill="hold">
                                          <p:stCondLst>
                                            <p:cond delay="499"/>
                                          </p:stCondLst>
                                        </p:cTn>
                                        <p:tgtEl>
                                          <p:spTgt spid="7"/>
                                        </p:tgtEl>
                                        <p:attrNameLst>
                                          <p:attrName>style.visibility</p:attrName>
                                        </p:attrNameLst>
                                      </p:cBhvr>
                                      <p:to>
                                        <p:strVal val="hidden"/>
                                      </p:to>
                                    </p:set>
                                  </p:childTnLst>
                                </p:cTn>
                              </p:par>
                              <p:par>
                                <p:cTn id="39" presetID="10" presetClass="exit" presetSubtype="0" fill="hold" grpId="2" nodeType="withEffect">
                                  <p:stCondLst>
                                    <p:cond delay="0"/>
                                  </p:stCondLst>
                                  <p:childTnLst>
                                    <p:animEffect transition="out" filter="fade">
                                      <p:cBhvr>
                                        <p:cTn id="40" dur="500"/>
                                        <p:tgtEl>
                                          <p:spTgt spid="15"/>
                                        </p:tgtEl>
                                      </p:cBhvr>
                                    </p:animEffect>
                                    <p:set>
                                      <p:cBhvr>
                                        <p:cTn id="41" dur="1" fill="hold">
                                          <p:stCondLst>
                                            <p:cond delay="499"/>
                                          </p:stCondLst>
                                        </p:cTn>
                                        <p:tgtEl>
                                          <p:spTgt spid="15"/>
                                        </p:tgtEl>
                                        <p:attrNameLst>
                                          <p:attrName>style.visibility</p:attrName>
                                        </p:attrNameLst>
                                      </p:cBhvr>
                                      <p:to>
                                        <p:strVal val="hidden"/>
                                      </p:to>
                                    </p:set>
                                  </p:childTnLst>
                                </p:cTn>
                              </p:par>
                              <p:par>
                                <p:cTn id="42" presetID="10" presetClass="exit" presetSubtype="0" fill="hold" grpId="2" nodeType="withEffect">
                                  <p:stCondLst>
                                    <p:cond delay="0"/>
                                  </p:stCondLst>
                                  <p:childTnLst>
                                    <p:animEffect transition="out" filter="fade">
                                      <p:cBhvr>
                                        <p:cTn id="43" dur="500"/>
                                        <p:tgtEl>
                                          <p:spTgt spid="16"/>
                                        </p:tgtEl>
                                      </p:cBhvr>
                                    </p:animEffect>
                                    <p:set>
                                      <p:cBhvr>
                                        <p:cTn id="44" dur="1" fill="hold">
                                          <p:stCondLst>
                                            <p:cond delay="499"/>
                                          </p:stCondLst>
                                        </p:cTn>
                                        <p:tgtEl>
                                          <p:spTgt spid="16"/>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2600"/>
                                        <p:tgtEl>
                                          <p:spTgt spid="8"/>
                                        </p:tgtEl>
                                      </p:cBhvr>
                                    </p:animEffect>
                                    <p:set>
                                      <p:cBhvr>
                                        <p:cTn id="49" dur="1" fill="hold">
                                          <p:stCondLst>
                                            <p:cond delay="2599"/>
                                          </p:stCondLst>
                                        </p:cTn>
                                        <p:tgtEl>
                                          <p:spTgt spid="8"/>
                                        </p:tgtEl>
                                        <p:attrNameLst>
                                          <p:attrName>style.visibility</p:attrName>
                                        </p:attrNameLst>
                                      </p:cBhvr>
                                      <p:to>
                                        <p:strVal val="hidden"/>
                                      </p:to>
                                    </p:set>
                                  </p:childTnLst>
                                </p:cTn>
                              </p:par>
                              <p:par>
                                <p:cTn id="50" presetID="42" presetClass="path" presetSubtype="0" accel="50000" decel="50000" fill="hold" grpId="1" nodeType="withEffect">
                                  <p:stCondLst>
                                    <p:cond delay="0"/>
                                  </p:stCondLst>
                                  <p:childTnLst>
                                    <p:animMotion origin="layout" path="M -4.79167E-6 1.85185E-6 L 0.67592 0.03171 " pathEditMode="relative" rAng="0" ptsTypes="AA">
                                      <p:cBhvr>
                                        <p:cTn id="51" dur="2000" fill="hold"/>
                                        <p:tgtEl>
                                          <p:spTgt spid="8"/>
                                        </p:tgtEl>
                                        <p:attrNameLst>
                                          <p:attrName>ppt_x</p:attrName>
                                          <p:attrName>ppt_y</p:attrName>
                                        </p:attrNameLst>
                                      </p:cBhvr>
                                      <p:rCtr x="33789" y="1574"/>
                                    </p:animMotion>
                                  </p:childTnLst>
                                </p:cTn>
                              </p:par>
                              <p:par>
                                <p:cTn id="52" presetID="6" presetClass="emph" presetSubtype="0" fill="hold" grpId="2" nodeType="withEffect">
                                  <p:stCondLst>
                                    <p:cond delay="0"/>
                                  </p:stCondLst>
                                  <p:childTnLst>
                                    <p:animScale>
                                      <p:cBhvr>
                                        <p:cTn id="53" dur="2000" fill="hold"/>
                                        <p:tgtEl>
                                          <p:spTgt spid="8"/>
                                        </p:tgtEl>
                                      </p:cBhvr>
                                      <p:by x="25000" y="2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8" grpId="2" animBg="1"/>
      <p:bldP spid="14" grpId="0" animBg="1"/>
      <p:bldP spid="14" grpId="1" animBg="1"/>
      <p:bldP spid="7" grpId="0" animBg="1"/>
      <p:bldP spid="7" grpId="1" animBg="1"/>
      <p:bldP spid="15" grpId="0" animBg="1"/>
      <p:bldP spid="15" grpId="1" animBg="1"/>
      <p:bldP spid="15" grpId="2" animBg="1"/>
      <p:bldP spid="16" grpId="0" animBg="1"/>
      <p:bldP spid="16" grpId="1" animBg="1"/>
      <p:bldP spid="16" grpId="2"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857250"/>
            <a:ext cx="9144000" cy="5143500"/>
          </a:xfrm>
          <a:prstGeom prst="rect">
            <a:avLst/>
          </a:prstGeom>
        </p:spPr>
      </p:pic>
      <p:sp>
        <p:nvSpPr>
          <p:cNvPr id="11" name="3 Título"/>
          <p:cNvSpPr txBox="1">
            <a:spLocks/>
          </p:cNvSpPr>
          <p:nvPr/>
        </p:nvSpPr>
        <p:spPr>
          <a:xfrm>
            <a:off x="3221850" y="5319210"/>
            <a:ext cx="3013479" cy="324036"/>
          </a:xfrm>
          <a:prstGeom prst="rect">
            <a:avLst/>
          </a:prstGeom>
          <a:solidFill>
            <a:srgbClr val="F27437"/>
          </a:solidFill>
        </p:spPr>
        <p:style>
          <a:lnRef idx="0">
            <a:schemeClr val="accent6"/>
          </a:lnRef>
          <a:fillRef idx="3">
            <a:schemeClr val="accent6"/>
          </a:fillRef>
          <a:effectRef idx="3">
            <a:schemeClr val="accent6"/>
          </a:effectRef>
          <a:fontRef idx="minor">
            <a:schemeClr val="lt1"/>
          </a:fontRef>
        </p:style>
        <p:txBody>
          <a:bodyPr vert="horz" lIns="68580" tIns="34290" rIns="68580" bIns="3429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L" sz="1800" b="1" dirty="0">
                <a:solidFill>
                  <a:schemeClr val="bg1"/>
                </a:solidFill>
                <a:latin typeface="Arial" panose="020B0604020202020204" pitchFamily="34" charset="0"/>
                <a:cs typeface="Arial" panose="020B0604020202020204" pitchFamily="34" charset="0"/>
              </a:rPr>
              <a:t>Ejemplos</a:t>
            </a:r>
          </a:p>
        </p:txBody>
      </p:sp>
    </p:spTree>
    <p:extLst>
      <p:ext uri="{BB962C8B-B14F-4D97-AF65-F5344CB8AC3E}">
        <p14:creationId xmlns:p14="http://schemas.microsoft.com/office/powerpoint/2010/main" val="128343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0" y="116632"/>
            <a:ext cx="9144000" cy="5909310"/>
          </a:xfrm>
          <a:prstGeom prst="rect">
            <a:avLst/>
          </a:prstGeom>
        </p:spPr>
        <p:txBody>
          <a:bodyPr wrap="square">
            <a:spAutoFit/>
          </a:bodyPr>
          <a:lstStyle/>
          <a:p>
            <a:pPr indent="635" algn="just">
              <a:spcAft>
                <a:spcPts val="0"/>
              </a:spcAft>
            </a:pPr>
            <a:r>
              <a:rPr lang="es-ES_tradnl" b="1" dirty="0">
                <a:latin typeface="Calibri" charset="0"/>
                <a:ea typeface="Calibri" charset="0"/>
                <a:cs typeface="Arial" charset="0"/>
              </a:rPr>
              <a:t>NOMBRE DE LA PONENCIA:</a:t>
            </a:r>
            <a:r>
              <a:rPr lang="es-ES_tradnl" dirty="0">
                <a:latin typeface="Calibri" charset="0"/>
                <a:ea typeface="Calibri" charset="0"/>
                <a:cs typeface="Arial" charset="0"/>
              </a:rPr>
              <a:t> </a:t>
            </a:r>
            <a:endParaRPr lang="es-ES_tradnl" dirty="0" smtClean="0">
              <a:latin typeface="Calibri" charset="0"/>
              <a:ea typeface="Calibri" charset="0"/>
              <a:cs typeface="Arial" charset="0"/>
            </a:endParaRPr>
          </a:p>
          <a:p>
            <a:pPr indent="635" algn="just">
              <a:spcAft>
                <a:spcPts val="0"/>
              </a:spcAft>
            </a:pPr>
            <a:endParaRPr lang="es-ES_tradnl" dirty="0">
              <a:latin typeface="Calibri" charset="0"/>
              <a:ea typeface="Calibri" charset="0"/>
              <a:cs typeface="Times New Roman" charset="0"/>
            </a:endParaRPr>
          </a:p>
          <a:p>
            <a:pPr indent="635" algn="just">
              <a:spcAft>
                <a:spcPts val="0"/>
              </a:spcAft>
            </a:pPr>
            <a:r>
              <a:rPr lang="es-ES_tradnl" b="1" dirty="0">
                <a:latin typeface="Calibri" charset="0"/>
                <a:ea typeface="Calibri" charset="0"/>
                <a:cs typeface="Times New Roman" charset="0"/>
              </a:rPr>
              <a:t>Innovación en la asimilación y evaluación de contenidos, en el Taller de Creatividad, Innovación y Liderazgo de Ingeniería Civil Industrial (UNAP-Chile), mediante </a:t>
            </a:r>
            <a:r>
              <a:rPr lang="es-ES_tradnl" b="1" dirty="0">
                <a:latin typeface="Calibri" charset="0"/>
                <a:ea typeface="Calibri" charset="0"/>
                <a:cs typeface="Arial" charset="0"/>
              </a:rPr>
              <a:t>Estudio y Medición del Liderazgo en empresas exitosas internacionales </a:t>
            </a:r>
            <a:endParaRPr lang="es-ES_tradnl" b="1" dirty="0">
              <a:latin typeface="Calibri" charset="0"/>
              <a:ea typeface="Calibri" charset="0"/>
              <a:cs typeface="Times New Roman" charset="0"/>
            </a:endParaRPr>
          </a:p>
          <a:p>
            <a:pPr marL="457200" algn="just">
              <a:spcAft>
                <a:spcPts val="0"/>
              </a:spcAft>
            </a:pPr>
            <a:r>
              <a:rPr lang="es-ES" dirty="0">
                <a:latin typeface="Calibri" charset="0"/>
                <a:ea typeface="Times New Roman" charset="0"/>
                <a:cs typeface="Arial" charset="0"/>
              </a:rPr>
              <a:t> </a:t>
            </a:r>
            <a:endParaRPr lang="es-ES_tradnl" dirty="0">
              <a:latin typeface="Calibri" charset="0"/>
              <a:ea typeface="Calibri" charset="0"/>
              <a:cs typeface="Times New Roman" charset="0"/>
            </a:endParaRPr>
          </a:p>
          <a:p>
            <a:pPr>
              <a:spcAft>
                <a:spcPts val="0"/>
              </a:spcAft>
            </a:pPr>
            <a:r>
              <a:rPr lang="es-ES_tradnl" b="1" dirty="0">
                <a:latin typeface="Calibri" charset="0"/>
                <a:ea typeface="Calibri" charset="0"/>
                <a:cs typeface="Arial" charset="0"/>
              </a:rPr>
              <a:t>AUTORES: </a:t>
            </a:r>
            <a:r>
              <a:rPr lang="es-ES_tradnl" dirty="0">
                <a:latin typeface="Calibri" charset="0"/>
                <a:ea typeface="Calibri" charset="0"/>
                <a:cs typeface="Times New Roman" charset="0"/>
              </a:rPr>
              <a:t>Ayala Riquelme, </a:t>
            </a:r>
            <a:r>
              <a:rPr lang="es-ES_tradnl" dirty="0" err="1">
                <a:latin typeface="Calibri" charset="0"/>
                <a:ea typeface="Calibri" charset="0"/>
                <a:cs typeface="Times New Roman" charset="0"/>
              </a:rPr>
              <a:t>Evadil</a:t>
            </a:r>
            <a:r>
              <a:rPr lang="es-ES_tradnl" dirty="0">
                <a:latin typeface="Calibri" charset="0"/>
                <a:ea typeface="Calibri" charset="0"/>
                <a:cs typeface="Times New Roman" charset="0"/>
              </a:rPr>
              <a:t>, Martínez Quezada, Alberto &amp; Rodríguez </a:t>
            </a:r>
            <a:r>
              <a:rPr lang="es-ES_tradnl" dirty="0" err="1">
                <a:latin typeface="Calibri" charset="0"/>
                <a:ea typeface="Calibri" charset="0"/>
                <a:cs typeface="Times New Roman" charset="0"/>
              </a:rPr>
              <a:t>Alvarez</a:t>
            </a:r>
            <a:r>
              <a:rPr lang="es-ES_tradnl" dirty="0">
                <a:latin typeface="Calibri" charset="0"/>
                <a:ea typeface="Calibri" charset="0"/>
                <a:cs typeface="Times New Roman" charset="0"/>
              </a:rPr>
              <a:t>, Hugo</a:t>
            </a:r>
          </a:p>
          <a:p>
            <a:pPr>
              <a:spcAft>
                <a:spcPts val="0"/>
              </a:spcAft>
            </a:pPr>
            <a:r>
              <a:rPr lang="es-ES" b="1" dirty="0" smtClean="0">
                <a:latin typeface="Calibri" charset="0"/>
                <a:ea typeface="Times New Roman" charset="0"/>
                <a:cs typeface="Arial" charset="0"/>
              </a:rPr>
              <a:t>TEMA </a:t>
            </a:r>
            <a:r>
              <a:rPr lang="es-ES" b="1" dirty="0">
                <a:latin typeface="Calibri" charset="0"/>
                <a:ea typeface="Times New Roman" charset="0"/>
                <a:cs typeface="Arial" charset="0"/>
              </a:rPr>
              <a:t>DE INTERES: Innovación docente</a:t>
            </a:r>
            <a:endParaRPr lang="es-ES_tradnl" dirty="0">
              <a:latin typeface="Times New Roman" charset="0"/>
              <a:ea typeface="Times New Roman" charset="0"/>
            </a:endParaRPr>
          </a:p>
          <a:p>
            <a:pPr algn="just">
              <a:spcAft>
                <a:spcPts val="0"/>
              </a:spcAft>
            </a:pPr>
            <a:r>
              <a:rPr lang="es-ES_tradnl" dirty="0">
                <a:latin typeface="Calibri" charset="0"/>
                <a:ea typeface="Calibri" charset="0"/>
                <a:cs typeface="Arial" charset="0"/>
              </a:rPr>
              <a:t> </a:t>
            </a:r>
            <a:endParaRPr lang="es-ES_tradnl" dirty="0" smtClean="0">
              <a:latin typeface="Calibri" charset="0"/>
              <a:ea typeface="Calibri" charset="0"/>
              <a:cs typeface="Arial" charset="0"/>
            </a:endParaRPr>
          </a:p>
          <a:p>
            <a:pPr algn="just">
              <a:spcAft>
                <a:spcPts val="0"/>
              </a:spcAft>
            </a:pPr>
            <a:r>
              <a:rPr lang="es-ES" b="1" dirty="0" smtClean="0">
                <a:latin typeface="Calibri" charset="0"/>
                <a:ea typeface="Times New Roman" charset="0"/>
                <a:cs typeface="Arial" charset="0"/>
              </a:rPr>
              <a:t>RESUMEN</a:t>
            </a:r>
            <a:r>
              <a:rPr lang="es-ES" b="1" dirty="0">
                <a:latin typeface="Calibri" charset="0"/>
                <a:ea typeface="Times New Roman" charset="0"/>
                <a:cs typeface="Arial" charset="0"/>
              </a:rPr>
              <a:t>: </a:t>
            </a:r>
            <a:endParaRPr lang="es-ES" b="1" dirty="0" smtClean="0">
              <a:latin typeface="Calibri" charset="0"/>
              <a:ea typeface="Times New Roman" charset="0"/>
              <a:cs typeface="Arial" charset="0"/>
            </a:endParaRPr>
          </a:p>
          <a:p>
            <a:pPr algn="just">
              <a:spcAft>
                <a:spcPts val="0"/>
              </a:spcAft>
            </a:pPr>
            <a:endParaRPr lang="es-ES" b="1" dirty="0" smtClean="0">
              <a:latin typeface="Calibri" charset="0"/>
              <a:ea typeface="Times New Roman" charset="0"/>
              <a:cs typeface="Arial" charset="0"/>
            </a:endParaRPr>
          </a:p>
          <a:p>
            <a:pPr algn="just">
              <a:spcAft>
                <a:spcPts val="0"/>
              </a:spcAft>
            </a:pPr>
            <a:r>
              <a:rPr lang="es-ES" dirty="0" smtClean="0">
                <a:latin typeface="Calibri" charset="0"/>
                <a:ea typeface="Times New Roman" charset="0"/>
                <a:cs typeface="Arial" charset="0"/>
              </a:rPr>
              <a:t>El </a:t>
            </a:r>
            <a:r>
              <a:rPr lang="es-ES" dirty="0">
                <a:latin typeface="Calibri" charset="0"/>
                <a:ea typeface="Times New Roman" charset="0"/>
                <a:cs typeface="Arial" charset="0"/>
              </a:rPr>
              <a:t>taller utiliza dinámicas activo participativas de investigación y somete a los estudiantes, a desarrollar todo su potencial en la presentación y argumentación de sus aprendizajes, con dinámicas como juego de roles y debates. El Taller considera investigación científica, presentaciones grupales, levantamiento de información, trabajo de campo, seminarios y la construcción de un </a:t>
            </a:r>
            <a:r>
              <a:rPr lang="es-ES" dirty="0" err="1">
                <a:latin typeface="Calibri" charset="0"/>
                <a:ea typeface="Times New Roman" charset="0"/>
                <a:cs typeface="Arial" charset="0"/>
              </a:rPr>
              <a:t>paper</a:t>
            </a:r>
            <a:r>
              <a:rPr lang="es-ES" dirty="0">
                <a:latin typeface="Calibri" charset="0"/>
                <a:ea typeface="Times New Roman" charset="0"/>
                <a:cs typeface="Arial" charset="0"/>
              </a:rPr>
              <a:t> científico, con foco en el liderazgo, que ha permitido en la actualidad que varios estudiantes se han titulado por esta vía. Los logros del taller son dinámicos y representan un desafío semestre a semestre, para dar respuesta a las necesidades del profesional del siglo XXI. </a:t>
            </a:r>
            <a:endParaRPr lang="es-ES_tradnl" dirty="0">
              <a:latin typeface="Times New Roman" charset="0"/>
              <a:ea typeface="Times New Roman" charset="0"/>
            </a:endParaRPr>
          </a:p>
          <a:p>
            <a:pPr marL="457200" algn="just">
              <a:spcAft>
                <a:spcPts val="0"/>
              </a:spcAft>
            </a:pPr>
            <a:r>
              <a:rPr lang="es-ES" dirty="0">
                <a:latin typeface="Calibri" charset="0"/>
                <a:ea typeface="Times New Roman" charset="0"/>
                <a:cs typeface="Arial" charset="0"/>
              </a:rPr>
              <a:t> </a:t>
            </a:r>
            <a:endParaRPr lang="es-ES_tradnl" dirty="0">
              <a:latin typeface="Times New Roman" charset="0"/>
              <a:ea typeface="Times New Roman" charset="0"/>
            </a:endParaRPr>
          </a:p>
          <a:p>
            <a:pPr marL="457200" algn="just">
              <a:spcAft>
                <a:spcPts val="0"/>
              </a:spcAft>
            </a:pPr>
            <a:r>
              <a:rPr lang="es-ES" dirty="0">
                <a:latin typeface="Calibri" charset="0"/>
                <a:ea typeface="Times New Roman" charset="0"/>
                <a:cs typeface="Arial" charset="0"/>
              </a:rPr>
              <a:t> </a:t>
            </a:r>
            <a:endParaRPr lang="es-ES_tradnl" dirty="0">
              <a:latin typeface="Times New Roman" charset="0"/>
              <a:ea typeface="Times New Roman" charset="0"/>
            </a:endParaRPr>
          </a:p>
        </p:txBody>
      </p:sp>
    </p:spTree>
    <p:extLst>
      <p:ext uri="{BB962C8B-B14F-4D97-AF65-F5344CB8AC3E}">
        <p14:creationId xmlns:p14="http://schemas.microsoft.com/office/powerpoint/2010/main" val="116146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55576" y="548680"/>
            <a:ext cx="7884368" cy="4860864"/>
          </a:xfrm>
          <a:prstGeom prst="rect">
            <a:avLst/>
          </a:prstGeom>
        </p:spPr>
      </p:pic>
    </p:spTree>
    <p:extLst>
      <p:ext uri="{BB962C8B-B14F-4D97-AF65-F5344CB8AC3E}">
        <p14:creationId xmlns:p14="http://schemas.microsoft.com/office/powerpoint/2010/main" val="924041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1520" y="5127346"/>
            <a:ext cx="2889390" cy="1625283"/>
          </a:xfrm>
          <a:prstGeom prst="rect">
            <a:avLst/>
          </a:prstGeom>
        </p:spPr>
      </p:pic>
      <p:sp>
        <p:nvSpPr>
          <p:cNvPr id="4" name="Marcador de número de diapositiva 3"/>
          <p:cNvSpPr>
            <a:spLocks noGrp="1"/>
          </p:cNvSpPr>
          <p:nvPr>
            <p:ph type="sldNum" sz="quarter" idx="12"/>
          </p:nvPr>
        </p:nvSpPr>
        <p:spPr>
          <a:xfrm>
            <a:off x="6553200" y="6592267"/>
            <a:ext cx="2133600" cy="365125"/>
          </a:xfrm>
        </p:spPr>
        <p:txBody>
          <a:bodyPr/>
          <a:lstStyle/>
          <a:p>
            <a:fld id="{A8E06230-928B-4184-BF49-A765E2F0E186}" type="slidenum">
              <a:rPr lang="es-CL" smtClean="0"/>
              <a:t>57</a:t>
            </a:fld>
            <a:endParaRPr lang="es-CL"/>
          </a:p>
        </p:txBody>
      </p:sp>
      <p:sp>
        <p:nvSpPr>
          <p:cNvPr id="9" name="CuadroTexto 8"/>
          <p:cNvSpPr txBox="1"/>
          <p:nvPr/>
        </p:nvSpPr>
        <p:spPr>
          <a:xfrm>
            <a:off x="9861589" y="1697319"/>
            <a:ext cx="184666" cy="369332"/>
          </a:xfrm>
          <a:prstGeom prst="rect">
            <a:avLst/>
          </a:prstGeom>
          <a:noFill/>
        </p:spPr>
        <p:txBody>
          <a:bodyPr wrap="none" rtlCol="0">
            <a:spAutoFit/>
          </a:bodyPr>
          <a:lstStyle/>
          <a:p>
            <a:endParaRPr lang="es-ES" dirty="0"/>
          </a:p>
        </p:txBody>
      </p:sp>
      <p:sp>
        <p:nvSpPr>
          <p:cNvPr id="7" name="CuadroTexto 6"/>
          <p:cNvSpPr txBox="1"/>
          <p:nvPr/>
        </p:nvSpPr>
        <p:spPr>
          <a:xfrm>
            <a:off x="5220072" y="116632"/>
            <a:ext cx="2983734" cy="369332"/>
          </a:xfrm>
          <a:prstGeom prst="rect">
            <a:avLst/>
          </a:prstGeom>
          <a:noFill/>
        </p:spPr>
        <p:txBody>
          <a:bodyPr wrap="none" rtlCol="0">
            <a:spAutoFit/>
          </a:bodyPr>
          <a:lstStyle/>
          <a:p>
            <a:r>
              <a:rPr lang="es-ES_tradnl" dirty="0" smtClean="0"/>
              <a:t>A2</a:t>
            </a:r>
            <a:r>
              <a:rPr lang="es-ES_tradnl" dirty="0"/>
              <a:t>. Pasantías </a:t>
            </a:r>
            <a:r>
              <a:rPr lang="es-ES_tradnl" dirty="0" smtClean="0"/>
              <a:t>Internacionales.</a:t>
            </a:r>
            <a:endParaRPr lang="es-ES_tradnl" dirty="0"/>
          </a:p>
        </p:txBody>
      </p:sp>
      <p:graphicFrame>
        <p:nvGraphicFramePr>
          <p:cNvPr id="3" name="Diagrama 2"/>
          <p:cNvGraphicFramePr/>
          <p:nvPr>
            <p:extLst/>
          </p:nvPr>
        </p:nvGraphicFramePr>
        <p:xfrm>
          <a:off x="-11010" y="692696"/>
          <a:ext cx="9155010"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Imagen 9" descr="LOGO ICI CON LEYENDA.JP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964458" y="5839865"/>
            <a:ext cx="1543646" cy="685479"/>
          </a:xfrm>
          <a:prstGeom prst="rect">
            <a:avLst/>
          </a:prstGeom>
        </p:spPr>
      </p:pic>
    </p:spTree>
    <p:extLst>
      <p:ext uri="{BB962C8B-B14F-4D97-AF65-F5344CB8AC3E}">
        <p14:creationId xmlns:p14="http://schemas.microsoft.com/office/powerpoint/2010/main" val="1710355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a:xfrm>
            <a:off x="6588224" y="6511701"/>
            <a:ext cx="2133600" cy="365125"/>
          </a:xfrm>
        </p:spPr>
        <p:txBody>
          <a:bodyPr/>
          <a:lstStyle/>
          <a:p>
            <a:fld id="{A8E06230-928B-4184-BF49-A765E2F0E186}" type="slidenum">
              <a:rPr lang="es-CL" smtClean="0"/>
              <a:t>58</a:t>
            </a:fld>
            <a:endParaRPr lang="es-CL"/>
          </a:p>
        </p:txBody>
      </p:sp>
      <p:sp>
        <p:nvSpPr>
          <p:cNvPr id="9" name="CuadroTexto 8"/>
          <p:cNvSpPr txBox="1"/>
          <p:nvPr/>
        </p:nvSpPr>
        <p:spPr>
          <a:xfrm>
            <a:off x="9865607" y="1697319"/>
            <a:ext cx="184666" cy="369332"/>
          </a:xfrm>
          <a:prstGeom prst="rect">
            <a:avLst/>
          </a:prstGeom>
          <a:noFill/>
        </p:spPr>
        <p:txBody>
          <a:bodyPr wrap="none" rtlCol="0">
            <a:spAutoFit/>
          </a:bodyPr>
          <a:lstStyle/>
          <a:p>
            <a:endParaRPr lang="es-ES" dirty="0"/>
          </a:p>
        </p:txBody>
      </p:sp>
      <p:sp>
        <p:nvSpPr>
          <p:cNvPr id="7" name="CuadroTexto 6"/>
          <p:cNvSpPr txBox="1"/>
          <p:nvPr/>
        </p:nvSpPr>
        <p:spPr>
          <a:xfrm>
            <a:off x="5224090" y="116632"/>
            <a:ext cx="2983734" cy="369332"/>
          </a:xfrm>
          <a:prstGeom prst="rect">
            <a:avLst/>
          </a:prstGeom>
          <a:noFill/>
        </p:spPr>
        <p:txBody>
          <a:bodyPr wrap="none" rtlCol="0">
            <a:spAutoFit/>
          </a:bodyPr>
          <a:lstStyle/>
          <a:p>
            <a:r>
              <a:rPr lang="es-ES_tradnl" dirty="0" smtClean="0"/>
              <a:t>A2</a:t>
            </a:r>
            <a:r>
              <a:rPr lang="es-ES_tradnl" dirty="0"/>
              <a:t>. Pasantías </a:t>
            </a:r>
            <a:r>
              <a:rPr lang="es-ES_tradnl" dirty="0" smtClean="0"/>
              <a:t>Internacionales.</a:t>
            </a:r>
            <a:endParaRPr lang="es-ES_tradnl" dirty="0"/>
          </a:p>
        </p:txBody>
      </p:sp>
      <p:pic>
        <p:nvPicPr>
          <p:cNvPr id="8" name="1 Imagen"/>
          <p:cNvPicPr/>
          <p:nvPr/>
        </p:nvPicPr>
        <p:blipFill rotWithShape="1">
          <a:blip r:embed="rId2" cstate="screen">
            <a:extLst>
              <a:ext uri="{28A0092B-C50C-407E-A947-70E740481C1C}">
                <a14:useLocalDpi xmlns:a14="http://schemas.microsoft.com/office/drawing/2010/main"/>
              </a:ext>
            </a:extLst>
          </a:blip>
          <a:srcRect t="22548" b="2915"/>
          <a:stretch/>
        </p:blipFill>
        <p:spPr>
          <a:xfrm>
            <a:off x="15850" y="764704"/>
            <a:ext cx="8952656" cy="4464496"/>
          </a:xfrm>
          <a:prstGeom prst="rect">
            <a:avLst/>
          </a:prstGeom>
        </p:spPr>
      </p:pic>
      <p:pic>
        <p:nvPicPr>
          <p:cNvPr id="10" name="Imagen 9" descr="LOGO ICI CON LEYENDA.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64458" y="5839865"/>
            <a:ext cx="1543646" cy="685479"/>
          </a:xfrm>
          <a:prstGeom prst="rect">
            <a:avLst/>
          </a:prstGeom>
        </p:spPr>
      </p:pic>
    </p:spTree>
    <p:extLst>
      <p:ext uri="{BB962C8B-B14F-4D97-AF65-F5344CB8AC3E}">
        <p14:creationId xmlns:p14="http://schemas.microsoft.com/office/powerpoint/2010/main" val="1876458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a:xfrm>
            <a:off x="6553200" y="6520259"/>
            <a:ext cx="2133600" cy="365125"/>
          </a:xfrm>
        </p:spPr>
        <p:txBody>
          <a:bodyPr/>
          <a:lstStyle/>
          <a:p>
            <a:fld id="{A8E06230-928B-4184-BF49-A765E2F0E186}" type="slidenum">
              <a:rPr lang="es-CL" smtClean="0"/>
              <a:t>59</a:t>
            </a:fld>
            <a:endParaRPr lang="es-CL"/>
          </a:p>
        </p:txBody>
      </p:sp>
      <p:sp>
        <p:nvSpPr>
          <p:cNvPr id="9" name="CuadroTexto 8"/>
          <p:cNvSpPr txBox="1"/>
          <p:nvPr/>
        </p:nvSpPr>
        <p:spPr>
          <a:xfrm>
            <a:off x="9861589" y="2345391"/>
            <a:ext cx="184666" cy="369332"/>
          </a:xfrm>
          <a:prstGeom prst="rect">
            <a:avLst/>
          </a:prstGeom>
          <a:noFill/>
        </p:spPr>
        <p:txBody>
          <a:bodyPr wrap="none" rtlCol="0">
            <a:spAutoFit/>
          </a:bodyPr>
          <a:lstStyle/>
          <a:p>
            <a:endParaRPr lang="es-ES" dirty="0"/>
          </a:p>
        </p:txBody>
      </p:sp>
      <p:sp>
        <p:nvSpPr>
          <p:cNvPr id="7" name="CuadroTexto 6"/>
          <p:cNvSpPr txBox="1"/>
          <p:nvPr/>
        </p:nvSpPr>
        <p:spPr>
          <a:xfrm>
            <a:off x="5364089" y="633462"/>
            <a:ext cx="3528392" cy="646331"/>
          </a:xfrm>
          <a:prstGeom prst="rect">
            <a:avLst/>
          </a:prstGeom>
          <a:noFill/>
        </p:spPr>
        <p:txBody>
          <a:bodyPr wrap="square" rtlCol="0">
            <a:spAutoFit/>
          </a:bodyPr>
          <a:lstStyle/>
          <a:p>
            <a:r>
              <a:rPr lang="es-ES_tradnl" dirty="0" smtClean="0"/>
              <a:t>A3. Desarrollo de </a:t>
            </a:r>
            <a:r>
              <a:rPr lang="es-ES_tradnl" b="1" dirty="0" err="1" smtClean="0">
                <a:solidFill>
                  <a:srgbClr val="0000FF"/>
                </a:solidFill>
              </a:rPr>
              <a:t>ICIminario</a:t>
            </a:r>
            <a:r>
              <a:rPr lang="es-ES_tradnl" dirty="0" smtClean="0">
                <a:solidFill>
                  <a:srgbClr val="0000FF"/>
                </a:solidFill>
              </a:rPr>
              <a:t> </a:t>
            </a:r>
            <a:r>
              <a:rPr lang="es-ES_tradnl" dirty="0" smtClean="0"/>
              <a:t>(</a:t>
            </a:r>
            <a:r>
              <a:rPr lang="es-ES_tradnl" dirty="0"/>
              <a:t>seminario de divulgación </a:t>
            </a:r>
            <a:r>
              <a:rPr lang="es-ES_tradnl" dirty="0" smtClean="0"/>
              <a:t>científica)</a:t>
            </a:r>
            <a:endParaRPr lang="es-ES" dirty="0"/>
          </a:p>
        </p:txBody>
      </p:sp>
      <p:graphicFrame>
        <p:nvGraphicFramePr>
          <p:cNvPr id="3" name="Diagrama 2"/>
          <p:cNvGraphicFramePr/>
          <p:nvPr>
            <p:extLst/>
          </p:nvPr>
        </p:nvGraphicFramePr>
        <p:xfrm>
          <a:off x="-324544" y="980728"/>
          <a:ext cx="6192688" cy="54726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Elipse 4"/>
          <p:cNvSpPr/>
          <p:nvPr/>
        </p:nvSpPr>
        <p:spPr>
          <a:xfrm>
            <a:off x="6444208" y="2348880"/>
            <a:ext cx="2592288" cy="244827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smtClean="0"/>
              <a:t>- </a:t>
            </a:r>
            <a:r>
              <a:rPr lang="es-ES" dirty="0" err="1" smtClean="0"/>
              <a:t>ICIminario</a:t>
            </a:r>
            <a:r>
              <a:rPr lang="es-ES" dirty="0" smtClean="0"/>
              <a:t> como marca posicionada.</a:t>
            </a:r>
          </a:p>
          <a:p>
            <a:pPr algn="ctr"/>
            <a:r>
              <a:rPr lang="es-ES" dirty="0" smtClean="0"/>
              <a:t>- Fortalecimiento de la autoconfianza en la capacidad de Gestión.</a:t>
            </a:r>
            <a:endParaRPr lang="es-ES" dirty="0"/>
          </a:p>
        </p:txBody>
      </p:sp>
      <p:sp>
        <p:nvSpPr>
          <p:cNvPr id="6" name="Flecha a la derecha con bandas 5"/>
          <p:cNvSpPr/>
          <p:nvPr/>
        </p:nvSpPr>
        <p:spPr>
          <a:xfrm>
            <a:off x="5508104" y="1988840"/>
            <a:ext cx="792088" cy="3168352"/>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10" name="Imagen 9" descr="LOGO ICI CON LEYENDA.JP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964458" y="5839865"/>
            <a:ext cx="1543646" cy="685479"/>
          </a:xfrm>
          <a:prstGeom prst="rect">
            <a:avLst/>
          </a:prstGeom>
        </p:spPr>
      </p:pic>
    </p:spTree>
    <p:extLst>
      <p:ext uri="{BB962C8B-B14F-4D97-AF65-F5344CB8AC3E}">
        <p14:creationId xmlns:p14="http://schemas.microsoft.com/office/powerpoint/2010/main" val="1836989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87623" y="980728"/>
            <a:ext cx="6887577" cy="4970333"/>
          </a:xfrm>
          <a:prstGeom prst="rect">
            <a:avLst/>
          </a:prstGeom>
        </p:spPr>
      </p:pic>
    </p:spTree>
    <p:extLst>
      <p:ext uri="{BB962C8B-B14F-4D97-AF65-F5344CB8AC3E}">
        <p14:creationId xmlns:p14="http://schemas.microsoft.com/office/powerpoint/2010/main" val="1286060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descr="LOGO ICI CON LEYENDA.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64458" y="5839865"/>
            <a:ext cx="1543646" cy="685479"/>
          </a:xfrm>
          <a:prstGeom prst="rect">
            <a:avLst/>
          </a:prstGeom>
        </p:spPr>
      </p:pic>
      <p:sp>
        <p:nvSpPr>
          <p:cNvPr id="6" name="Triángulo isósceles 5"/>
          <p:cNvSpPr/>
          <p:nvPr/>
        </p:nvSpPr>
        <p:spPr>
          <a:xfrm>
            <a:off x="1408666" y="925476"/>
            <a:ext cx="5379379" cy="444342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a:p>
        </p:txBody>
      </p:sp>
      <p:sp>
        <p:nvSpPr>
          <p:cNvPr id="2" name="Título 1"/>
          <p:cNvSpPr>
            <a:spLocks noGrp="1"/>
          </p:cNvSpPr>
          <p:nvPr>
            <p:ph type="title"/>
          </p:nvPr>
        </p:nvSpPr>
        <p:spPr>
          <a:xfrm>
            <a:off x="4950602" y="206332"/>
            <a:ext cx="3808421" cy="719143"/>
          </a:xfrm>
        </p:spPr>
        <p:txBody>
          <a:bodyPr>
            <a:noAutofit/>
          </a:bodyPr>
          <a:lstStyle/>
          <a:p>
            <a:r>
              <a:rPr lang="es-MX" sz="1600" b="1" u="sng" dirty="0"/>
              <a:t>Modelo Evolutivo Taller </a:t>
            </a:r>
            <a:r>
              <a:rPr lang="es-MX" sz="1600" b="1" u="sng" dirty="0" smtClean="0"/>
              <a:t>de </a:t>
            </a:r>
            <a:r>
              <a:rPr lang="es-MX" sz="1600" b="1" u="sng" dirty="0"/>
              <a:t>Creatividad</a:t>
            </a:r>
            <a:r>
              <a:rPr lang="es-MX" sz="1600" b="1" u="sng" dirty="0" smtClean="0"/>
              <a:t> Innovación y </a:t>
            </a:r>
            <a:r>
              <a:rPr lang="es-MX" sz="1600" b="1" u="sng" dirty="0"/>
              <a:t>Liderazgo </a:t>
            </a:r>
          </a:p>
        </p:txBody>
      </p:sp>
      <p:graphicFrame>
        <p:nvGraphicFramePr>
          <p:cNvPr id="4" name="Marcador de contenido 3"/>
          <p:cNvGraphicFramePr>
            <a:graphicFrameLocks noGrp="1"/>
          </p:cNvGraphicFramePr>
          <p:nvPr>
            <p:ph idx="1"/>
            <p:extLst/>
          </p:nvPr>
        </p:nvGraphicFramePr>
        <p:xfrm>
          <a:off x="1448107" y="1644619"/>
          <a:ext cx="5226642" cy="30991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Elipse 6"/>
          <p:cNvSpPr/>
          <p:nvPr/>
        </p:nvSpPr>
        <p:spPr>
          <a:xfrm>
            <a:off x="3379644" y="252018"/>
            <a:ext cx="1437422" cy="12406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a:t>Contexto Internacional</a:t>
            </a:r>
          </a:p>
        </p:txBody>
      </p:sp>
      <p:sp>
        <p:nvSpPr>
          <p:cNvPr id="8" name="Elipse 7"/>
          <p:cNvSpPr/>
          <p:nvPr/>
        </p:nvSpPr>
        <p:spPr>
          <a:xfrm>
            <a:off x="6321016" y="4807335"/>
            <a:ext cx="1376117" cy="12768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300" dirty="0"/>
              <a:t>Contexto Regional</a:t>
            </a:r>
          </a:p>
        </p:txBody>
      </p:sp>
      <p:sp>
        <p:nvSpPr>
          <p:cNvPr id="9" name="Elipse 8"/>
          <p:cNvSpPr/>
          <p:nvPr/>
        </p:nvSpPr>
        <p:spPr>
          <a:xfrm>
            <a:off x="323528" y="4811159"/>
            <a:ext cx="1376117" cy="12768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300" dirty="0"/>
              <a:t>Contexto Nacional</a:t>
            </a:r>
          </a:p>
        </p:txBody>
      </p:sp>
      <p:sp>
        <p:nvSpPr>
          <p:cNvPr id="10" name="Flecha curvada hacia la derecha 9"/>
          <p:cNvSpPr/>
          <p:nvPr/>
        </p:nvSpPr>
        <p:spPr>
          <a:xfrm rot="1740313">
            <a:off x="1555498" y="1472682"/>
            <a:ext cx="953959" cy="2909629"/>
          </a:xfrm>
          <a:prstGeom prst="curvedRightArrow">
            <a:avLst>
              <a:gd name="adj1" fmla="val 25000"/>
              <a:gd name="adj2" fmla="val 50000"/>
              <a:gd name="adj3" fmla="val 250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a:solidFill>
                <a:schemeClr val="tx1"/>
              </a:solidFill>
            </a:endParaRPr>
          </a:p>
        </p:txBody>
      </p:sp>
      <p:sp>
        <p:nvSpPr>
          <p:cNvPr id="12" name="Flecha curvada hacia la derecha 11"/>
          <p:cNvSpPr/>
          <p:nvPr/>
        </p:nvSpPr>
        <p:spPr>
          <a:xfrm rot="9024340">
            <a:off x="5722199" y="1360357"/>
            <a:ext cx="1016769" cy="3176927"/>
          </a:xfrm>
          <a:prstGeom prst="curvedRightArrow">
            <a:avLst>
              <a:gd name="adj1" fmla="val 25000"/>
              <a:gd name="adj2" fmla="val 50000"/>
              <a:gd name="adj3" fmla="val 3196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a:solidFill>
                <a:schemeClr val="tx1"/>
              </a:solidFill>
            </a:endParaRPr>
          </a:p>
        </p:txBody>
      </p:sp>
      <p:sp>
        <p:nvSpPr>
          <p:cNvPr id="13" name="Flecha curvada hacia la derecha 12"/>
          <p:cNvSpPr/>
          <p:nvPr/>
        </p:nvSpPr>
        <p:spPr>
          <a:xfrm rot="16200000">
            <a:off x="3660439" y="4335305"/>
            <a:ext cx="814119" cy="3277926"/>
          </a:xfrm>
          <a:prstGeom prst="curvedRightArrow">
            <a:avLst>
              <a:gd name="adj1" fmla="val 25000"/>
              <a:gd name="adj2" fmla="val 50000"/>
              <a:gd name="adj3" fmla="val 250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a:solidFill>
                <a:schemeClr val="tx1"/>
              </a:solidFill>
            </a:endParaRPr>
          </a:p>
        </p:txBody>
      </p:sp>
      <p:sp>
        <p:nvSpPr>
          <p:cNvPr id="11" name="Marcador de número de diapositiva 3"/>
          <p:cNvSpPr>
            <a:spLocks noGrp="1"/>
          </p:cNvSpPr>
          <p:nvPr>
            <p:ph type="sldNum" sz="quarter" idx="12"/>
          </p:nvPr>
        </p:nvSpPr>
        <p:spPr>
          <a:xfrm>
            <a:off x="6553200" y="6520259"/>
            <a:ext cx="2133600" cy="365125"/>
          </a:xfrm>
        </p:spPr>
        <p:txBody>
          <a:bodyPr/>
          <a:lstStyle/>
          <a:p>
            <a:r>
              <a:rPr lang="es-CL" dirty="0" smtClean="0"/>
              <a:t>3</a:t>
            </a:r>
            <a:endParaRPr lang="es-CL" dirty="0"/>
          </a:p>
        </p:txBody>
      </p:sp>
    </p:spTree>
    <p:extLst>
      <p:ext uri="{BB962C8B-B14F-4D97-AF65-F5344CB8AC3E}">
        <p14:creationId xmlns:p14="http://schemas.microsoft.com/office/powerpoint/2010/main" val="1623816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a:xfrm>
            <a:off x="6553200" y="6520259"/>
            <a:ext cx="2133600" cy="365125"/>
          </a:xfrm>
        </p:spPr>
        <p:txBody>
          <a:bodyPr/>
          <a:lstStyle/>
          <a:p>
            <a:fld id="{A8E06230-928B-4184-BF49-A765E2F0E186}" type="slidenum">
              <a:rPr lang="es-CL" smtClean="0"/>
              <a:t>61</a:t>
            </a:fld>
            <a:endParaRPr lang="es-CL"/>
          </a:p>
        </p:txBody>
      </p:sp>
      <p:sp>
        <p:nvSpPr>
          <p:cNvPr id="9" name="CuadroTexto 8"/>
          <p:cNvSpPr txBox="1"/>
          <p:nvPr/>
        </p:nvSpPr>
        <p:spPr>
          <a:xfrm>
            <a:off x="9861589" y="2345391"/>
            <a:ext cx="184666" cy="369332"/>
          </a:xfrm>
          <a:prstGeom prst="rect">
            <a:avLst/>
          </a:prstGeom>
          <a:noFill/>
        </p:spPr>
        <p:txBody>
          <a:bodyPr wrap="none" rtlCol="0">
            <a:spAutoFit/>
          </a:bodyPr>
          <a:lstStyle/>
          <a:p>
            <a:endParaRPr lang="es-ES" dirty="0"/>
          </a:p>
        </p:txBody>
      </p:sp>
      <p:pic>
        <p:nvPicPr>
          <p:cNvPr id="12" name="Imagen 1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5535" y="314285"/>
            <a:ext cx="8291265" cy="6258284"/>
          </a:xfrm>
          <a:prstGeom prst="rect">
            <a:avLst/>
          </a:prstGeom>
        </p:spPr>
      </p:pic>
    </p:spTree>
    <p:extLst>
      <p:ext uri="{BB962C8B-B14F-4D97-AF65-F5344CB8AC3E}">
        <p14:creationId xmlns:p14="http://schemas.microsoft.com/office/powerpoint/2010/main" val="43647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0" y="260648"/>
            <a:ext cx="9054752" cy="5498813"/>
          </a:xfrm>
          <a:prstGeom prst="rect">
            <a:avLst/>
          </a:prstGeom>
        </p:spPr>
        <p:txBody>
          <a:bodyPr wrap="square">
            <a:spAutoFit/>
          </a:bodyPr>
          <a:lstStyle/>
          <a:p>
            <a:pPr indent="635" algn="just"/>
            <a:r>
              <a:rPr lang="es-ES_tradnl" b="1" dirty="0">
                <a:latin typeface="+mj-lt"/>
                <a:ea typeface="Calibri" charset="0"/>
                <a:cs typeface="Arial" charset="0"/>
              </a:rPr>
              <a:t>NOMBRE DE LA PONENCIA:</a:t>
            </a:r>
            <a:r>
              <a:rPr lang="es-ES_tradnl" dirty="0">
                <a:latin typeface="+mj-lt"/>
                <a:ea typeface="Calibri" charset="0"/>
                <a:cs typeface="Arial" charset="0"/>
              </a:rPr>
              <a:t> </a:t>
            </a:r>
            <a:r>
              <a:rPr lang="es-CL" b="1" dirty="0">
                <a:latin typeface="+mj-lt"/>
              </a:rPr>
              <a:t>Reconocimiento de competencias de aprendizajes previos en planes de continuidad de estudios de pregrado: pilotaje indagatorio</a:t>
            </a:r>
            <a:endParaRPr lang="es-ES_tradnl" dirty="0">
              <a:latin typeface="+mj-lt"/>
            </a:endParaRPr>
          </a:p>
          <a:p>
            <a:endParaRPr lang="es-ES_tradnl" b="1" dirty="0">
              <a:latin typeface="+mj-lt"/>
              <a:ea typeface="Calibri" charset="0"/>
              <a:cs typeface="Arial" charset="0"/>
            </a:endParaRPr>
          </a:p>
          <a:p>
            <a:r>
              <a:rPr lang="es-ES_tradnl" b="1" dirty="0" smtClean="0">
                <a:latin typeface="+mj-lt"/>
                <a:ea typeface="Calibri" charset="0"/>
                <a:cs typeface="Arial" charset="0"/>
              </a:rPr>
              <a:t>AUTORES</a:t>
            </a:r>
            <a:r>
              <a:rPr lang="es-ES_tradnl" b="1" dirty="0">
                <a:latin typeface="+mj-lt"/>
                <a:ea typeface="Calibri" charset="0"/>
                <a:cs typeface="Arial" charset="0"/>
              </a:rPr>
              <a:t>: </a:t>
            </a:r>
            <a:r>
              <a:rPr lang="es-CL" dirty="0">
                <a:latin typeface="+mj-lt"/>
              </a:rPr>
              <a:t>Corina Aurelia Claro </a:t>
            </a:r>
            <a:r>
              <a:rPr lang="es-CL" dirty="0" smtClean="0">
                <a:latin typeface="+mj-lt"/>
              </a:rPr>
              <a:t>Collado, Marcelo </a:t>
            </a:r>
            <a:r>
              <a:rPr lang="es-CL" dirty="0">
                <a:latin typeface="+mj-lt"/>
              </a:rPr>
              <a:t>Eduardo Ortíz </a:t>
            </a:r>
            <a:r>
              <a:rPr lang="es-CL" dirty="0" smtClean="0">
                <a:latin typeface="+mj-lt"/>
              </a:rPr>
              <a:t>Moscoso, Juan </a:t>
            </a:r>
            <a:r>
              <a:rPr lang="es-CL" dirty="0">
                <a:latin typeface="+mj-lt"/>
              </a:rPr>
              <a:t>Pablo Sebastián Segovia </a:t>
            </a:r>
            <a:r>
              <a:rPr lang="es-CL" dirty="0" smtClean="0">
                <a:latin typeface="+mj-lt"/>
              </a:rPr>
              <a:t>Rivera, Miguel </a:t>
            </a:r>
            <a:r>
              <a:rPr lang="es-CL" dirty="0">
                <a:latin typeface="+mj-lt"/>
              </a:rPr>
              <a:t>Artur Segovia </a:t>
            </a:r>
            <a:r>
              <a:rPr lang="es-CL" dirty="0" smtClean="0">
                <a:latin typeface="+mj-lt"/>
              </a:rPr>
              <a:t>Rivera.</a:t>
            </a:r>
            <a:endParaRPr lang="es-ES_tradnl" dirty="0">
              <a:latin typeface="+mj-lt"/>
            </a:endParaRPr>
          </a:p>
          <a:p>
            <a:pPr>
              <a:spcAft>
                <a:spcPts val="0"/>
              </a:spcAft>
            </a:pPr>
            <a:r>
              <a:rPr lang="es-ES_tradnl" b="1" dirty="0">
                <a:latin typeface="+mj-lt"/>
                <a:ea typeface="Calibri" charset="0"/>
                <a:cs typeface="Arial" charset="0"/>
              </a:rPr>
              <a:t> </a:t>
            </a:r>
            <a:endParaRPr lang="es-ES_tradnl" dirty="0">
              <a:latin typeface="+mj-lt"/>
              <a:ea typeface="Calibri" charset="0"/>
              <a:cs typeface="Times New Roman" charset="0"/>
            </a:endParaRPr>
          </a:p>
          <a:p>
            <a:pPr>
              <a:spcAft>
                <a:spcPts val="0"/>
              </a:spcAft>
            </a:pPr>
            <a:r>
              <a:rPr lang="es-ES" b="1" dirty="0" smtClean="0">
                <a:latin typeface="+mj-lt"/>
                <a:ea typeface="Times New Roman" charset="0"/>
                <a:cs typeface="Arial" charset="0"/>
              </a:rPr>
              <a:t>TEMA </a:t>
            </a:r>
            <a:r>
              <a:rPr lang="es-ES" b="1" dirty="0">
                <a:latin typeface="+mj-lt"/>
                <a:ea typeface="Times New Roman" charset="0"/>
                <a:cs typeface="Arial" charset="0"/>
              </a:rPr>
              <a:t>DE INTERES: Innovación docente</a:t>
            </a:r>
            <a:endParaRPr lang="es-ES_tradnl" dirty="0">
              <a:latin typeface="+mj-lt"/>
              <a:ea typeface="Times New Roman" charset="0"/>
            </a:endParaRPr>
          </a:p>
          <a:p>
            <a:pPr algn="just">
              <a:spcAft>
                <a:spcPts val="0"/>
              </a:spcAft>
            </a:pPr>
            <a:endParaRPr lang="es-ES" b="1" dirty="0" smtClean="0">
              <a:latin typeface="+mj-lt"/>
              <a:ea typeface="Times New Roman" charset="0"/>
              <a:cs typeface="Arial" charset="0"/>
            </a:endParaRPr>
          </a:p>
          <a:p>
            <a:pPr algn="just">
              <a:spcAft>
                <a:spcPts val="0"/>
              </a:spcAft>
            </a:pPr>
            <a:r>
              <a:rPr lang="es-ES" b="1" dirty="0" smtClean="0">
                <a:latin typeface="+mj-lt"/>
                <a:ea typeface="Times New Roman" charset="0"/>
                <a:cs typeface="Arial" charset="0"/>
              </a:rPr>
              <a:t>RESUMEN</a:t>
            </a:r>
            <a:r>
              <a:rPr lang="es-ES" b="1" dirty="0">
                <a:latin typeface="+mj-lt"/>
                <a:ea typeface="Times New Roman" charset="0"/>
                <a:cs typeface="Arial" charset="0"/>
              </a:rPr>
              <a:t>: </a:t>
            </a:r>
            <a:endParaRPr lang="es-ES" b="1" dirty="0" smtClean="0">
              <a:latin typeface="+mj-lt"/>
              <a:ea typeface="Times New Roman" charset="0"/>
              <a:cs typeface="Arial" charset="0"/>
            </a:endParaRPr>
          </a:p>
          <a:p>
            <a:pPr algn="just">
              <a:spcAft>
                <a:spcPts val="0"/>
              </a:spcAft>
            </a:pPr>
            <a:endParaRPr lang="es-ES_tradnl" sz="1600" dirty="0">
              <a:latin typeface="+mj-lt"/>
              <a:ea typeface="Calibri" charset="0"/>
              <a:cs typeface="Times New Roman" charset="0"/>
            </a:endParaRPr>
          </a:p>
          <a:p>
            <a:pPr indent="449580" algn="just">
              <a:lnSpc>
                <a:spcPct val="107000"/>
              </a:lnSpc>
              <a:spcAft>
                <a:spcPts val="800"/>
              </a:spcAft>
            </a:pPr>
            <a:r>
              <a:rPr lang="es-CL" dirty="0">
                <a:latin typeface="+mj-lt"/>
                <a:ea typeface="Calibri" charset="0"/>
                <a:cs typeface="Times New Roman" charset="0"/>
              </a:rPr>
              <a:t>El objetivo de esta experiencia fue realizar un pilotaje indagatorio, entre abril y junio de 2016, de competencias de aprendizajes previos, con énfasis en el proceso de recogida de evidencias y de formulación de valoraciones sobre la medida y la naturaleza del estado del estudiante, según los resultados de aprendizaje esperados (conocimientos, habilidades y conductas). Basados en la información de los análisis cuantitativos a los resultados de este diagnóstico, se reconocieron aprendizajes previos como uno de los requisitos para el ingreso intermedio al programa de formación profesional de pregrado (Ingeniería de Ejecución en Prevención de Riesgos) y se definirá un programa de nivelación para mejorar la progresión académica y superar las brechas detectadas. </a:t>
            </a:r>
            <a:endParaRPr lang="es-ES_tradnl" sz="1600" dirty="0">
              <a:effectLst/>
              <a:latin typeface="+mj-lt"/>
              <a:ea typeface="Calibri" charset="0"/>
              <a:cs typeface="Times New Roman" charset="0"/>
            </a:endParaRPr>
          </a:p>
        </p:txBody>
      </p:sp>
    </p:spTree>
    <p:extLst>
      <p:ext uri="{BB962C8B-B14F-4D97-AF65-F5344CB8AC3E}">
        <p14:creationId xmlns:p14="http://schemas.microsoft.com/office/powerpoint/2010/main" val="195897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99592" y="1268760"/>
            <a:ext cx="7776864" cy="4032448"/>
          </a:xfrm>
          <a:prstGeom prst="rect">
            <a:avLst/>
          </a:prstGeom>
        </p:spPr>
      </p:pic>
    </p:spTree>
    <p:extLst>
      <p:ext uri="{BB962C8B-B14F-4D97-AF65-F5344CB8AC3E}">
        <p14:creationId xmlns:p14="http://schemas.microsoft.com/office/powerpoint/2010/main" val="1912672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5646712" y="4248496"/>
            <a:ext cx="2680065" cy="1200329"/>
          </a:xfrm>
          <a:prstGeom prst="rect">
            <a:avLst/>
          </a:prstGeom>
          <a:noFill/>
          <a:ln>
            <a:solidFill>
              <a:schemeClr val="accent1">
                <a:shade val="50000"/>
              </a:schemeClr>
            </a:solidFill>
          </a:ln>
        </p:spPr>
        <p:txBody>
          <a:bodyPr wrap="square" rtlCol="0">
            <a:spAutoFit/>
          </a:bodyPr>
          <a:lstStyle/>
          <a:p>
            <a:pPr algn="just"/>
            <a:r>
              <a:rPr lang="es-CL" sz="2400" dirty="0" smtClean="0">
                <a:latin typeface="Times New Roman" panose="02020603050405020304" pitchFamily="18" charset="0"/>
                <a:ea typeface="Calibri" panose="020F0502020204030204" pitchFamily="34" charset="0"/>
                <a:cs typeface="Times New Roman" panose="02020603050405020304" pitchFamily="18" charset="0"/>
              </a:rPr>
              <a:t>Definición </a:t>
            </a:r>
            <a:r>
              <a:rPr lang="es-CL" sz="2400" dirty="0">
                <a:latin typeface="Times New Roman" panose="02020603050405020304" pitchFamily="18" charset="0"/>
                <a:ea typeface="Calibri" panose="020F0502020204030204" pitchFamily="34" charset="0"/>
                <a:cs typeface="Times New Roman" panose="02020603050405020304" pitchFamily="18" charset="0"/>
              </a:rPr>
              <a:t>y construcción del perfil de ingreso</a:t>
            </a:r>
            <a:endParaRPr lang="es-CL" sz="2400" dirty="0"/>
          </a:p>
        </p:txBody>
      </p:sp>
      <p:sp>
        <p:nvSpPr>
          <p:cNvPr id="3" name="Flecha derecha 2"/>
          <p:cNvSpPr/>
          <p:nvPr/>
        </p:nvSpPr>
        <p:spPr>
          <a:xfrm>
            <a:off x="467544" y="2377839"/>
            <a:ext cx="1008289" cy="8237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900" dirty="0" smtClean="0"/>
              <a:t>Extracción y clasificación</a:t>
            </a:r>
            <a:endParaRPr lang="es-CL" sz="900" dirty="0"/>
          </a:p>
        </p:txBody>
      </p:sp>
      <p:sp>
        <p:nvSpPr>
          <p:cNvPr id="4" name="Rectángulo redondeado 3"/>
          <p:cNvSpPr/>
          <p:nvPr/>
        </p:nvSpPr>
        <p:spPr>
          <a:xfrm>
            <a:off x="1628811" y="1912836"/>
            <a:ext cx="1704508" cy="16804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L" sz="1600" b="1" dirty="0" smtClean="0"/>
              <a:t>Análisis de Competencias:</a:t>
            </a:r>
          </a:p>
          <a:p>
            <a:r>
              <a:rPr lang="es-CL" sz="1600" dirty="0" smtClean="0"/>
              <a:t>Básicas</a:t>
            </a:r>
          </a:p>
          <a:p>
            <a:r>
              <a:rPr lang="es-CL" sz="1600" dirty="0" smtClean="0"/>
              <a:t>Intermedias</a:t>
            </a:r>
          </a:p>
          <a:p>
            <a:r>
              <a:rPr lang="es-CL" sz="1600" dirty="0" smtClean="0"/>
              <a:t>Avanzadas</a:t>
            </a:r>
            <a:endParaRPr lang="es-CL" sz="1600" dirty="0"/>
          </a:p>
        </p:txBody>
      </p:sp>
      <p:sp>
        <p:nvSpPr>
          <p:cNvPr id="5" name="Rectángulo redondeado 4"/>
          <p:cNvSpPr/>
          <p:nvPr/>
        </p:nvSpPr>
        <p:spPr>
          <a:xfrm>
            <a:off x="385655" y="4484011"/>
            <a:ext cx="1628828" cy="8230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600" dirty="0" smtClean="0"/>
              <a:t>Perfil de Egreso IEPR</a:t>
            </a:r>
            <a:endParaRPr lang="es-CL" sz="1600" dirty="0"/>
          </a:p>
        </p:txBody>
      </p:sp>
      <p:sp>
        <p:nvSpPr>
          <p:cNvPr id="6" name="Flecha derecha 5"/>
          <p:cNvSpPr/>
          <p:nvPr/>
        </p:nvSpPr>
        <p:spPr>
          <a:xfrm>
            <a:off x="3492005" y="2277695"/>
            <a:ext cx="716588" cy="3318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700" dirty="0" smtClean="0"/>
              <a:t>tributación</a:t>
            </a:r>
            <a:endParaRPr lang="es-CL" sz="700" dirty="0"/>
          </a:p>
        </p:txBody>
      </p:sp>
      <p:sp>
        <p:nvSpPr>
          <p:cNvPr id="7" name="Flecha derecha 6"/>
          <p:cNvSpPr/>
          <p:nvPr/>
        </p:nvSpPr>
        <p:spPr>
          <a:xfrm>
            <a:off x="3492005" y="2680227"/>
            <a:ext cx="716588" cy="3318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700" dirty="0" smtClean="0"/>
              <a:t>tributación</a:t>
            </a:r>
            <a:endParaRPr lang="es-CL" sz="700" dirty="0"/>
          </a:p>
        </p:txBody>
      </p:sp>
      <p:sp>
        <p:nvSpPr>
          <p:cNvPr id="8" name="Flecha derecha 7"/>
          <p:cNvSpPr/>
          <p:nvPr/>
        </p:nvSpPr>
        <p:spPr>
          <a:xfrm>
            <a:off x="3492005" y="3082759"/>
            <a:ext cx="716588" cy="3318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700" dirty="0" smtClean="0"/>
              <a:t>tributación</a:t>
            </a:r>
            <a:endParaRPr lang="es-CL" sz="700" dirty="0"/>
          </a:p>
        </p:txBody>
      </p:sp>
      <p:sp>
        <p:nvSpPr>
          <p:cNvPr id="9" name="Rectángulo redondeado 8"/>
          <p:cNvSpPr/>
          <p:nvPr/>
        </p:nvSpPr>
        <p:spPr>
          <a:xfrm>
            <a:off x="4348686" y="1912836"/>
            <a:ext cx="1413737" cy="17260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600" b="1" dirty="0" smtClean="0"/>
              <a:t>Programas de asignaturas IEPR</a:t>
            </a:r>
            <a:endParaRPr lang="es-CL" sz="1600" dirty="0"/>
          </a:p>
        </p:txBody>
      </p:sp>
      <p:sp>
        <p:nvSpPr>
          <p:cNvPr id="10" name="Flecha derecha 9"/>
          <p:cNvSpPr/>
          <p:nvPr/>
        </p:nvSpPr>
        <p:spPr>
          <a:xfrm>
            <a:off x="5842435" y="2341176"/>
            <a:ext cx="917593" cy="8237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900" dirty="0" smtClean="0"/>
              <a:t>Definición de:</a:t>
            </a:r>
            <a:endParaRPr lang="es-CL" sz="900" dirty="0"/>
          </a:p>
        </p:txBody>
      </p:sp>
      <p:sp>
        <p:nvSpPr>
          <p:cNvPr id="11" name="Rectángulo redondeado 10"/>
          <p:cNvSpPr/>
          <p:nvPr/>
        </p:nvSpPr>
        <p:spPr>
          <a:xfrm>
            <a:off x="6913041" y="2055126"/>
            <a:ext cx="1413737" cy="5718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200" b="1" dirty="0" smtClean="0"/>
              <a:t>Resultados de aprendizaje</a:t>
            </a:r>
            <a:endParaRPr lang="es-CL" sz="1200" dirty="0"/>
          </a:p>
        </p:txBody>
      </p:sp>
      <p:sp>
        <p:nvSpPr>
          <p:cNvPr id="12" name="Rectángulo redondeado 11"/>
          <p:cNvSpPr/>
          <p:nvPr/>
        </p:nvSpPr>
        <p:spPr>
          <a:xfrm>
            <a:off x="6913040" y="2842759"/>
            <a:ext cx="1413737" cy="5718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200" b="1" dirty="0" smtClean="0"/>
              <a:t>Elementos de competencia</a:t>
            </a:r>
            <a:endParaRPr lang="es-CL" sz="1200" dirty="0"/>
          </a:p>
        </p:txBody>
      </p:sp>
      <p:sp>
        <p:nvSpPr>
          <p:cNvPr id="13" name="Flecha en U 12"/>
          <p:cNvSpPr/>
          <p:nvPr/>
        </p:nvSpPr>
        <p:spPr>
          <a:xfrm rot="5400000">
            <a:off x="7566251" y="3523035"/>
            <a:ext cx="2403677" cy="576605"/>
          </a:xfrm>
          <a:prstGeom prst="uturnArrow">
            <a:avLst>
              <a:gd name="adj1" fmla="val 27564"/>
              <a:gd name="adj2" fmla="val 25000"/>
              <a:gd name="adj3" fmla="val 25000"/>
              <a:gd name="adj4" fmla="val 43750"/>
              <a:gd name="adj5"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600">
              <a:solidFill>
                <a:schemeClr val="tx1"/>
              </a:solidFill>
            </a:endParaRPr>
          </a:p>
        </p:txBody>
      </p:sp>
      <p:sp>
        <p:nvSpPr>
          <p:cNvPr id="15" name="Abrir llave 14"/>
          <p:cNvSpPr/>
          <p:nvPr/>
        </p:nvSpPr>
        <p:spPr>
          <a:xfrm>
            <a:off x="2230812" y="4362599"/>
            <a:ext cx="504422" cy="1065885"/>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sz="1600"/>
          </a:p>
        </p:txBody>
      </p:sp>
      <p:sp>
        <p:nvSpPr>
          <p:cNvPr id="16" name="CuadroTexto 15"/>
          <p:cNvSpPr txBox="1"/>
          <p:nvPr/>
        </p:nvSpPr>
        <p:spPr>
          <a:xfrm>
            <a:off x="2694900" y="4603153"/>
            <a:ext cx="3107604" cy="584775"/>
          </a:xfrm>
          <a:prstGeom prst="rect">
            <a:avLst/>
          </a:prstGeom>
          <a:noFill/>
        </p:spPr>
        <p:txBody>
          <a:bodyPr wrap="square" rtlCol="0">
            <a:spAutoFit/>
          </a:bodyPr>
          <a:lstStyle/>
          <a:p>
            <a:pPr marL="285750" indent="-285750">
              <a:buFont typeface="Arial" panose="020B0604020202020204" pitchFamily="34" charset="0"/>
              <a:buChar char="•"/>
            </a:pPr>
            <a:r>
              <a:rPr lang="es-CL" sz="1600" dirty="0" smtClean="0"/>
              <a:t>Competencias específicas</a:t>
            </a:r>
          </a:p>
          <a:p>
            <a:pPr marL="285750" indent="-285750">
              <a:buFont typeface="Arial" panose="020B0604020202020204" pitchFamily="34" charset="0"/>
              <a:buChar char="•"/>
            </a:pPr>
            <a:r>
              <a:rPr lang="es-CL" sz="1600" strike="sngStrike" dirty="0" smtClean="0"/>
              <a:t>Competencias transversales</a:t>
            </a:r>
            <a:endParaRPr lang="es-CL" sz="1600" strike="sngStrike" dirty="0"/>
          </a:p>
        </p:txBody>
      </p:sp>
      <p:sp>
        <p:nvSpPr>
          <p:cNvPr id="17" name="CuadroTexto 16"/>
          <p:cNvSpPr txBox="1"/>
          <p:nvPr/>
        </p:nvSpPr>
        <p:spPr>
          <a:xfrm>
            <a:off x="2450664" y="481955"/>
            <a:ext cx="3585128" cy="1077218"/>
          </a:xfrm>
          <a:prstGeom prst="rect">
            <a:avLst/>
          </a:prstGeom>
          <a:noFill/>
        </p:spPr>
        <p:txBody>
          <a:bodyPr wrap="square" rtlCol="0">
            <a:spAutoFit/>
          </a:bodyPr>
          <a:lstStyle/>
          <a:p>
            <a:pPr marL="285750" indent="-285750">
              <a:buFont typeface="Arial" panose="020B0604020202020204" pitchFamily="34" charset="0"/>
              <a:buChar char="•"/>
            </a:pPr>
            <a:r>
              <a:rPr lang="es-CL" sz="1600" dirty="0" smtClean="0"/>
              <a:t>Competencias Ciencias Básicas:</a:t>
            </a:r>
          </a:p>
          <a:p>
            <a:pPr marL="742950" lvl="1" indent="-285750">
              <a:buFont typeface="Arial" panose="020B0604020202020204" pitchFamily="34" charset="0"/>
              <a:buChar char="•"/>
            </a:pPr>
            <a:r>
              <a:rPr lang="es-CL" sz="1600" dirty="0" smtClean="0"/>
              <a:t>Matemáticas</a:t>
            </a:r>
          </a:p>
          <a:p>
            <a:pPr marL="742950" lvl="1" indent="-285750">
              <a:buFont typeface="Arial" panose="020B0604020202020204" pitchFamily="34" charset="0"/>
              <a:buChar char="•"/>
            </a:pPr>
            <a:r>
              <a:rPr lang="es-CL" sz="1600" dirty="0" smtClean="0"/>
              <a:t>Físicas</a:t>
            </a:r>
          </a:p>
          <a:p>
            <a:pPr marL="742950" lvl="1" indent="-285750">
              <a:buFont typeface="Arial" panose="020B0604020202020204" pitchFamily="34" charset="0"/>
              <a:buChar char="•"/>
            </a:pPr>
            <a:r>
              <a:rPr lang="es-CL" sz="1600" dirty="0" smtClean="0"/>
              <a:t>Químicas</a:t>
            </a:r>
          </a:p>
        </p:txBody>
      </p:sp>
      <p:sp>
        <p:nvSpPr>
          <p:cNvPr id="18" name="Abrir llave 17"/>
          <p:cNvSpPr/>
          <p:nvPr/>
        </p:nvSpPr>
        <p:spPr>
          <a:xfrm rot="10800000">
            <a:off x="5806113" y="497051"/>
            <a:ext cx="363923" cy="1065885"/>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sz="1600"/>
          </a:p>
        </p:txBody>
      </p:sp>
      <p:sp>
        <p:nvSpPr>
          <p:cNvPr id="19" name="Flecha doblada 18"/>
          <p:cNvSpPr/>
          <p:nvPr/>
        </p:nvSpPr>
        <p:spPr>
          <a:xfrm rot="5400000">
            <a:off x="6584816" y="711679"/>
            <a:ext cx="1135786" cy="1353782"/>
          </a:xfrm>
          <a:prstGeom prst="bentArrow">
            <a:avLst>
              <a:gd name="adj1" fmla="val 26134"/>
              <a:gd name="adj2" fmla="val 26134"/>
              <a:gd name="adj3" fmla="val 25000"/>
              <a:gd name="adj4" fmla="val 1086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800" dirty="0">
              <a:solidFill>
                <a:schemeClr val="tx1"/>
              </a:solidFill>
            </a:endParaRPr>
          </a:p>
        </p:txBody>
      </p:sp>
      <p:sp>
        <p:nvSpPr>
          <p:cNvPr id="20" name="Título 1"/>
          <p:cNvSpPr txBox="1">
            <a:spLocks/>
          </p:cNvSpPr>
          <p:nvPr/>
        </p:nvSpPr>
        <p:spPr>
          <a:xfrm>
            <a:off x="-37439" y="963039"/>
            <a:ext cx="2732339" cy="571996"/>
          </a:xfrm>
          <a:prstGeom prst="rect">
            <a:avLst/>
          </a:prstGeom>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3200" b="1" dirty="0" smtClean="0"/>
              <a:t>Metodología</a:t>
            </a:r>
            <a:r>
              <a:rPr lang="es-MX" sz="3200" dirty="0" smtClean="0"/>
              <a:t> </a:t>
            </a:r>
            <a:endParaRPr lang="es-MX" sz="3200" b="1" dirty="0"/>
          </a:p>
        </p:txBody>
      </p:sp>
    </p:spTree>
    <p:extLst>
      <p:ext uri="{BB962C8B-B14F-4D97-AF65-F5344CB8AC3E}">
        <p14:creationId xmlns:p14="http://schemas.microsoft.com/office/powerpoint/2010/main" val="1543179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838200" y="365125"/>
            <a:ext cx="7406208" cy="1325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L" dirty="0" smtClean="0"/>
              <a:t>Ejemplo: Perfil de Egreso </a:t>
            </a:r>
            <a:endParaRPr lang="es-CL" dirty="0"/>
          </a:p>
        </p:txBody>
      </p:sp>
      <p:pic>
        <p:nvPicPr>
          <p:cNvPr id="3" name="Marcador de contenido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03648" y="1268760"/>
            <a:ext cx="6552728" cy="5445224"/>
          </a:xfrm>
          <a:prstGeom prst="rect">
            <a:avLst/>
          </a:prstGeom>
        </p:spPr>
      </p:pic>
    </p:spTree>
    <p:extLst>
      <p:ext uri="{BB962C8B-B14F-4D97-AF65-F5344CB8AC3E}">
        <p14:creationId xmlns:p14="http://schemas.microsoft.com/office/powerpoint/2010/main" val="1059246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717711" y="164715"/>
            <a:ext cx="7814729" cy="734400"/>
          </a:xfrm>
          <a:prstGeom prst="rect">
            <a:avLst/>
          </a:prstGeom>
        </p:spPr>
        <p:txBody>
          <a:bodyP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4800" b="1" dirty="0" smtClean="0"/>
              <a:t>Resultados</a:t>
            </a:r>
            <a:endParaRPr lang="es-MX" sz="4800" b="1" dirty="0"/>
          </a:p>
        </p:txBody>
      </p:sp>
      <p:graphicFrame>
        <p:nvGraphicFramePr>
          <p:cNvPr id="3" name="Gráfico 2"/>
          <p:cNvGraphicFramePr>
            <a:graphicFrameLocks/>
          </p:cNvGraphicFramePr>
          <p:nvPr>
            <p:extLst/>
          </p:nvPr>
        </p:nvGraphicFramePr>
        <p:xfrm>
          <a:off x="464247" y="919454"/>
          <a:ext cx="8321656" cy="47966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9214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212.34.130.180/~audita/wp-content/uploads/2015/05/riesgos-laborales-e1432746561367.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079052" y="231869"/>
            <a:ext cx="1821665" cy="1849406"/>
          </a:xfrm>
          <a:prstGeom prst="rect">
            <a:avLst/>
          </a:prstGeom>
          <a:noFill/>
          <a:extLst>
            <a:ext uri="{909E8E84-426E-40DD-AFC4-6F175D3DCCD1}">
              <a14:hiddenFill xmlns:a14="http://schemas.microsoft.com/office/drawing/2010/main">
                <a:solidFill>
                  <a:srgbClr val="FFFFFF"/>
                </a:solidFill>
              </a14:hiddenFill>
            </a:ext>
          </a:extLst>
        </p:spPr>
      </p:pic>
      <p:sp>
        <p:nvSpPr>
          <p:cNvPr id="3" name="Título 1"/>
          <p:cNvSpPr txBox="1">
            <a:spLocks/>
          </p:cNvSpPr>
          <p:nvPr/>
        </p:nvSpPr>
        <p:spPr>
          <a:xfrm>
            <a:off x="-15598" y="54481"/>
            <a:ext cx="7094650" cy="91656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4800" b="1" dirty="0" smtClean="0"/>
              <a:t>Conclusiones preliminares</a:t>
            </a:r>
            <a:endParaRPr lang="es-MX" sz="4800" b="1" dirty="0"/>
          </a:p>
        </p:txBody>
      </p:sp>
      <p:sp>
        <p:nvSpPr>
          <p:cNvPr id="5" name="Rectángulo redondeado 4"/>
          <p:cNvSpPr/>
          <p:nvPr/>
        </p:nvSpPr>
        <p:spPr>
          <a:xfrm>
            <a:off x="1823689" y="2743929"/>
            <a:ext cx="1571223" cy="73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t>TNS PPRR</a:t>
            </a:r>
          </a:p>
          <a:p>
            <a:pPr algn="ctr"/>
            <a:r>
              <a:rPr lang="es-CL" dirty="0" smtClean="0"/>
              <a:t>UNAP</a:t>
            </a:r>
            <a:endParaRPr lang="es-CL" dirty="0"/>
          </a:p>
        </p:txBody>
      </p:sp>
      <p:sp>
        <p:nvSpPr>
          <p:cNvPr id="6" name="Rectángulo redondeado 5"/>
          <p:cNvSpPr/>
          <p:nvPr/>
        </p:nvSpPr>
        <p:spPr>
          <a:xfrm>
            <a:off x="4639844" y="934067"/>
            <a:ext cx="1228300" cy="6339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t>Plan IEPR</a:t>
            </a:r>
            <a:endParaRPr lang="es-CL" dirty="0"/>
          </a:p>
        </p:txBody>
      </p:sp>
      <p:sp>
        <p:nvSpPr>
          <p:cNvPr id="7" name="Rectángulo redondeado 6"/>
          <p:cNvSpPr/>
          <p:nvPr/>
        </p:nvSpPr>
        <p:spPr>
          <a:xfrm>
            <a:off x="2368950" y="4104772"/>
            <a:ext cx="1571223" cy="73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t>TNS PPRR</a:t>
            </a:r>
          </a:p>
          <a:p>
            <a:pPr algn="ctr"/>
            <a:r>
              <a:rPr lang="es-CL" dirty="0" smtClean="0"/>
              <a:t>otras</a:t>
            </a:r>
            <a:endParaRPr lang="es-CL" dirty="0"/>
          </a:p>
        </p:txBody>
      </p:sp>
      <p:sp>
        <p:nvSpPr>
          <p:cNvPr id="8" name="Flecha derecha 7"/>
          <p:cNvSpPr/>
          <p:nvPr/>
        </p:nvSpPr>
        <p:spPr>
          <a:xfrm rot="18216508">
            <a:off x="3672466" y="2988014"/>
            <a:ext cx="1749079" cy="6075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2</a:t>
            </a:r>
            <a:r>
              <a:rPr lang="es-CL" dirty="0" smtClean="0"/>
              <a:t>6%</a:t>
            </a:r>
            <a:endParaRPr lang="es-CL" dirty="0"/>
          </a:p>
        </p:txBody>
      </p:sp>
      <p:sp>
        <p:nvSpPr>
          <p:cNvPr id="9" name="Rectángulo redondeado 8"/>
          <p:cNvSpPr/>
          <p:nvPr/>
        </p:nvSpPr>
        <p:spPr>
          <a:xfrm>
            <a:off x="4201823" y="4292396"/>
            <a:ext cx="1571223" cy="1142496"/>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solidFill>
                  <a:srgbClr val="FF0000"/>
                </a:solidFill>
              </a:rPr>
              <a:t>SALUD</a:t>
            </a:r>
          </a:p>
          <a:p>
            <a:pPr algn="ctr"/>
            <a:r>
              <a:rPr lang="es-CL" dirty="0" smtClean="0">
                <a:solidFill>
                  <a:srgbClr val="FF0000"/>
                </a:solidFill>
              </a:rPr>
              <a:t>(TNS Enfermería</a:t>
            </a:r>
          </a:p>
          <a:p>
            <a:pPr algn="ctr"/>
            <a:r>
              <a:rPr lang="es-CL" dirty="0" smtClean="0">
                <a:solidFill>
                  <a:srgbClr val="FF0000"/>
                </a:solidFill>
              </a:rPr>
              <a:t>Kinesiología)</a:t>
            </a:r>
            <a:endParaRPr lang="es-CL" dirty="0">
              <a:solidFill>
                <a:srgbClr val="FF0000"/>
              </a:solidFill>
            </a:endParaRPr>
          </a:p>
        </p:txBody>
      </p:sp>
      <p:sp>
        <p:nvSpPr>
          <p:cNvPr id="10" name="Flecha derecha 9"/>
          <p:cNvSpPr/>
          <p:nvPr/>
        </p:nvSpPr>
        <p:spPr>
          <a:xfrm rot="16200000">
            <a:off x="4861594" y="2999513"/>
            <a:ext cx="1380993" cy="632107"/>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solidFill>
                  <a:srgbClr val="FF0000"/>
                </a:solidFill>
              </a:rPr>
              <a:t>23%</a:t>
            </a:r>
            <a:endParaRPr lang="es-CL" dirty="0">
              <a:solidFill>
                <a:srgbClr val="FF0000"/>
              </a:solidFill>
            </a:endParaRPr>
          </a:p>
        </p:txBody>
      </p:sp>
      <p:sp>
        <p:nvSpPr>
          <p:cNvPr id="11" name="Rectángulo redondeado 10"/>
          <p:cNvSpPr/>
          <p:nvPr/>
        </p:nvSpPr>
        <p:spPr>
          <a:xfrm>
            <a:off x="5939449" y="4140679"/>
            <a:ext cx="1571223" cy="974501"/>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solidFill>
                  <a:srgbClr val="FF0000"/>
                </a:solidFill>
              </a:rPr>
              <a:t>FFAA, Orden y Policiales</a:t>
            </a:r>
            <a:endParaRPr lang="es-CL" dirty="0">
              <a:solidFill>
                <a:srgbClr val="FF0000"/>
              </a:solidFill>
            </a:endParaRPr>
          </a:p>
        </p:txBody>
      </p:sp>
      <p:sp>
        <p:nvSpPr>
          <p:cNvPr id="12" name="Flecha derecha 11"/>
          <p:cNvSpPr/>
          <p:nvPr/>
        </p:nvSpPr>
        <p:spPr>
          <a:xfrm rot="14931560">
            <a:off x="5802657" y="3008816"/>
            <a:ext cx="1332634" cy="442727"/>
          </a:xfrm>
          <a:prstGeom prst="rightArrow">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solidFill>
                  <a:srgbClr val="FF0000"/>
                </a:solidFill>
              </a:rPr>
              <a:t>14 %</a:t>
            </a:r>
            <a:endParaRPr lang="es-CL" dirty="0">
              <a:solidFill>
                <a:srgbClr val="FF0000"/>
              </a:solidFill>
            </a:endParaRPr>
          </a:p>
        </p:txBody>
      </p:sp>
      <p:sp>
        <p:nvSpPr>
          <p:cNvPr id="13" name="Rectángulo redondeado 12"/>
          <p:cNvSpPr/>
          <p:nvPr/>
        </p:nvSpPr>
        <p:spPr>
          <a:xfrm>
            <a:off x="7419474" y="3110977"/>
            <a:ext cx="1571223" cy="974501"/>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solidFill>
                  <a:schemeClr val="tx1"/>
                </a:solidFill>
              </a:rPr>
              <a:t>Carreras tecnológicas</a:t>
            </a:r>
            <a:endParaRPr lang="es-CL" dirty="0">
              <a:solidFill>
                <a:schemeClr val="tx1"/>
              </a:solidFill>
            </a:endParaRPr>
          </a:p>
        </p:txBody>
      </p:sp>
      <p:sp>
        <p:nvSpPr>
          <p:cNvPr id="14" name="Flecha derecha 13"/>
          <p:cNvSpPr/>
          <p:nvPr/>
        </p:nvSpPr>
        <p:spPr>
          <a:xfrm rot="13228437">
            <a:off x="6471768" y="2419767"/>
            <a:ext cx="1144426" cy="352757"/>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solidFill>
                  <a:schemeClr val="tx1"/>
                </a:solidFill>
              </a:rPr>
              <a:t>7%</a:t>
            </a:r>
            <a:endParaRPr lang="es-CL" dirty="0">
              <a:solidFill>
                <a:schemeClr val="tx1"/>
              </a:solidFill>
            </a:endParaRPr>
          </a:p>
        </p:txBody>
      </p:sp>
      <p:sp>
        <p:nvSpPr>
          <p:cNvPr id="15" name="CuadroTexto 14"/>
          <p:cNvSpPr txBox="1"/>
          <p:nvPr/>
        </p:nvSpPr>
        <p:spPr>
          <a:xfrm>
            <a:off x="351411" y="4668472"/>
            <a:ext cx="1167595" cy="523220"/>
          </a:xfrm>
          <a:prstGeom prst="rect">
            <a:avLst/>
          </a:prstGeom>
          <a:noFill/>
        </p:spPr>
        <p:txBody>
          <a:bodyPr wrap="square" rtlCol="0">
            <a:spAutoFit/>
          </a:bodyPr>
          <a:lstStyle/>
          <a:p>
            <a:r>
              <a:rPr lang="es-CL" sz="2800" dirty="0" smtClean="0">
                <a:solidFill>
                  <a:srgbClr val="FF0000"/>
                </a:solidFill>
              </a:rPr>
              <a:t>100%</a:t>
            </a:r>
            <a:endParaRPr lang="es-CL" sz="2800" dirty="0">
              <a:solidFill>
                <a:srgbClr val="FF0000"/>
              </a:solidFill>
            </a:endParaRPr>
          </a:p>
        </p:txBody>
      </p:sp>
      <p:sp>
        <p:nvSpPr>
          <p:cNvPr id="16" name="Flecha derecha 15"/>
          <p:cNvSpPr/>
          <p:nvPr/>
        </p:nvSpPr>
        <p:spPr>
          <a:xfrm>
            <a:off x="6078374" y="896867"/>
            <a:ext cx="797882" cy="7020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7" name="Elipse 16"/>
          <p:cNvSpPr/>
          <p:nvPr/>
        </p:nvSpPr>
        <p:spPr>
          <a:xfrm>
            <a:off x="179512" y="5749594"/>
            <a:ext cx="1957589" cy="991674"/>
          </a:xfrm>
          <a:prstGeom prst="ellipse">
            <a:avLst/>
          </a:prstGeom>
          <a:ln w="5715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CL" dirty="0" smtClean="0"/>
              <a:t>Diseño de Nivelación</a:t>
            </a:r>
            <a:endParaRPr lang="es-CL" dirty="0"/>
          </a:p>
        </p:txBody>
      </p:sp>
      <p:sp>
        <p:nvSpPr>
          <p:cNvPr id="18" name="Flecha izquierda y derecha 17"/>
          <p:cNvSpPr/>
          <p:nvPr/>
        </p:nvSpPr>
        <p:spPr>
          <a:xfrm rot="18886202">
            <a:off x="1108555" y="5104089"/>
            <a:ext cx="711726" cy="53178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Flecha derecha 18"/>
          <p:cNvSpPr/>
          <p:nvPr/>
        </p:nvSpPr>
        <p:spPr>
          <a:xfrm rot="19543672">
            <a:off x="3375829" y="1823911"/>
            <a:ext cx="1479520" cy="8834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t>30%</a:t>
            </a:r>
            <a:endParaRPr lang="es-CL" dirty="0"/>
          </a:p>
        </p:txBody>
      </p:sp>
      <p:sp>
        <p:nvSpPr>
          <p:cNvPr id="20" name="Elipse 19"/>
          <p:cNvSpPr/>
          <p:nvPr/>
        </p:nvSpPr>
        <p:spPr>
          <a:xfrm>
            <a:off x="1092698" y="1598913"/>
            <a:ext cx="8051302" cy="4404096"/>
          </a:xfrm>
          <a:prstGeom prst="ellipse">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37606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377944"/>
            <a:ext cx="9036496" cy="5355312"/>
          </a:xfrm>
          <a:prstGeom prst="rect">
            <a:avLst/>
          </a:prstGeom>
        </p:spPr>
        <p:txBody>
          <a:bodyPr wrap="square">
            <a:spAutoFit/>
          </a:bodyPr>
          <a:lstStyle/>
          <a:p>
            <a:pPr marL="449580" indent="635" algn="just">
              <a:spcAft>
                <a:spcPts val="0"/>
              </a:spcAft>
            </a:pPr>
            <a:r>
              <a:rPr lang="es-ES_tradnl" b="1" dirty="0">
                <a:latin typeface="Calibri" charset="0"/>
                <a:ea typeface="Calibri" charset="0"/>
                <a:cs typeface="Arial" charset="0"/>
              </a:rPr>
              <a:t>NOMBRE DE LA PONENCIA:</a:t>
            </a:r>
            <a:r>
              <a:rPr lang="es-ES_tradnl" dirty="0">
                <a:latin typeface="Calibri" charset="0"/>
                <a:ea typeface="Calibri" charset="0"/>
                <a:cs typeface="Arial" charset="0"/>
              </a:rPr>
              <a:t> </a:t>
            </a:r>
            <a:r>
              <a:rPr lang="es-ES_tradnl" dirty="0">
                <a:latin typeface="Calibri" charset="0"/>
                <a:ea typeface="Calibri" charset="0"/>
                <a:cs typeface="Times New Roman" charset="0"/>
              </a:rPr>
              <a:t>Enfoque Sistemático e Integral Basado en Prototipos para el Aprendizaje a Largo Plazo de Fenómenos de Transporte.</a:t>
            </a:r>
          </a:p>
          <a:p>
            <a:pPr marL="457200" algn="just">
              <a:spcAft>
                <a:spcPts val="0"/>
              </a:spcAft>
            </a:pPr>
            <a:r>
              <a:rPr lang="es-ES" dirty="0">
                <a:latin typeface="Calibri" charset="0"/>
                <a:ea typeface="Times New Roman" charset="0"/>
                <a:cs typeface="Arial" charset="0"/>
              </a:rPr>
              <a:t> </a:t>
            </a:r>
            <a:endParaRPr lang="es-ES_tradnl" dirty="0">
              <a:latin typeface="Calibri" charset="0"/>
              <a:ea typeface="Calibri" charset="0"/>
              <a:cs typeface="Times New Roman" charset="0"/>
            </a:endParaRPr>
          </a:p>
          <a:p>
            <a:pPr indent="449580">
              <a:spcAft>
                <a:spcPts val="0"/>
              </a:spcAft>
            </a:pPr>
            <a:r>
              <a:rPr lang="es-ES_tradnl" b="1" dirty="0">
                <a:latin typeface="Calibri" charset="0"/>
                <a:ea typeface="Calibri" charset="0"/>
                <a:cs typeface="Arial" charset="0"/>
              </a:rPr>
              <a:t>AUTOR: </a:t>
            </a:r>
            <a:r>
              <a:rPr lang="es-ES_tradnl" dirty="0">
                <a:latin typeface="Calibri" charset="0"/>
                <a:ea typeface="Calibri" charset="0"/>
                <a:cs typeface="Times New Roman" charset="0"/>
              </a:rPr>
              <a:t>Rocío </a:t>
            </a:r>
            <a:r>
              <a:rPr lang="es-ES_tradnl" dirty="0" err="1">
                <a:latin typeface="Calibri" charset="0"/>
                <a:ea typeface="Calibri" charset="0"/>
                <a:cs typeface="Times New Roman" charset="0"/>
              </a:rPr>
              <a:t>Tíjaro</a:t>
            </a:r>
            <a:r>
              <a:rPr lang="es-ES_tradnl" dirty="0">
                <a:latin typeface="Calibri" charset="0"/>
                <a:ea typeface="Calibri" charset="0"/>
                <a:cs typeface="Times New Roman" charset="0"/>
              </a:rPr>
              <a:t>-Rojas, Juan Segovia Rivera y </a:t>
            </a:r>
            <a:r>
              <a:rPr lang="es-ES_tradnl" dirty="0" err="1">
                <a:latin typeface="Calibri" charset="0"/>
                <a:ea typeface="Calibri" charset="0"/>
                <a:cs typeface="Times New Roman" charset="0"/>
              </a:rPr>
              <a:t>Yassets</a:t>
            </a:r>
            <a:r>
              <a:rPr lang="es-ES_tradnl" dirty="0">
                <a:latin typeface="Calibri" charset="0"/>
                <a:ea typeface="Calibri" charset="0"/>
                <a:cs typeface="Times New Roman" charset="0"/>
              </a:rPr>
              <a:t> </a:t>
            </a:r>
            <a:r>
              <a:rPr lang="es-ES_tradnl" dirty="0" err="1">
                <a:latin typeface="Calibri" charset="0"/>
                <a:ea typeface="Calibri" charset="0"/>
                <a:cs typeface="Times New Roman" charset="0"/>
              </a:rPr>
              <a:t>Egaña</a:t>
            </a:r>
            <a:r>
              <a:rPr lang="es-ES_tradnl" dirty="0">
                <a:latin typeface="Calibri" charset="0"/>
                <a:ea typeface="Calibri" charset="0"/>
                <a:cs typeface="Times New Roman" charset="0"/>
              </a:rPr>
              <a:t> Peña</a:t>
            </a:r>
          </a:p>
          <a:p>
            <a:pPr marL="457200" algn="just">
              <a:spcAft>
                <a:spcPts val="0"/>
              </a:spcAft>
            </a:pPr>
            <a:r>
              <a:rPr lang="es-ES" dirty="0">
                <a:latin typeface="Calibri" charset="0"/>
                <a:ea typeface="Times New Roman" charset="0"/>
                <a:cs typeface="Arial" charset="0"/>
              </a:rPr>
              <a:t> </a:t>
            </a:r>
            <a:endParaRPr lang="es-ES_tradnl" dirty="0">
              <a:latin typeface="Times New Roman" charset="0"/>
              <a:ea typeface="Times New Roman" charset="0"/>
            </a:endParaRPr>
          </a:p>
          <a:p>
            <a:pPr marL="457200" algn="just">
              <a:spcAft>
                <a:spcPts val="0"/>
              </a:spcAft>
            </a:pPr>
            <a:r>
              <a:rPr lang="es-ES" b="1" dirty="0">
                <a:latin typeface="Calibri" charset="0"/>
                <a:ea typeface="Times New Roman" charset="0"/>
                <a:cs typeface="Arial" charset="0"/>
              </a:rPr>
              <a:t>TEMA DE INTERES: Innovación docente</a:t>
            </a:r>
            <a:endParaRPr lang="es-ES_tradnl" dirty="0">
              <a:latin typeface="Times New Roman" charset="0"/>
              <a:ea typeface="Times New Roman" charset="0"/>
            </a:endParaRPr>
          </a:p>
          <a:p>
            <a:pPr algn="just">
              <a:spcAft>
                <a:spcPts val="0"/>
              </a:spcAft>
            </a:pPr>
            <a:r>
              <a:rPr lang="es-ES_tradnl" dirty="0">
                <a:latin typeface="Calibri" charset="0"/>
                <a:ea typeface="Calibri" charset="0"/>
                <a:cs typeface="Arial" charset="0"/>
              </a:rPr>
              <a:t> </a:t>
            </a:r>
            <a:endParaRPr lang="es-ES_tradnl" dirty="0">
              <a:latin typeface="Calibri" charset="0"/>
              <a:ea typeface="Calibri" charset="0"/>
              <a:cs typeface="Times New Roman" charset="0"/>
            </a:endParaRPr>
          </a:p>
          <a:p>
            <a:pPr marL="457200" algn="just">
              <a:spcAft>
                <a:spcPts val="0"/>
              </a:spcAft>
            </a:pPr>
            <a:r>
              <a:rPr lang="es-ES" b="1" dirty="0">
                <a:latin typeface="Calibri" charset="0"/>
                <a:ea typeface="Times New Roman" charset="0"/>
                <a:cs typeface="Arial" charset="0"/>
              </a:rPr>
              <a:t>RESUMEN: </a:t>
            </a:r>
            <a:endParaRPr lang="es-ES_tradnl" dirty="0">
              <a:latin typeface="Times New Roman" charset="0"/>
              <a:ea typeface="Times New Roman" charset="0"/>
            </a:endParaRPr>
          </a:p>
          <a:p>
            <a:pPr marL="457200" algn="just">
              <a:spcAft>
                <a:spcPts val="0"/>
              </a:spcAft>
            </a:pPr>
            <a:r>
              <a:rPr lang="es-ES" b="1" dirty="0">
                <a:latin typeface="Calibri" charset="0"/>
                <a:ea typeface="Times New Roman" charset="0"/>
                <a:cs typeface="Arial" charset="0"/>
              </a:rPr>
              <a:t> </a:t>
            </a:r>
            <a:endParaRPr lang="es-ES_tradnl" dirty="0">
              <a:latin typeface="Times New Roman" charset="0"/>
              <a:ea typeface="Times New Roman" charset="0"/>
            </a:endParaRPr>
          </a:p>
          <a:p>
            <a:pPr marL="457200" algn="just"/>
            <a:r>
              <a:rPr lang="es-ES_tradnl" dirty="0"/>
              <a:t>Mediante un estudio exploratorio se implementó y evaluó el desempeño de una metodología cuyo principal fin es promover la incorporación de conocimiento a largo plazo y la transferencia de éste a través de prototipos tecnológicos. La metodología se aplicó durante el segundo semestre del 2015 para la asignatura de fenómenos de transporte de Ingeniería Civil </a:t>
            </a:r>
            <a:r>
              <a:rPr lang="es-ES_tradnl" dirty="0" smtClean="0"/>
              <a:t>Ambiental. Los </a:t>
            </a:r>
            <a:r>
              <a:rPr lang="es-ES_tradnl" dirty="0"/>
              <a:t>prototipos desarrollados por los estudiantes fueron evaluados muy positivamente por expertos invitados tanto en las competencias técnicas como genéricas (comunicación, motivación a incorporar conocimiento, la transferencia de éste hacia la comunidad). Estos prototipos tecnológicos fueron presentados en ferias vocacionales en Iquique y Huara despertando el interés de la comunidad. </a:t>
            </a:r>
          </a:p>
        </p:txBody>
      </p:sp>
    </p:spTree>
    <p:extLst>
      <p:ext uri="{BB962C8B-B14F-4D97-AF65-F5344CB8AC3E}">
        <p14:creationId xmlns:p14="http://schemas.microsoft.com/office/powerpoint/2010/main" val="407991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19736" y="1196752"/>
            <a:ext cx="8300736" cy="3888432"/>
          </a:xfrm>
          <a:prstGeom prst="rect">
            <a:avLst/>
          </a:prstGeom>
        </p:spPr>
      </p:pic>
    </p:spTree>
    <p:extLst>
      <p:ext uri="{BB962C8B-B14F-4D97-AF65-F5344CB8AC3E}">
        <p14:creationId xmlns:p14="http://schemas.microsoft.com/office/powerpoint/2010/main" val="1600908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467544" y="1124744"/>
            <a:ext cx="4032448" cy="584775"/>
          </a:xfrm>
          <a:prstGeom prst="rect">
            <a:avLst/>
          </a:prstGeom>
          <a:noFill/>
        </p:spPr>
        <p:txBody>
          <a:bodyPr wrap="square" rtlCol="0">
            <a:spAutoFit/>
          </a:bodyPr>
          <a:lstStyle/>
          <a:p>
            <a:r>
              <a:rPr lang="es-CL" sz="3200" b="1" dirty="0" smtClean="0">
                <a:solidFill>
                  <a:schemeClr val="accent6">
                    <a:lumMod val="75000"/>
                  </a:schemeClr>
                </a:solidFill>
              </a:rPr>
              <a:t>OBJETIVOS</a:t>
            </a:r>
            <a:endParaRPr lang="es-CL" sz="3200" b="1" dirty="0">
              <a:solidFill>
                <a:schemeClr val="accent6">
                  <a:lumMod val="75000"/>
                </a:schemeClr>
              </a:solidFill>
            </a:endParaRPr>
          </a:p>
        </p:txBody>
      </p:sp>
      <p:sp>
        <p:nvSpPr>
          <p:cNvPr id="5" name="4 CuadroTexto"/>
          <p:cNvSpPr txBox="1"/>
          <p:nvPr/>
        </p:nvSpPr>
        <p:spPr>
          <a:xfrm>
            <a:off x="539552" y="2101493"/>
            <a:ext cx="3816424" cy="3477875"/>
          </a:xfrm>
          <a:prstGeom prst="rect">
            <a:avLst/>
          </a:prstGeom>
          <a:noFill/>
        </p:spPr>
        <p:txBody>
          <a:bodyPr wrap="square" rtlCol="0">
            <a:spAutoFit/>
          </a:bodyPr>
          <a:lstStyle/>
          <a:p>
            <a:pPr algn="just"/>
            <a:r>
              <a:rPr lang="es-CL" sz="2000" dirty="0" smtClean="0">
                <a:solidFill>
                  <a:schemeClr val="accent1">
                    <a:lumMod val="75000"/>
                  </a:schemeClr>
                </a:solidFill>
              </a:rPr>
              <a:t>GENERAL</a:t>
            </a:r>
          </a:p>
          <a:p>
            <a:pPr algn="just"/>
            <a:endParaRPr lang="es-CL" sz="2000" dirty="0">
              <a:solidFill>
                <a:schemeClr val="accent1">
                  <a:lumMod val="75000"/>
                </a:schemeClr>
              </a:solidFill>
            </a:endParaRPr>
          </a:p>
          <a:p>
            <a:pPr algn="just"/>
            <a:r>
              <a:rPr lang="es-CL" sz="2000" dirty="0">
                <a:solidFill>
                  <a:schemeClr val="accent1">
                    <a:lumMod val="75000"/>
                  </a:schemeClr>
                </a:solidFill>
              </a:rPr>
              <a:t>Evaluar una metodología basada en prototipos asociados a la especialidad para mejorar los índices de reprobación de la asignatura fenómenos de transporte en la carrera de Ingeniería Civil Ambiental</a:t>
            </a:r>
          </a:p>
          <a:p>
            <a:pPr algn="just"/>
            <a:endParaRPr lang="es-CL" sz="2000" dirty="0">
              <a:solidFill>
                <a:schemeClr val="accent1">
                  <a:lumMod val="75000"/>
                </a:schemeClr>
              </a:solidFill>
            </a:endParaRPr>
          </a:p>
          <a:p>
            <a:pPr algn="just"/>
            <a:endParaRPr lang="es-CL" sz="2000" dirty="0" smtClean="0">
              <a:solidFill>
                <a:schemeClr val="accent1">
                  <a:lumMod val="75000"/>
                </a:schemeClr>
              </a:solidFill>
            </a:endParaRPr>
          </a:p>
        </p:txBody>
      </p:sp>
      <p:sp>
        <p:nvSpPr>
          <p:cNvPr id="6" name="5 CuadroTexto"/>
          <p:cNvSpPr txBox="1"/>
          <p:nvPr/>
        </p:nvSpPr>
        <p:spPr>
          <a:xfrm>
            <a:off x="4739218" y="2101493"/>
            <a:ext cx="3816424" cy="3631763"/>
          </a:xfrm>
          <a:prstGeom prst="rect">
            <a:avLst/>
          </a:prstGeom>
          <a:noFill/>
        </p:spPr>
        <p:txBody>
          <a:bodyPr wrap="square" rtlCol="0">
            <a:spAutoFit/>
          </a:bodyPr>
          <a:lstStyle/>
          <a:p>
            <a:pPr algn="just"/>
            <a:r>
              <a:rPr lang="es-CL" sz="2000" dirty="0" smtClean="0">
                <a:solidFill>
                  <a:schemeClr val="accent1">
                    <a:lumMod val="75000"/>
                  </a:schemeClr>
                </a:solidFill>
              </a:rPr>
              <a:t>ESPECÍFICOS</a:t>
            </a:r>
          </a:p>
          <a:p>
            <a:pPr algn="just"/>
            <a:endParaRPr lang="es-CL" sz="2000" dirty="0">
              <a:solidFill>
                <a:schemeClr val="accent1">
                  <a:lumMod val="75000"/>
                </a:schemeClr>
              </a:solidFill>
            </a:endParaRPr>
          </a:p>
          <a:p>
            <a:pPr marL="285750" indent="-285750" algn="just">
              <a:spcAft>
                <a:spcPts val="1200"/>
              </a:spcAft>
              <a:buFont typeface="Arial" panose="020B0604020202020204" pitchFamily="34" charset="0"/>
              <a:buChar char="•"/>
            </a:pPr>
            <a:r>
              <a:rPr lang="es-CL" sz="2000" dirty="0">
                <a:solidFill>
                  <a:schemeClr val="accent1">
                    <a:lumMod val="75000"/>
                  </a:schemeClr>
                </a:solidFill>
              </a:rPr>
              <a:t>Aplicar la metodología de prototipo a las necesidades del entorno</a:t>
            </a:r>
          </a:p>
          <a:p>
            <a:pPr marL="285750" indent="-285750" algn="just">
              <a:spcAft>
                <a:spcPts val="1200"/>
              </a:spcAft>
              <a:buFont typeface="Arial" panose="020B0604020202020204" pitchFamily="34" charset="0"/>
              <a:buChar char="•"/>
            </a:pPr>
            <a:r>
              <a:rPr lang="es-CL" sz="2000" dirty="0">
                <a:solidFill>
                  <a:schemeClr val="accent1">
                    <a:lumMod val="75000"/>
                  </a:schemeClr>
                </a:solidFill>
              </a:rPr>
              <a:t>Medir el desempeño de la metodología de prototipo aplicada</a:t>
            </a:r>
          </a:p>
          <a:p>
            <a:pPr marL="285750" indent="-285750" algn="just">
              <a:spcAft>
                <a:spcPts val="1200"/>
              </a:spcAft>
              <a:buFont typeface="Arial" panose="020B0604020202020204" pitchFamily="34" charset="0"/>
              <a:buChar char="•"/>
            </a:pPr>
            <a:r>
              <a:rPr lang="es-CL" sz="2000" dirty="0">
                <a:solidFill>
                  <a:schemeClr val="accent1">
                    <a:lumMod val="75000"/>
                  </a:schemeClr>
                </a:solidFill>
              </a:rPr>
              <a:t>Difundir resultados </a:t>
            </a:r>
          </a:p>
          <a:p>
            <a:pPr algn="just"/>
            <a:endParaRPr lang="es-CL" sz="2000" dirty="0" smtClean="0">
              <a:solidFill>
                <a:schemeClr val="accent1">
                  <a:lumMod val="75000"/>
                </a:schemeClr>
              </a:solidFill>
            </a:endParaRPr>
          </a:p>
        </p:txBody>
      </p:sp>
    </p:spTree>
    <p:extLst>
      <p:ext uri="{BB962C8B-B14F-4D97-AF65-F5344CB8AC3E}">
        <p14:creationId xmlns:p14="http://schemas.microsoft.com/office/powerpoint/2010/main" val="1581076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2082</TotalTime>
  <Words>2364</Words>
  <Application>Microsoft Office PowerPoint</Application>
  <PresentationFormat>Presentación en pantalla (4:3)</PresentationFormat>
  <Paragraphs>615</Paragraphs>
  <Slides>67</Slides>
  <Notes>8</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67</vt:i4>
      </vt:variant>
    </vt:vector>
  </HeadingPairs>
  <TitlesOfParts>
    <vt:vector size="79" baseType="lpstr">
      <vt:lpstr>宋体</vt:lpstr>
      <vt:lpstr>Arial</vt:lpstr>
      <vt:lpstr>Calibri</vt:lpstr>
      <vt:lpstr>Droid Sans Fallback</vt:lpstr>
      <vt:lpstr>FreeSans</vt:lpstr>
      <vt:lpstr>Helvetica</vt:lpstr>
      <vt:lpstr>Liberation Serif</vt:lpstr>
      <vt:lpstr>Mangal</vt:lpstr>
      <vt:lpstr>ＭＳ 明朝</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SITUACION  ANTES  DE  APLICAR  NUEVA METODOLOGIA  DE  ENSEÑANZA  APRENDIZAJE</vt:lpstr>
      <vt:lpstr>RESULTADOS  ANTES DE APLICAR  NUEVA METODOLOGIA DE ENSEÑANZA APRENDIZAJE</vt:lpstr>
      <vt:lpstr>Presentación de PowerPoint</vt:lpstr>
      <vt:lpstr>RESULTADOS   COMPARATIVOS</vt:lpstr>
      <vt:lpstr>Presentación de PowerPoint</vt:lpstr>
      <vt:lpstr>Presentación de PowerPoint</vt:lpstr>
      <vt:lpstr>Situación Problemática</vt:lpstr>
      <vt:lpstr>Diagrama de los contenidos</vt:lpstr>
      <vt:lpstr>Resultados obtenidos </vt:lpstr>
      <vt:lpstr>Resultados obtenidos </vt:lpstr>
      <vt:lpstr>Resultados obtenidos </vt:lpstr>
      <vt:lpstr>Presentación de PowerPoint</vt:lpstr>
      <vt:lpstr>Presentación de PowerPoint</vt:lpstr>
      <vt:lpstr>Objetivos</vt:lpstr>
      <vt:lpstr>Metodología</vt:lpstr>
      <vt:lpstr>Comparación</vt:lpstr>
      <vt:lpstr>Implementación</vt:lpstr>
      <vt:lpstr>Presentación de PowerPoint</vt:lpstr>
      <vt:lpstr>Presentación de PowerPoint</vt:lpstr>
      <vt:lpstr>Estilos de Tutorías </vt:lpstr>
      <vt:lpstr>Presentación de PowerPoint</vt:lpstr>
      <vt:lpstr>Presentación de PowerPoint</vt:lpstr>
      <vt:lpstr>¿Qué Hacemos?</vt:lpstr>
      <vt:lpstr>Presentación de PowerPoint</vt:lpstr>
      <vt:lpstr>Presentación de PowerPoint</vt:lpstr>
      <vt:lpstr>Segunda Cátedra de Álgebra</vt:lpstr>
      <vt:lpstr>Propedéutico</vt:lpstr>
      <vt:lpstr>Datos</vt:lpstr>
      <vt:lpstr>Propuesta</vt:lpstr>
      <vt:lpstr>Presentación de PowerPoint</vt:lpstr>
      <vt:lpstr>Presentación de PowerPoint</vt:lpstr>
      <vt:lpstr>Diagrama de trabajo</vt:lpstr>
      <vt:lpstr>Objetivos del Proyecto</vt:lpstr>
      <vt:lpstr>Texto Principal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Modelo Evolutivo Taller de Creatividad Innovación y Liderazgo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Windows User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Dell</dc:creator>
  <cp:lastModifiedBy>Zuñiga Arriaza, Angel Custodio</cp:lastModifiedBy>
  <cp:revision>37</cp:revision>
  <cp:lastPrinted>2016-03-07T13:48:36Z</cp:lastPrinted>
  <dcterms:created xsi:type="dcterms:W3CDTF">2015-01-06T11:51:43Z</dcterms:created>
  <dcterms:modified xsi:type="dcterms:W3CDTF">2021-03-15T01:28:13Z</dcterms:modified>
</cp:coreProperties>
</file>