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30" d="100"/>
          <a:sy n="30" d="100"/>
        </p:scale>
        <p:origin x="468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13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14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15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>
            <a:spLocks noGrp="1"/>
          </p:cNvSpPr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Image"/>
          <p:cNvSpPr>
            <a:spLocks noGrp="1"/>
          </p:cNvSpPr>
          <p:nvPr>
            <p:ph type="pic" idx="13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Image"/>
          <p:cNvSpPr>
            <a:spLocks noGrp="1"/>
          </p:cNvSpPr>
          <p:nvPr>
            <p:ph type="pic" idx="13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gnacio Araya"/>
          <p:cNvSpPr txBox="1">
            <a:spLocks noGrp="1"/>
          </p:cNvSpPr>
          <p:nvPr>
            <p:ph type="body" idx="13"/>
          </p:nvPr>
        </p:nvSpPr>
        <p:spPr>
          <a:xfrm>
            <a:off x="1219200" y="8382416"/>
            <a:ext cx="21945600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Ignacio Araya</a:t>
            </a:r>
          </a:p>
        </p:txBody>
      </p:sp>
      <p:sp>
        <p:nvSpPr>
          <p:cNvPr id="152" name="Relatividad General"/>
          <p:cNvSpPr txBox="1">
            <a:spLocks noGrp="1"/>
          </p:cNvSpPr>
          <p:nvPr>
            <p:ph type="ctrTitle"/>
          </p:nvPr>
        </p:nvSpPr>
        <p:spPr>
          <a:xfrm>
            <a:off x="1219200" y="778674"/>
            <a:ext cx="21945601" cy="426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Relatividad General</a:t>
            </a:r>
          </a:p>
        </p:txBody>
      </p:sp>
      <p:sp>
        <p:nvSpPr>
          <p:cNvPr id="153" name="La geometría del universo"/>
          <p:cNvSpPr txBox="1">
            <a:spLocks noGrp="1"/>
          </p:cNvSpPr>
          <p:nvPr>
            <p:ph type="subTitle" sz="quarter" idx="1"/>
          </p:nvPr>
        </p:nvSpPr>
        <p:spPr>
          <a:xfrm>
            <a:off x="1219200" y="5732703"/>
            <a:ext cx="21945601" cy="22505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geometría del universo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589" y="10949136"/>
            <a:ext cx="16154401" cy="267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4578" y="10949136"/>
            <a:ext cx="5473430" cy="267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latividad espec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especial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33406" y="3881871"/>
            <a:ext cx="8666675" cy="873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4170" y="3966309"/>
            <a:ext cx="10770632" cy="856967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Dilatación del tiempo:"/>
          <p:cNvSpPr txBox="1"/>
          <p:nvPr/>
        </p:nvSpPr>
        <p:spPr>
          <a:xfrm>
            <a:off x="15309446" y="2766998"/>
            <a:ext cx="5714595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Dilatación del tiempo:</a:t>
            </a:r>
          </a:p>
        </p:txBody>
      </p:sp>
      <p:sp>
        <p:nvSpPr>
          <p:cNvPr id="193" name="Contracción de la longitud:"/>
          <p:cNvSpPr txBox="1"/>
          <p:nvPr/>
        </p:nvSpPr>
        <p:spPr>
          <a:xfrm>
            <a:off x="3205144" y="2766998"/>
            <a:ext cx="7088684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Contracción de la longitud: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latividad gene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general</a:t>
            </a:r>
          </a:p>
        </p:txBody>
      </p:sp>
      <p:sp>
        <p:nvSpPr>
          <p:cNvPr id="196" name="¿Y si los observadores están acelerados?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¿Y si los observadores están acelerados?</a:t>
            </a:r>
          </a:p>
        </p:txBody>
      </p:sp>
      <p:sp>
        <p:nvSpPr>
          <p:cNvPr id="197" name="Espacio-tiempo como un objeto con propiedades geométrica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150000"/>
              </a:lnSpc>
              <a:defRPr sz="5000"/>
            </a:pPr>
            <a:r>
              <a:t>Espacio-tiempo como un objeto con propiedades geométricas.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La materia deforma el espacio-tiempo.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Rapidez de la luz es constante.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Observador acelerado &lt;-&gt; Observador en un campo gravitacional.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latividad gene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general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388" y="4954182"/>
            <a:ext cx="9356551" cy="6444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21776" y="5069687"/>
            <a:ext cx="11045752" cy="621323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nalogía de la lámina de goma:"/>
          <p:cNvSpPr txBox="1"/>
          <p:nvPr/>
        </p:nvSpPr>
        <p:spPr>
          <a:xfrm>
            <a:off x="13818345" y="3697975"/>
            <a:ext cx="8052614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Analogía de la lámina de goma:</a:t>
            </a:r>
          </a:p>
        </p:txBody>
      </p:sp>
      <p:sp>
        <p:nvSpPr>
          <p:cNvPr id="203" name="Principio de equivalencia:"/>
          <p:cNvSpPr txBox="1"/>
          <p:nvPr/>
        </p:nvSpPr>
        <p:spPr>
          <a:xfrm>
            <a:off x="2642371" y="3697975"/>
            <a:ext cx="6612586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Principio de equivalencia: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alileoExperiment.mp4" descr="GalileoExperimen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98388" y="-18366"/>
            <a:ext cx="19587224" cy="13752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333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ravitación y Relatividad Gene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Gravitación y Relatividad General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ravitación de Einste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Gravitación de Einstein</a:t>
            </a:r>
          </a:p>
        </p:txBody>
      </p:sp>
      <p:sp>
        <p:nvSpPr>
          <p:cNvPr id="210" name="La geometría del universo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La geometría del universo</a:t>
            </a:r>
          </a:p>
        </p:txBody>
      </p:sp>
      <p:sp>
        <p:nvSpPr>
          <p:cNvPr id="211" name="Gravitación como una interacción entre la materia y el espacio-tiempo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200000"/>
              </a:lnSpc>
              <a:defRPr sz="5000"/>
            </a:pPr>
            <a:r>
              <a:t>Gravitación como una interacción entre la materia y el espacio-tiempo.</a:t>
            </a:r>
          </a:p>
          <a:p>
            <a:pPr marL="546100" indent="-546100">
              <a:lnSpc>
                <a:spcPct val="200000"/>
              </a:lnSpc>
              <a:defRPr sz="5000"/>
            </a:pPr>
            <a:r>
              <a:t>Cuerpos describen geodésicas en un espacio curvo.</a:t>
            </a:r>
          </a:p>
          <a:p>
            <a:pPr marL="546100" indent="-546100">
              <a:lnSpc>
                <a:spcPct val="200000"/>
              </a:lnSpc>
              <a:defRPr sz="5000"/>
            </a:pPr>
            <a:r>
              <a:t>Perturbaciones gravitacionales se propagan a la velocidad de la luz.</a:t>
            </a:r>
          </a:p>
          <a:p>
            <a:pPr marL="546100" indent="-546100">
              <a:lnSpc>
                <a:spcPct val="200000"/>
              </a:lnSpc>
              <a:defRPr sz="5000"/>
            </a:pPr>
            <a:r>
              <a:t>¡Muchos efectos interesantes!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ravitación de Einste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Gravitación de Einstein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796" y="2858325"/>
            <a:ext cx="22802408" cy="10785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Efectos de la Relatividad Gene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Efectos de la Relatividad General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recesión del perihelio orbit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Precesión del perihelio orbital</a:t>
            </a:r>
          </a:p>
        </p:txBody>
      </p:sp>
      <p:sp>
        <p:nvSpPr>
          <p:cNvPr id="219" name="La extraña órbita de Mercurio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La extraña órbita de Mercurio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90" y="3848728"/>
            <a:ext cx="21945601" cy="8804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eflexión gravitacional de la luz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Deflexión gravitacional de la luz</a:t>
            </a:r>
          </a:p>
        </p:txBody>
      </p:sp>
      <p:sp>
        <p:nvSpPr>
          <p:cNvPr id="223" name="Lentes gravitacionale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Lentes gravitacionales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648" y="3262543"/>
            <a:ext cx="23178704" cy="9171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m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Temas</a:t>
            </a:r>
          </a:p>
        </p:txBody>
      </p:sp>
      <p:sp>
        <p:nvSpPr>
          <p:cNvPr id="158" name="¿Qué significa relatividad?…"/>
          <p:cNvSpPr txBox="1">
            <a:spLocks noGrp="1"/>
          </p:cNvSpPr>
          <p:nvPr>
            <p:ph type="body" idx="1"/>
          </p:nvPr>
        </p:nvSpPr>
        <p:spPr>
          <a:xfrm>
            <a:off x="1219200" y="2929488"/>
            <a:ext cx="21948577" cy="95673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defRPr sz="5500"/>
            </a:pPr>
            <a:r>
              <a:t>¿Qué significa relatividad?</a:t>
            </a:r>
          </a:p>
          <a:p>
            <a:pPr>
              <a:lnSpc>
                <a:spcPct val="200000"/>
              </a:lnSpc>
              <a:defRPr sz="5500"/>
            </a:pPr>
            <a:r>
              <a:t>Gravitación y relatividad general</a:t>
            </a:r>
          </a:p>
          <a:p>
            <a:pPr>
              <a:lnSpc>
                <a:spcPct val="200000"/>
              </a:lnSpc>
              <a:defRPr sz="5500"/>
            </a:pPr>
            <a:r>
              <a:t>Efectos de la relatividad general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Dilatación gravitacional del tiemp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Dilatación gravitacional del tiempo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3" y="3686154"/>
            <a:ext cx="23765694" cy="9129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gujeros negr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Agujeros negros</a:t>
            </a:r>
          </a:p>
        </p:txBody>
      </p:sp>
      <p:sp>
        <p:nvSpPr>
          <p:cNvPr id="230" name="Máxima curvatura del espacio-tiempo.…"/>
          <p:cNvSpPr txBox="1">
            <a:spLocks noGrp="1"/>
          </p:cNvSpPr>
          <p:nvPr>
            <p:ph type="body" idx="1"/>
          </p:nvPr>
        </p:nvSpPr>
        <p:spPr>
          <a:xfrm>
            <a:off x="1219200" y="2587257"/>
            <a:ext cx="21948577" cy="9909543"/>
          </a:xfrm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150000"/>
              </a:lnSpc>
              <a:defRPr sz="5000"/>
            </a:pPr>
            <a:r>
              <a:t>Máxima curvatura del espacio-tiempo.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Singularidad como un punto de densidad infinita.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Horizonte de eventos. Ni siquiera la luz consigue escapar.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Un planeta puede orbitar un agujero negro sin problema. 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El agujero negro sólo absorbe cuerpos que caen hacia su centro.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Agujeros negr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Agujeros negros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523" y="4889187"/>
            <a:ext cx="12182959" cy="7224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67156" y="3877387"/>
            <a:ext cx="12330284" cy="9247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Revolve Around a Black Hole Accretion Disk in Amazing Visualization.mp4" descr="Revolve Around a Black Hole Accretion Disk in Amazing Visualiz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788" y="2131"/>
            <a:ext cx="24376424" cy="13711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000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Ondas gravitaciona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Ondas gravitacionales</a:t>
            </a:r>
          </a:p>
        </p:txBody>
      </p:sp>
      <p:sp>
        <p:nvSpPr>
          <p:cNvPr id="239" name="Observadas recientemente (11 febrero 2016).…"/>
          <p:cNvSpPr txBox="1">
            <a:spLocks noGrp="1"/>
          </p:cNvSpPr>
          <p:nvPr>
            <p:ph type="body" idx="1"/>
          </p:nvPr>
        </p:nvSpPr>
        <p:spPr>
          <a:xfrm>
            <a:off x="1219200" y="2834561"/>
            <a:ext cx="21948577" cy="9662239"/>
          </a:xfrm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200000"/>
              </a:lnSpc>
              <a:defRPr sz="5000"/>
            </a:pPr>
            <a:r>
              <a:t>Observadas recientemente (11 febrero 2016).</a:t>
            </a:r>
          </a:p>
          <a:p>
            <a:pPr marL="546100" indent="-546100">
              <a:lnSpc>
                <a:spcPct val="200000"/>
              </a:lnSpc>
              <a:defRPr sz="5000"/>
            </a:pPr>
            <a:r>
              <a:t>Perturbaciones del espacio-tiempo que viajan a la velocidad de la luz.</a:t>
            </a:r>
          </a:p>
          <a:p>
            <a:pPr marL="546100" indent="-546100">
              <a:lnSpc>
                <a:spcPct val="200000"/>
              </a:lnSpc>
              <a:defRPr sz="5000"/>
            </a:pPr>
            <a:r>
              <a:t>Gravedad no es instantánea, tiene un tiempo de propagación.</a:t>
            </a:r>
          </a:p>
          <a:p>
            <a:pPr marL="546100" indent="-546100">
              <a:lnSpc>
                <a:spcPct val="200000"/>
              </a:lnSpc>
              <a:defRPr sz="5000"/>
            </a:pPr>
            <a:r>
              <a:t>Generadas producto de la unión entre dos agujeros negros.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ndas gravitaciona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Ondas gravitacionales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828935"/>
            <a:ext cx="24384001" cy="8656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imulation of the gravitational waves.mp4" descr="Simulation of the gravitational wav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62" y="2792"/>
            <a:ext cx="24374074" cy="13710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900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onclusiones"/>
          <p:cNvSpPr txBox="1">
            <a:spLocks noGrp="1"/>
          </p:cNvSpPr>
          <p:nvPr>
            <p:ph type="title"/>
          </p:nvPr>
        </p:nvSpPr>
        <p:spPr>
          <a:xfrm>
            <a:off x="1219200" y="770025"/>
            <a:ext cx="21945600" cy="172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Conclusiones</a:t>
            </a:r>
          </a:p>
        </p:txBody>
      </p:sp>
      <p:sp>
        <p:nvSpPr>
          <p:cNvPr id="247" name="La materia deforma el espacio-tiempo donde se mueve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 materia deforma el espacio-tiempo donde se mueve</a:t>
            </a:r>
          </a:p>
        </p:txBody>
      </p:sp>
      <p:sp>
        <p:nvSpPr>
          <p:cNvPr id="248" name="Relatividad significa que las cantidades físicas dependen de los observador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>
              <a:defRPr sz="5000">
                <a:solidFill>
                  <a:srgbClr val="FFFFFF"/>
                </a:solidFill>
              </a:defRPr>
            </a:pPr>
            <a:r>
              <a:t>Relatividad significa que las cantidades físicas dependen de los observadores.</a:t>
            </a:r>
          </a:p>
          <a:p>
            <a:pPr marL="546100" indent="-546100">
              <a:defRPr sz="5000">
                <a:solidFill>
                  <a:srgbClr val="FFFFFF"/>
                </a:solidFill>
              </a:defRPr>
            </a:pPr>
            <a:r>
              <a:t>Hay fórmulas concretas para transformar cantidades entre observadores.</a:t>
            </a:r>
          </a:p>
          <a:p>
            <a:pPr marL="546100" indent="-546100">
              <a:defRPr sz="5000">
                <a:solidFill>
                  <a:srgbClr val="FFFFFF"/>
                </a:solidFill>
              </a:defRPr>
            </a:pPr>
            <a:r>
              <a:t>En relatividad general, observadores pueden ser acelerados. Gravedad y aceleración son indistinguibles.</a:t>
            </a:r>
          </a:p>
          <a:p>
            <a:pPr marL="546100" indent="-546100">
              <a:defRPr sz="5000">
                <a:solidFill>
                  <a:srgbClr val="FFFFFF"/>
                </a:solidFill>
              </a:defRPr>
            </a:pPr>
            <a:r>
              <a:t>El espacio-tiempo tiene propiedades geométricas. Es deformable.</a:t>
            </a:r>
          </a:p>
          <a:p>
            <a:pPr marL="546100" indent="-546100">
              <a:defRPr sz="5000">
                <a:solidFill>
                  <a:srgbClr val="FFFFFF"/>
                </a:solidFill>
              </a:defRPr>
            </a:pPr>
            <a:r>
              <a:t>¡Muchos efectos interesantes!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¿Qué significa relativida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¿Qué significa relatividad?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¿Qué significa relativida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¿Qué significa relatividad?</a:t>
            </a:r>
          </a:p>
        </p:txBody>
      </p:sp>
      <p:sp>
        <p:nvSpPr>
          <p:cNvPr id="163" name="No todo es relativo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No todo es relativo</a:t>
            </a:r>
          </a:p>
        </p:txBody>
      </p:sp>
      <p:sp>
        <p:nvSpPr>
          <p:cNvPr id="164" name="El mundo físico existe independientemente de sus descripcion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150000"/>
              </a:lnSpc>
              <a:defRPr sz="5000"/>
            </a:pPr>
            <a:r>
              <a:t>El mundo físico existe independientemente de sus descripciones.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La descripción de un fenómeno físico depende del marco de referencia.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Relatividad refiere a las relaciones entre dichos marcos. </a:t>
            </a:r>
          </a:p>
          <a:p>
            <a:pPr marL="546100" indent="-546100">
              <a:lnSpc>
                <a:spcPct val="150000"/>
              </a:lnSpc>
              <a:defRPr sz="5000"/>
            </a:pPr>
            <a:r>
              <a:t>No hay ambigüedad.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latividad de Galile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de Galileo</a:t>
            </a:r>
          </a:p>
        </p:txBody>
      </p:sp>
      <p:sp>
        <p:nvSpPr>
          <p:cNvPr id="167" name="El movimiento no es absoluto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El movimiento no es absoluto </a:t>
            </a:r>
          </a:p>
        </p:txBody>
      </p:sp>
      <p:sp>
        <p:nvSpPr>
          <p:cNvPr id="168" name="El movimiento se define respecto a un marco de referencia.…"/>
          <p:cNvSpPr txBox="1">
            <a:spLocks noGrp="1"/>
          </p:cNvSpPr>
          <p:nvPr>
            <p:ph type="body" idx="1"/>
          </p:nvPr>
        </p:nvSpPr>
        <p:spPr>
          <a:xfrm>
            <a:off x="1217711" y="3626152"/>
            <a:ext cx="21948578" cy="8483601"/>
          </a:xfrm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100000"/>
              </a:lnSpc>
              <a:defRPr sz="5000"/>
            </a:pPr>
            <a:r>
              <a:t>El movimiento se define respecto a un marco de referencia.</a:t>
            </a:r>
          </a:p>
          <a:p>
            <a:pPr marL="546100" indent="-546100">
              <a:lnSpc>
                <a:spcPct val="100000"/>
              </a:lnSpc>
              <a:defRPr sz="5000"/>
            </a:pPr>
            <a:r>
              <a:t>Posición y velocidad son cantidades relativas al marco de referencia. </a:t>
            </a:r>
          </a:p>
          <a:p>
            <a:pPr marL="546100" indent="-546100">
              <a:lnSpc>
                <a:spcPct val="100000"/>
              </a:lnSpc>
              <a:defRPr sz="5000"/>
            </a:pPr>
            <a:r>
              <a:t>Se puede cambiar de un marco a otro considerando suma vectorial de posiciones y velocidades.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latividad de Galile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de Galileo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362" y="5076213"/>
            <a:ext cx="11693275" cy="295759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Velocidad Relativa:"/>
          <p:cNvSpPr txBox="1"/>
          <p:nvPr/>
        </p:nvSpPr>
        <p:spPr>
          <a:xfrm>
            <a:off x="3577009" y="3378266"/>
            <a:ext cx="4919981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Velocidad Relativa: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3747" y="5188845"/>
            <a:ext cx="11361237" cy="612460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osición Relativa:"/>
          <p:cNvSpPr txBox="1"/>
          <p:nvPr/>
        </p:nvSpPr>
        <p:spPr>
          <a:xfrm>
            <a:off x="16228710" y="3378266"/>
            <a:ext cx="4576319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Posición Relativa: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RelativeMotion.mp4" descr="RelativeMo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13597" y="-61197"/>
            <a:ext cx="18451193" cy="13838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665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latividad espec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especial</a:t>
            </a:r>
          </a:p>
        </p:txBody>
      </p:sp>
      <p:sp>
        <p:nvSpPr>
          <p:cNvPr id="179" name="La rapidez de la luz es constante para todo observad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La rapidez de la luz es constante para todo observador</a:t>
            </a:r>
          </a:p>
        </p:txBody>
      </p:sp>
      <p:sp>
        <p:nvSpPr>
          <p:cNvPr id="180" name="Eventos en espacio y tiempo parametrizados por cuatro coordenada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6100" indent="-546100">
              <a:lnSpc>
                <a:spcPct val="100000"/>
              </a:lnSpc>
              <a:defRPr sz="5000"/>
            </a:pPr>
            <a:r>
              <a:t>Eventos en espacio y tiempo parametrizados por cuatro coordenadas.</a:t>
            </a:r>
          </a:p>
          <a:p>
            <a:pPr marL="546100" indent="-546100">
              <a:lnSpc>
                <a:spcPct val="100000"/>
              </a:lnSpc>
              <a:defRPr sz="5000"/>
            </a:pPr>
            <a:r>
              <a:t> Rapidez de la luz es siempre la misma para todo observador.</a:t>
            </a:r>
          </a:p>
          <a:p>
            <a:pPr marL="546100" indent="-546100">
              <a:lnSpc>
                <a:spcPct val="100000"/>
              </a:lnSpc>
              <a:defRPr sz="5000"/>
            </a:pPr>
            <a:r>
              <a:t>Intervalos espaciales y temporales dependen de las velocidades de los observadores.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latividad espec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Relatividad especial</a:t>
            </a:r>
          </a:p>
        </p:txBody>
      </p:sp>
      <p:sp>
        <p:nvSpPr>
          <p:cNvPr id="183" name="Interferómetro de Michelson-Morley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Interferómetro de Michelson-Morley</a:t>
            </a:r>
          </a:p>
        </p:txBody>
      </p:sp>
      <p:sp>
        <p:nvSpPr>
          <p:cNvPr id="184" name="Interferómetro:"/>
          <p:cNvSpPr txBox="1"/>
          <p:nvPr/>
        </p:nvSpPr>
        <p:spPr>
          <a:xfrm>
            <a:off x="4168383" y="3405097"/>
            <a:ext cx="4025901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Interferómetro:</a:t>
            </a:r>
          </a:p>
        </p:txBody>
      </p:sp>
      <p:sp>
        <p:nvSpPr>
          <p:cNvPr id="185" name="Traslación de la tierra:"/>
          <p:cNvSpPr txBox="1"/>
          <p:nvPr/>
        </p:nvSpPr>
        <p:spPr>
          <a:xfrm>
            <a:off x="15409161" y="3405097"/>
            <a:ext cx="5828031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Traslación de la tierra:</a:t>
            </a:r>
          </a:p>
        </p:txBody>
      </p:sp>
      <p:pic>
        <p:nvPicPr>
          <p:cNvPr id="186" name="Interferometer.mp4" descr="Interferometer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4774148"/>
            <a:ext cx="12362668" cy="69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73045" y="4808098"/>
            <a:ext cx="11300266" cy="688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3999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Personalizado</PresentationFormat>
  <Paragraphs>77</Paragraphs>
  <Slides>27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Canela Bold</vt:lpstr>
      <vt:lpstr>Canela Deck Regular</vt:lpstr>
      <vt:lpstr>Canela Regular</vt:lpstr>
      <vt:lpstr>Canela Text Regular</vt:lpstr>
      <vt:lpstr>Graphik</vt:lpstr>
      <vt:lpstr>Graphik Medium</vt:lpstr>
      <vt:lpstr>Graphik Semibold</vt:lpstr>
      <vt:lpstr>Helvetica Neue</vt:lpstr>
      <vt:lpstr>23_ClassicWhite</vt:lpstr>
      <vt:lpstr>Relatividad General</vt:lpstr>
      <vt:lpstr>Temas</vt:lpstr>
      <vt:lpstr>¿Qué significa relatividad?</vt:lpstr>
      <vt:lpstr>¿Qué significa relatividad?</vt:lpstr>
      <vt:lpstr>Relatividad de Galileo</vt:lpstr>
      <vt:lpstr>Relatividad de Galileo</vt:lpstr>
      <vt:lpstr>Presentación de PowerPoint</vt:lpstr>
      <vt:lpstr>Relatividad especial</vt:lpstr>
      <vt:lpstr>Relatividad especial</vt:lpstr>
      <vt:lpstr>Relatividad especial</vt:lpstr>
      <vt:lpstr>Relatividad general</vt:lpstr>
      <vt:lpstr>Relatividad general</vt:lpstr>
      <vt:lpstr>Presentación de PowerPoint</vt:lpstr>
      <vt:lpstr>Gravitación y Relatividad General</vt:lpstr>
      <vt:lpstr>Gravitación de Einstein</vt:lpstr>
      <vt:lpstr>Gravitación de Einstein</vt:lpstr>
      <vt:lpstr>Efectos de la Relatividad General</vt:lpstr>
      <vt:lpstr>Precesión del perihelio orbital</vt:lpstr>
      <vt:lpstr>Deflexión gravitacional de la luz</vt:lpstr>
      <vt:lpstr>Dilatación gravitacional del tiempo</vt:lpstr>
      <vt:lpstr>Agujeros negros</vt:lpstr>
      <vt:lpstr>Agujeros negros</vt:lpstr>
      <vt:lpstr>Presentación de PowerPoint</vt:lpstr>
      <vt:lpstr>Ondas gravitacionales</vt:lpstr>
      <vt:lpstr>Ondas gravitacionales</vt:lpstr>
      <vt:lpstr>Presentación de PowerPoint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Relatividad General</dc:title>
  <dc:creator>Zuñiga Arriaza, Angel Custodio</dc:creator>
  <cp:lastModifiedBy>Zuñiga Arriaza, Angel Custodio</cp:lastModifiedBy>
  <cp:revision>1</cp:revision>
  <dcterms:modified xsi:type="dcterms:W3CDTF">2021-04-12T21:48:34Z</dcterms:modified>
</cp:coreProperties>
</file>