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57" r:id="rId2"/>
    <p:sldId id="257" r:id="rId3"/>
    <p:sldId id="277" r:id="rId4"/>
    <p:sldId id="276" r:id="rId5"/>
    <p:sldId id="347" r:id="rId6"/>
    <p:sldId id="348" r:id="rId7"/>
    <p:sldId id="2558" r:id="rId8"/>
    <p:sldId id="318" r:id="rId9"/>
    <p:sldId id="298" r:id="rId10"/>
    <p:sldId id="322" r:id="rId11"/>
    <p:sldId id="299" r:id="rId12"/>
    <p:sldId id="323" r:id="rId13"/>
    <p:sldId id="349" r:id="rId14"/>
    <p:sldId id="324" r:id="rId15"/>
    <p:sldId id="350" r:id="rId16"/>
    <p:sldId id="320" r:id="rId17"/>
    <p:sldId id="304" r:id="rId18"/>
    <p:sldId id="330" r:id="rId19"/>
    <p:sldId id="331" r:id="rId20"/>
    <p:sldId id="332" r:id="rId21"/>
    <p:sldId id="333" r:id="rId22"/>
    <p:sldId id="337" r:id="rId23"/>
    <p:sldId id="345" r:id="rId24"/>
    <p:sldId id="335" r:id="rId25"/>
    <p:sldId id="351" r:id="rId26"/>
    <p:sldId id="325" r:id="rId27"/>
    <p:sldId id="343" r:id="rId28"/>
    <p:sldId id="344" r:id="rId29"/>
    <p:sldId id="334" r:id="rId30"/>
    <p:sldId id="340" r:id="rId31"/>
    <p:sldId id="341" r:id="rId32"/>
    <p:sldId id="329" r:id="rId33"/>
    <p:sldId id="338" r:id="rId34"/>
    <p:sldId id="339" r:id="rId35"/>
    <p:sldId id="346" r:id="rId36"/>
    <p:sldId id="278" r:id="rId37"/>
    <p:sldId id="2555" r:id="rId38"/>
    <p:sldId id="2545" r:id="rId39"/>
    <p:sldId id="2556" r:id="rId40"/>
    <p:sldId id="2554" r:id="rId41"/>
    <p:sldId id="313" r:id="rId42"/>
    <p:sldId id="296" r:id="rId4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3746A93-2E29-4E40-BC05-9B19B432BD56}">
          <p14:sldIdLst>
            <p14:sldId id="2557"/>
            <p14:sldId id="257"/>
            <p14:sldId id="277"/>
            <p14:sldId id="276"/>
            <p14:sldId id="347"/>
            <p14:sldId id="348"/>
            <p14:sldId id="2558"/>
            <p14:sldId id="318"/>
            <p14:sldId id="298"/>
            <p14:sldId id="322"/>
            <p14:sldId id="299"/>
            <p14:sldId id="323"/>
            <p14:sldId id="349"/>
            <p14:sldId id="324"/>
            <p14:sldId id="350"/>
            <p14:sldId id="320"/>
            <p14:sldId id="304"/>
            <p14:sldId id="330"/>
            <p14:sldId id="331"/>
            <p14:sldId id="332"/>
            <p14:sldId id="333"/>
          </p14:sldIdLst>
        </p14:section>
        <p14:section name="Sección sin título" id="{4A70EC7A-EE38-413D-894E-22BBB93734E3}">
          <p14:sldIdLst>
            <p14:sldId id="337"/>
            <p14:sldId id="345"/>
            <p14:sldId id="335"/>
            <p14:sldId id="351"/>
            <p14:sldId id="325"/>
            <p14:sldId id="343"/>
            <p14:sldId id="344"/>
            <p14:sldId id="334"/>
            <p14:sldId id="340"/>
            <p14:sldId id="341"/>
            <p14:sldId id="329"/>
            <p14:sldId id="338"/>
            <p14:sldId id="339"/>
            <p14:sldId id="346"/>
            <p14:sldId id="278"/>
            <p14:sldId id="2555"/>
            <p14:sldId id="2545"/>
            <p14:sldId id="2556"/>
            <p14:sldId id="2554"/>
            <p14:sldId id="313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004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282" autoAdjust="0"/>
    <p:restoredTop sz="89127"/>
  </p:normalViewPr>
  <p:slideViewPr>
    <p:cSldViewPr snapToGrid="0" snapToObjects="1">
      <p:cViewPr varScale="1">
        <p:scale>
          <a:sx n="85" d="100"/>
          <a:sy n="85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lberto_martinez\Library\Mobile%20Documents\com~apple~CloudDocs\Desktop\amq\____unap\__presentaciones%20Institucionales\cuenta%20publica%20gestion\cuenta%20de%20gestion%202021\Acreditacion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lberto_martinez\Library\Mobile%20Documents\com~apple~CloudDocs\Desktop\amq\____unap\__presentaciones%20Institucionales\cuenta%20publica%20gestion\cuenta%20de%20gestion%202021\Acreditacion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b="1"/>
              <a:t>Acreditación y certificación</a:t>
            </a:r>
            <a:r>
              <a:rPr lang="es-MX" b="1" baseline="0"/>
              <a:t> Carreras PTU</a:t>
            </a:r>
            <a:endParaRPr lang="es-MX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'/Users/ezequielmartinezrojas/Desktop/[ficha cna.xlsx]Hoja1'!$D$2</c:f>
              <c:strCache>
                <c:ptCount val="1"/>
                <c:pt idx="0">
                  <c:v>Ofera Académica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[1]Hoja1!$C$3:$C$6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[1]Hoja1!$D$3:$D$6</c:f>
              <c:numCache>
                <c:formatCode>General</c:formatCode>
                <c:ptCount val="4"/>
                <c:pt idx="0">
                  <c:v>29</c:v>
                </c:pt>
                <c:pt idx="1">
                  <c:v>29</c:v>
                </c:pt>
                <c:pt idx="2">
                  <c:v>29</c:v>
                </c:pt>
                <c:pt idx="3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1B-C540-9A40-29084A6B2B57}"/>
            </c:ext>
          </c:extLst>
        </c:ser>
        <c:ser>
          <c:idx val="1"/>
          <c:order val="1"/>
          <c:tx>
            <c:strRef>
              <c:f>'/Users/ezequielmartinezrojas/Desktop/[ficha cna.xlsx]Hoja1'!$E$2</c:f>
              <c:strCache>
                <c:ptCount val="1"/>
                <c:pt idx="0">
                  <c:v>Programas Autoevaluados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[1]Hoja1!$C$3:$C$6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[1]Hoja1!$E$3:$E$6</c:f>
              <c:numCache>
                <c:formatCode>General</c:formatCode>
                <c:ptCount val="4"/>
                <c:pt idx="0">
                  <c:v>10</c:v>
                </c:pt>
                <c:pt idx="1">
                  <c:v>12</c:v>
                </c:pt>
                <c:pt idx="2">
                  <c:v>9</c:v>
                </c:pt>
                <c:pt idx="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1B-C540-9A40-29084A6B2B57}"/>
            </c:ext>
          </c:extLst>
        </c:ser>
        <c:ser>
          <c:idx val="2"/>
          <c:order val="2"/>
          <c:tx>
            <c:strRef>
              <c:f>'/Users/ezequielmartinezrojas/Desktop/[ficha cna.xlsx]Hoja1'!$F$2</c:f>
              <c:strCache>
                <c:ptCount val="1"/>
                <c:pt idx="0">
                  <c:v>Carreras acreditadas o certificadas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1.8242894056847547E-2"/>
                  <c:y val="1.559999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1B-C540-9A40-29084A6B2B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[1]Hoja1!$C$3:$C$6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[1]Hoja1!$F$3:$F$6</c:f>
              <c:numCache>
                <c:formatCode>General</c:formatCode>
                <c:ptCount val="4"/>
                <c:pt idx="0">
                  <c:v>16</c:v>
                </c:pt>
                <c:pt idx="1">
                  <c:v>18</c:v>
                </c:pt>
                <c:pt idx="2">
                  <c:v>28</c:v>
                </c:pt>
                <c:pt idx="3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C1B-C540-9A40-29084A6B2B5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730005280"/>
        <c:axId val="-1729993312"/>
      </c:lineChart>
      <c:catAx>
        <c:axId val="-173000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729993312"/>
        <c:crosses val="autoZero"/>
        <c:auto val="1"/>
        <c:lblAlgn val="ctr"/>
        <c:lblOffset val="100"/>
        <c:noMultiLvlLbl val="0"/>
      </c:catAx>
      <c:valAx>
        <c:axId val="-172999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73000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b="1"/>
              <a:t>Acreditación de Programas</a:t>
            </a:r>
            <a:r>
              <a:rPr lang="es-MX" b="1" baseline="0"/>
              <a:t> de Postgrado</a:t>
            </a:r>
            <a:endParaRPr lang="es-MX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'/Users/ezequielmartinezrojas/Desktop/[ficha cna.xlsx]Hoja1'!$D$9</c:f>
              <c:strCache>
                <c:ptCount val="1"/>
                <c:pt idx="0">
                  <c:v>Oferta Académica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[1]Hoja1!$C$10:$C$12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[1]Hoja1!$D$10:$D$12</c:f>
              <c:numCache>
                <c:formatCode>General</c:formatCode>
                <c:ptCount val="3"/>
                <c:pt idx="0">
                  <c:v>19</c:v>
                </c:pt>
                <c:pt idx="1">
                  <c:v>7</c:v>
                </c:pt>
                <c:pt idx="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4B-1E45-A1FD-71531E414E03}"/>
            </c:ext>
          </c:extLst>
        </c:ser>
        <c:ser>
          <c:idx val="1"/>
          <c:order val="1"/>
          <c:tx>
            <c:strRef>
              <c:f>'/Users/ezequielmartinezrojas/Desktop/[ficha cna.xlsx]Hoja1'!$E$9</c:f>
              <c:strCache>
                <c:ptCount val="1"/>
                <c:pt idx="0">
                  <c:v>Sometidos a proceso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9944444444444444E-2"/>
                  <c:y val="-3.93055555555555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4B-1E45-A1FD-71531E414E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[1]Hoja1!$C$10:$C$12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[1]Hoja1!$E$10:$E$12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4B-1E45-A1FD-71531E414E03}"/>
            </c:ext>
          </c:extLst>
        </c:ser>
        <c:ser>
          <c:idx val="2"/>
          <c:order val="2"/>
          <c:tx>
            <c:strRef>
              <c:f>'/Users/ezequielmartinezrojas/Desktop/[ficha cna.xlsx]Hoja1'!$F$9</c:f>
              <c:strCache>
                <c:ptCount val="1"/>
                <c:pt idx="0">
                  <c:v>Programas Acrediados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1611111111111112E-2"/>
                  <c:y val="3.01388888888888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4B-1E45-A1FD-71531E414E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[1]Hoja1!$C$10:$C$12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[1]Hoja1!$F$10:$F$12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C4B-1E45-A1FD-71531E414E0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730004192"/>
        <c:axId val="-1729995488"/>
      </c:lineChart>
      <c:catAx>
        <c:axId val="-173000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729995488"/>
        <c:crosses val="autoZero"/>
        <c:auto val="1"/>
        <c:lblAlgn val="ctr"/>
        <c:lblOffset val="100"/>
        <c:noMultiLvlLbl val="0"/>
      </c:catAx>
      <c:valAx>
        <c:axId val="-172999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73000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0B569-BE00-C842-9194-BB14ED89EBF1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1E876-9254-8E46-B3FC-BF8FF085DE8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5615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1E876-9254-8E46-B3FC-BF8FF085DE8E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9406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1E876-9254-8E46-B3FC-BF8FF085DE8E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623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1E876-9254-8E46-B3FC-BF8FF085DE8E}" type="slidenum">
              <a:rPr lang="es-CL" smtClean="0"/>
              <a:t>41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874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AB9AF4-04E3-AB4E-8C79-12AAD4DD6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68CF91-F70D-694B-8747-ECD53B447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BE3BCD-1123-5A46-ADA4-8F23F6E8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56AD9D-A5CE-E443-84B5-7BB1B4DD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2154E3-D131-B44E-9B32-F2215810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099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E46B0-B354-1F43-9736-01BBACCC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035143-12E5-4F4D-A85C-A7B7F885E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7EBC54-73C8-E64F-86DA-4BD19ED2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3E7C98-1168-6A43-9506-BCA2455F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2441B2-91D2-AF45-8426-46CBE4D8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978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AC052A-0ECA-2645-B35E-E1CFC4A14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A2C4F2-3E2A-C249-89DB-E30929AF9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5B3CD2-BA9B-434D-93CD-76B912E3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342B0-DE55-6348-A600-D03FE79F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E4E220-7C9D-744B-9A0F-319FBB04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194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D93EB-51B3-6E4A-8693-61815358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A047AB-EC82-7A42-BC7A-E0283E2C8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F539F0-477A-0B46-B32F-03F87649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E7E1B7-BE1C-FF46-B1C3-5F2A572F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376DD1-7D27-ED4B-AEE2-FFE7754F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747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2CD2D-FD66-3D46-9FE8-16B833EF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F63277-308F-594F-8A55-863E55024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02056-1328-1F46-83F9-9E78E8FA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D1C13C-FA42-664B-8597-60F3529C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0B0C1-0582-2244-8478-0AEF4517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58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9232E-3577-A64D-BE4C-B7EE68312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0A4146-6EB8-E04C-89D1-25EFDF1B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740D32-4DCE-E94B-9276-3B14BDE8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6D394A-ED26-8546-91E9-A26E02605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F32BAF-1639-0643-9627-8CB86133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2DC15C-2EE8-AB43-87C2-19B432181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304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BDD17-87A2-574C-8765-AE5AEF630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33CC60-0D82-CB44-8B13-536FDBAD4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637E0D-8033-364D-9D0C-08AA1145C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61D3CE-328E-BA4E-AC52-3D2B1E2F7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88D5C5-9C3D-B34C-8D5A-01B73E93A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8C84AA9-E3A7-A34E-A97A-9F5F2E21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4F835E2-BFCC-BB48-A641-417EE18F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9ADA55-E0D4-0044-A7E8-478D6DFF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610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30666-B623-1F4B-A53E-C33E68EB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6BD709-0DB4-694B-8233-5A83E6152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834BB6-5C0E-354A-877D-BE6775F7C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2B16A7-0615-0D4F-BA1A-A5EBE87C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6681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BAB8E7-9BBB-E241-9A21-94981C4F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95B583-4D6C-DB41-A81E-CFC14F75B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93579C-555A-B74C-9711-4FCE0092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986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0220D-C4E4-B244-B4BF-7838B937C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6280BD-EC2E-794C-9F67-DC0B98B2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405DE0-7D01-1448-AF52-E2777F745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C7FBED-221C-5347-BC2E-7D59B743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B846AA-409D-1A4F-A762-4B436687C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50B2B0-8FDC-794F-83F3-AA0861BA8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873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BEE47-B917-9A46-9EA5-D1BABB0D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8EF389-93F0-834E-B2C1-BC1E39E8A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FED534-4FCE-EB4C-82A5-16EE79FEA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E31DF5-EF3F-BE4E-A79E-C0DC14BF2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E265CD-F2D1-E34F-8396-A78E1C1C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CA974B-ABA1-1447-9453-3463108B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080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98446C-8070-DC4A-8678-BA82A1DF5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CBDD08-C283-7B46-B98F-51B3C204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EAE045-4953-3144-871C-A9AE1EA81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3920-EAE5-5641-830D-047031E4A7EB}" type="datetimeFigureOut">
              <a:rPr lang="es-CL" smtClean="0"/>
              <a:t>02-12-2021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9D6FA9-153B-124A-9705-48A3EBC02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25DC0A-D367-A248-A018-82E3EF5F8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E8CD8-A817-0D45-8F6A-FB55C2206E0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590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49.emf"/><Relationship Id="rId4" Type="http://schemas.openxmlformats.org/officeDocument/2006/relationships/package" Target="../embeddings/Hoja_de_c_lculo_de_Microsoft_Excel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2.png"/><Relationship Id="rId4" Type="http://schemas.openxmlformats.org/officeDocument/2006/relationships/image" Target="../media/image59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13.png"/><Relationship Id="rId19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Vista previa de imagen">
            <a:extLst>
              <a:ext uri="{FF2B5EF4-FFF2-40B4-BE49-F238E27FC236}">
                <a16:creationId xmlns:a16="http://schemas.microsoft.com/office/drawing/2014/main" id="{7E9F6205-5AEE-41CE-9BC8-2F9B9BA3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437" y="4066934"/>
            <a:ext cx="2870154" cy="12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B2544D79-B222-2E46-8A39-5F950630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12" y="2240538"/>
            <a:ext cx="6934087" cy="12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575844B8-6276-D844-84A7-0BECFD24EF7E}"/>
              </a:ext>
            </a:extLst>
          </p:cNvPr>
          <p:cNvSpPr txBox="1"/>
          <p:nvPr/>
        </p:nvSpPr>
        <p:spPr>
          <a:xfrm>
            <a:off x="1834479" y="906285"/>
            <a:ext cx="87331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800" dirty="0">
                <a:solidFill>
                  <a:srgbClr val="4D4D4D"/>
                </a:solidFill>
              </a:rPr>
              <a:t>En el compromiso de </a:t>
            </a:r>
            <a:r>
              <a:rPr lang="es-CL" sz="2800" b="1" dirty="0">
                <a:solidFill>
                  <a:srgbClr val="4D4D4D"/>
                </a:solidFill>
              </a:rPr>
              <a:t>acreditar y certificar el 100% </a:t>
            </a:r>
            <a:r>
              <a:rPr lang="es-CL" sz="2800" dirty="0">
                <a:solidFill>
                  <a:srgbClr val="4D4D4D"/>
                </a:solidFill>
              </a:rPr>
              <a:t>de los planes de formación de la Facultad, durante el presente año se acreditaron las Carreras de Pedagogía en Inglés, Pedagogía en Educación Física y Pedagogía en Lengua Castellana.   Durante el año 2021, se presentaron </a:t>
            </a:r>
            <a:r>
              <a:rPr lang="es-CL" sz="2800" b="1" dirty="0">
                <a:solidFill>
                  <a:srgbClr val="4D4D4D"/>
                </a:solidFill>
              </a:rPr>
              <a:t>16 proyectos de investigación</a:t>
            </a:r>
            <a:r>
              <a:rPr lang="es-CL" sz="2800" dirty="0">
                <a:solidFill>
                  <a:srgbClr val="4D4D4D"/>
                </a:solidFill>
              </a:rPr>
              <a:t>, se han realizado </a:t>
            </a:r>
            <a:r>
              <a:rPr lang="es-CL" sz="2800" b="1" dirty="0">
                <a:solidFill>
                  <a:srgbClr val="4D4D4D"/>
                </a:solidFill>
              </a:rPr>
              <a:t>27 publicaciones</a:t>
            </a:r>
            <a:r>
              <a:rPr lang="es-CL" sz="2800" dirty="0">
                <a:solidFill>
                  <a:srgbClr val="4D4D4D"/>
                </a:solidFill>
              </a:rPr>
              <a:t>. En el Área de </a:t>
            </a:r>
            <a:r>
              <a:rPr lang="es-CL" sz="2800" b="1" dirty="0">
                <a:solidFill>
                  <a:srgbClr val="4D4D4D"/>
                </a:solidFill>
              </a:rPr>
              <a:t>Vinculación</a:t>
            </a:r>
            <a:r>
              <a:rPr lang="es-CL" sz="2800" dirty="0">
                <a:solidFill>
                  <a:srgbClr val="4D4D4D"/>
                </a:solidFill>
              </a:rPr>
              <a:t>, las académicas y académicos de la Facultad, han participado en </a:t>
            </a:r>
            <a:r>
              <a:rPr lang="es-CL" sz="2800" b="1" dirty="0">
                <a:solidFill>
                  <a:srgbClr val="4D4D4D"/>
                </a:solidFill>
              </a:rPr>
              <a:t>congresos, seminarios y charla</a:t>
            </a:r>
            <a:r>
              <a:rPr lang="es-CL" sz="2800" dirty="0">
                <a:solidFill>
                  <a:srgbClr val="4D4D4D"/>
                </a:solidFill>
              </a:rPr>
              <a:t>s, realizadas tanto a nivel regional como nacional.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31F083-5545-9441-849A-936ABA85F36B}"/>
              </a:ext>
            </a:extLst>
          </p:cNvPr>
          <p:cNvSpPr txBox="1"/>
          <p:nvPr/>
        </p:nvSpPr>
        <p:spPr>
          <a:xfrm>
            <a:off x="5179851" y="210796"/>
            <a:ext cx="18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FACULTADES</a:t>
            </a: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70B62D68-83EB-CB4F-A1E5-A26CB239C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1" name="Picture 4" descr="Vista previa de imagen">
            <a:extLst>
              <a:ext uri="{FF2B5EF4-FFF2-40B4-BE49-F238E27FC236}">
                <a16:creationId xmlns:a16="http://schemas.microsoft.com/office/drawing/2014/main" id="{0EB7A9F6-2F22-4C49-8D22-037C41D79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80" y="5541314"/>
            <a:ext cx="32099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6C2F25C-2815-234C-8E5F-07DEAF65CC5D}"/>
              </a:ext>
            </a:extLst>
          </p:cNvPr>
          <p:cNvSpPr txBox="1"/>
          <p:nvPr/>
        </p:nvSpPr>
        <p:spPr>
          <a:xfrm>
            <a:off x="5179851" y="210796"/>
            <a:ext cx="18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FACULTADES</a:t>
            </a:r>
          </a:p>
        </p:txBody>
      </p:sp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2507FC90-CB50-4FD0-8CC4-738335020CD8}"/>
              </a:ext>
            </a:extLst>
          </p:cNvPr>
          <p:cNvSpPr txBox="1">
            <a:spLocks/>
          </p:cNvSpPr>
          <p:nvPr/>
        </p:nvSpPr>
        <p:spPr>
          <a:xfrm>
            <a:off x="1687496" y="950216"/>
            <a:ext cx="8817006" cy="51703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400" dirty="0"/>
              <a:t>La Facultad destaca la docencia de postgrado, durante el presente año ha dictado el </a:t>
            </a:r>
            <a:r>
              <a:rPr lang="es-CL" sz="2400" b="1" dirty="0"/>
              <a:t>Magister en Ciencias con Mención en Física Teórica</a:t>
            </a:r>
            <a:r>
              <a:rPr lang="es-CL" sz="2400" dirty="0"/>
              <a:t> y se trabaja fuertemente en el Proyecto </a:t>
            </a:r>
            <a:r>
              <a:rPr lang="es-CL" sz="2400" b="1" dirty="0"/>
              <a:t>Programa de Doctorado en Ciencias Físicas en consorcio con UBB.</a:t>
            </a:r>
          </a:p>
          <a:p>
            <a:pPr algn="just"/>
            <a:r>
              <a:rPr lang="es-CL" sz="2400" dirty="0"/>
              <a:t>La producción científica de la Facultad, adquiere gran importancia en el desarrollo regional, con investigación de alto nivel, que trasciende a través de la docencia de pregrado y de postgrado y que lleva mejorar los niveles educativos de los habitantes de esta región extrema, acercándose a lo que ocurre en las grandes ciudades, todo ello reflejado en sus más de </a:t>
            </a:r>
            <a:r>
              <a:rPr lang="es-CL" sz="2400" b="1" dirty="0"/>
              <a:t>23 artículos</a:t>
            </a:r>
            <a:r>
              <a:rPr lang="es-CL" sz="2400" dirty="0"/>
              <a:t> ISI/WOS y Scielo, </a:t>
            </a:r>
            <a:r>
              <a:rPr lang="es-CL" sz="2400" b="1" dirty="0"/>
              <a:t>8 proyectos ANID/FONDECYT</a:t>
            </a:r>
            <a:r>
              <a:rPr lang="es-CL" sz="2400" dirty="0"/>
              <a:t>, participación en comisiones evaluadoras de tesis doctorales, arbitrajes en revistas internacionales.</a:t>
            </a: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3D4CB318-9204-2A4A-B60D-42C7F36C3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96" y="6087509"/>
            <a:ext cx="2700000" cy="496800"/>
          </a:xfrm>
          <a:prstGeom prst="rect">
            <a:avLst/>
          </a:prstGeom>
        </p:spPr>
      </p:pic>
      <p:pic>
        <p:nvPicPr>
          <p:cNvPr id="13" name="Picture 4" descr="Vista previa de imagen">
            <a:extLst>
              <a:ext uri="{FF2B5EF4-FFF2-40B4-BE49-F238E27FC236}">
                <a16:creationId xmlns:a16="http://schemas.microsoft.com/office/drawing/2014/main" id="{8743E107-8A3B-CB4C-88F4-EC7E06D9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50" y="6018819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32" y="5739563"/>
            <a:ext cx="28384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08E1989F-20C1-FB4E-A54E-F03C35B384E5}"/>
              </a:ext>
            </a:extLst>
          </p:cNvPr>
          <p:cNvSpPr txBox="1"/>
          <p:nvPr/>
        </p:nvSpPr>
        <p:spPr>
          <a:xfrm>
            <a:off x="2192143" y="1000010"/>
            <a:ext cx="83452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b="1" dirty="0">
                <a:solidFill>
                  <a:srgbClr val="4D4D4D"/>
                </a:solidFill>
              </a:rPr>
              <a:t>Se retorna a las prácticas clínicas</a:t>
            </a:r>
            <a:r>
              <a:rPr lang="es-CL" sz="2400" dirty="0">
                <a:solidFill>
                  <a:srgbClr val="4D4D4D"/>
                </a:solidFill>
              </a:rPr>
              <a:t> después de un año para internos y estudiantes de cuarto año.</a:t>
            </a:r>
          </a:p>
          <a:p>
            <a:pPr algn="just"/>
            <a:endParaRPr lang="es-CL" sz="2400" dirty="0">
              <a:solidFill>
                <a:srgbClr val="4D4D4D"/>
              </a:solidFill>
            </a:endParaRPr>
          </a:p>
          <a:p>
            <a:pPr algn="just"/>
            <a:r>
              <a:rPr lang="es-CL" sz="2400" dirty="0">
                <a:solidFill>
                  <a:srgbClr val="4D4D4D"/>
                </a:solidFill>
              </a:rPr>
              <a:t>Creación del </a:t>
            </a:r>
            <a:r>
              <a:rPr lang="es-CL" sz="2400" b="1" dirty="0">
                <a:solidFill>
                  <a:srgbClr val="4D4D4D"/>
                </a:solidFill>
              </a:rPr>
              <a:t>punto de vacunación UNAP</a:t>
            </a:r>
            <a:r>
              <a:rPr lang="es-CL" sz="2400" dirty="0">
                <a:solidFill>
                  <a:srgbClr val="4D4D4D"/>
                </a:solidFill>
              </a:rPr>
              <a:t>, en colaboración con el </a:t>
            </a:r>
            <a:r>
              <a:rPr lang="es-CL" sz="2400" b="1" dirty="0">
                <a:solidFill>
                  <a:srgbClr val="4D4D4D"/>
                </a:solidFill>
              </a:rPr>
              <a:t>SSI</a:t>
            </a:r>
            <a:r>
              <a:rPr lang="es-CL" sz="2400" dirty="0">
                <a:solidFill>
                  <a:srgbClr val="4D4D4D"/>
                </a:solidFill>
              </a:rPr>
              <a:t>, a través del proyecto Vinculación Docente </a:t>
            </a:r>
            <a:r>
              <a:rPr lang="es-CL" sz="2400" b="1" dirty="0">
                <a:solidFill>
                  <a:srgbClr val="4D4D4D"/>
                </a:solidFill>
              </a:rPr>
              <a:t>“Impulsando la campaña de vacunación: YO ME VACUNO”.</a:t>
            </a:r>
          </a:p>
          <a:p>
            <a:pPr algn="just"/>
            <a:endParaRPr lang="es-CL" sz="2400" dirty="0">
              <a:solidFill>
                <a:srgbClr val="4D4D4D"/>
              </a:solidFill>
            </a:endParaRPr>
          </a:p>
          <a:p>
            <a:pPr algn="just"/>
            <a:r>
              <a:rPr lang="es-CL" sz="2400" dirty="0">
                <a:solidFill>
                  <a:srgbClr val="4D4D4D"/>
                </a:solidFill>
              </a:rPr>
              <a:t>Se destaca </a:t>
            </a:r>
            <a:r>
              <a:rPr lang="es-CL" sz="2400" b="1" dirty="0">
                <a:solidFill>
                  <a:srgbClr val="4D4D4D"/>
                </a:solidFill>
              </a:rPr>
              <a:t>53 publicaciones </a:t>
            </a:r>
            <a:r>
              <a:rPr lang="es-CL" sz="2400" dirty="0">
                <a:solidFill>
                  <a:srgbClr val="4D4D4D"/>
                </a:solidFill>
              </a:rPr>
              <a:t>indexadas, la participación académica en más de </a:t>
            </a:r>
            <a:r>
              <a:rPr lang="es-CL" sz="2400" b="1" dirty="0">
                <a:solidFill>
                  <a:srgbClr val="4D4D4D"/>
                </a:solidFill>
              </a:rPr>
              <a:t>50 actividades de vinculación </a:t>
            </a:r>
            <a:r>
              <a:rPr lang="es-CL" sz="2400" dirty="0">
                <a:solidFill>
                  <a:srgbClr val="4D4D4D"/>
                </a:solidFill>
              </a:rPr>
              <a:t>como seminarios, talleres y charlas.</a:t>
            </a:r>
          </a:p>
          <a:p>
            <a:pPr algn="just"/>
            <a:endParaRPr lang="es-CL" sz="2400" dirty="0">
              <a:solidFill>
                <a:srgbClr val="4D4D4D"/>
              </a:solidFill>
            </a:endParaRPr>
          </a:p>
          <a:p>
            <a:pPr algn="just"/>
            <a:r>
              <a:rPr lang="es-CL" sz="2400" dirty="0">
                <a:solidFill>
                  <a:srgbClr val="4D4D4D"/>
                </a:solidFill>
              </a:rPr>
              <a:t>La Carrera de </a:t>
            </a:r>
            <a:r>
              <a:rPr lang="es-CL" sz="2400" b="1" dirty="0">
                <a:solidFill>
                  <a:srgbClr val="4D4D4D"/>
                </a:solidFill>
              </a:rPr>
              <a:t>Enfermería</a:t>
            </a:r>
            <a:r>
              <a:rPr lang="es-CL" sz="2400" dirty="0">
                <a:solidFill>
                  <a:srgbClr val="4D4D4D"/>
                </a:solidFill>
              </a:rPr>
              <a:t> ha sido certificada por </a:t>
            </a:r>
            <a:r>
              <a:rPr lang="es-CL" sz="2400" b="1" dirty="0">
                <a:solidFill>
                  <a:srgbClr val="4D4D4D"/>
                </a:solidFill>
              </a:rPr>
              <a:t>7 años</a:t>
            </a:r>
            <a:r>
              <a:rPr lang="es-CL" sz="2400" dirty="0">
                <a:solidFill>
                  <a:srgbClr val="4D4D4D"/>
                </a:solidFill>
              </a:rPr>
              <a:t>.</a:t>
            </a:r>
          </a:p>
          <a:p>
            <a:pPr algn="just"/>
            <a:endParaRPr lang="es-CL" sz="2400" dirty="0">
              <a:solidFill>
                <a:srgbClr val="4D4D4D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C7ACD2-701C-CE4C-8A5C-25B745F4E46C}"/>
              </a:ext>
            </a:extLst>
          </p:cNvPr>
          <p:cNvSpPr txBox="1"/>
          <p:nvPr/>
        </p:nvSpPr>
        <p:spPr>
          <a:xfrm>
            <a:off x="5179851" y="210796"/>
            <a:ext cx="18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FACULTADES</a:t>
            </a: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CE216BD4-6B21-4D45-A57B-529D550AA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22" y="6096148"/>
            <a:ext cx="2700000" cy="496800"/>
          </a:xfrm>
          <a:prstGeom prst="rect">
            <a:avLst/>
          </a:prstGeom>
        </p:spPr>
      </p:pic>
      <p:pic>
        <p:nvPicPr>
          <p:cNvPr id="11" name="Picture 4" descr="Vista previa de imagen">
            <a:extLst>
              <a:ext uri="{FF2B5EF4-FFF2-40B4-BE49-F238E27FC236}">
                <a16:creationId xmlns:a16="http://schemas.microsoft.com/office/drawing/2014/main" id="{D1505BE5-3C8A-9945-8CF3-68C29F67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1031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51" y="5893657"/>
            <a:ext cx="2641373" cy="6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3EF2B4D-E24A-BE4B-B525-201F60614EA5}"/>
              </a:ext>
            </a:extLst>
          </p:cNvPr>
          <p:cNvSpPr txBox="1"/>
          <p:nvPr/>
        </p:nvSpPr>
        <p:spPr>
          <a:xfrm>
            <a:off x="1800335" y="683603"/>
            <a:ext cx="888314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200" dirty="0">
                <a:solidFill>
                  <a:srgbClr val="4D4D4D"/>
                </a:solidFill>
              </a:rPr>
              <a:t>A destacar la </a:t>
            </a:r>
            <a:r>
              <a:rPr lang="es-CL" sz="2200" b="1" dirty="0">
                <a:solidFill>
                  <a:srgbClr val="4D4D4D"/>
                </a:solidFill>
              </a:rPr>
              <a:t>implementación del Programa Nueva Ingeniería 2030</a:t>
            </a:r>
            <a:r>
              <a:rPr lang="es-CL" sz="2200" dirty="0">
                <a:solidFill>
                  <a:srgbClr val="4D4D4D"/>
                </a:solidFill>
              </a:rPr>
              <a:t>, junto con la aprobación del primer informe de avance e hito crítico de este mismo, lo que ha permitido generar convenios con empresas como SOQUIMICH, </a:t>
            </a:r>
            <a:r>
              <a:rPr lang="es-CL" sz="2200" dirty="0" err="1">
                <a:solidFill>
                  <a:srgbClr val="4D4D4D"/>
                </a:solidFill>
              </a:rPr>
              <a:t>Imerys</a:t>
            </a:r>
            <a:r>
              <a:rPr lang="es-CL" sz="2200" dirty="0">
                <a:solidFill>
                  <a:srgbClr val="4D4D4D"/>
                </a:solidFill>
              </a:rPr>
              <a:t>, Ingenieros sin Fronteras y otros</a:t>
            </a:r>
            <a:r>
              <a:rPr lang="es-CL" sz="2400" dirty="0">
                <a:solidFill>
                  <a:srgbClr val="4D4D4D"/>
                </a:solidFill>
              </a:rPr>
              <a:t>.</a:t>
            </a:r>
          </a:p>
          <a:p>
            <a:pPr algn="just"/>
            <a:endParaRPr lang="es-CL" sz="800" dirty="0">
              <a:solidFill>
                <a:srgbClr val="4D4D4D"/>
              </a:solidFill>
            </a:endParaRPr>
          </a:p>
          <a:p>
            <a:pPr algn="just"/>
            <a:r>
              <a:rPr lang="es-CL" sz="2200" dirty="0">
                <a:solidFill>
                  <a:srgbClr val="4D4D4D"/>
                </a:solidFill>
              </a:rPr>
              <a:t>En materia de </a:t>
            </a:r>
            <a:r>
              <a:rPr lang="es-CL" sz="2200" b="1" dirty="0">
                <a:solidFill>
                  <a:srgbClr val="4D4D4D"/>
                </a:solidFill>
              </a:rPr>
              <a:t>certificación</a:t>
            </a:r>
            <a:r>
              <a:rPr lang="es-CL" sz="2200" dirty="0">
                <a:solidFill>
                  <a:srgbClr val="4D4D4D"/>
                </a:solidFill>
              </a:rPr>
              <a:t>, están en este proceso por primera vez las Carreras de </a:t>
            </a:r>
            <a:r>
              <a:rPr lang="es-CL" sz="2200" b="1" dirty="0">
                <a:solidFill>
                  <a:srgbClr val="4D4D4D"/>
                </a:solidFill>
              </a:rPr>
              <a:t>Ingeniería Civil en Minas e Ingeniería Civil Electrónica</a:t>
            </a:r>
            <a:r>
              <a:rPr lang="es-CL" sz="2200" dirty="0">
                <a:solidFill>
                  <a:srgbClr val="4D4D4D"/>
                </a:solidFill>
              </a:rPr>
              <a:t>, en tanto las Carreras de Ingeniería Civil Metalúrgica e Ingeniería Civil Ambiental postulan a la reacreditación.</a:t>
            </a:r>
          </a:p>
          <a:p>
            <a:pPr algn="just"/>
            <a:endParaRPr lang="es-CL" sz="800" dirty="0">
              <a:solidFill>
                <a:srgbClr val="4D4D4D"/>
              </a:solidFill>
            </a:endParaRPr>
          </a:p>
          <a:p>
            <a:pPr algn="just"/>
            <a:r>
              <a:rPr lang="es-CL" sz="2200" dirty="0">
                <a:solidFill>
                  <a:srgbClr val="4D4D4D"/>
                </a:solidFill>
              </a:rPr>
              <a:t>Importante participación han tenido los nuestros </a:t>
            </a:r>
            <a:r>
              <a:rPr lang="es-CL" sz="2200" b="1" dirty="0">
                <a:solidFill>
                  <a:srgbClr val="4D4D4D"/>
                </a:solidFill>
              </a:rPr>
              <a:t>estudiantes en congresos nacionales e internacionales</a:t>
            </a:r>
            <a:r>
              <a:rPr lang="es-CL" sz="2200" dirty="0">
                <a:solidFill>
                  <a:srgbClr val="4D4D4D"/>
                </a:solidFill>
              </a:rPr>
              <a:t>.</a:t>
            </a:r>
          </a:p>
          <a:p>
            <a:pPr algn="just"/>
            <a:endParaRPr lang="es-CL" sz="800" dirty="0">
              <a:solidFill>
                <a:srgbClr val="4D4D4D"/>
              </a:solidFill>
            </a:endParaRPr>
          </a:p>
          <a:p>
            <a:pPr algn="just"/>
            <a:r>
              <a:rPr lang="es-CL" sz="2200" dirty="0">
                <a:solidFill>
                  <a:srgbClr val="4D4D4D"/>
                </a:solidFill>
              </a:rPr>
              <a:t>La Facultad, en estos momentos cuenta con </a:t>
            </a:r>
            <a:r>
              <a:rPr lang="es-CL" sz="2200" b="1" dirty="0">
                <a:solidFill>
                  <a:srgbClr val="4D4D4D"/>
                </a:solidFill>
              </a:rPr>
              <a:t>4 académicos que comenzaron sus estudios doctorales</a:t>
            </a:r>
            <a:r>
              <a:rPr lang="es-CL" sz="2200" dirty="0">
                <a:solidFill>
                  <a:srgbClr val="4D4D4D"/>
                </a:solidFill>
              </a:rPr>
              <a:t>, en tanto </a:t>
            </a:r>
            <a:r>
              <a:rPr lang="es-CL" sz="2200" b="1" dirty="0">
                <a:solidFill>
                  <a:srgbClr val="4D4D4D"/>
                </a:solidFill>
              </a:rPr>
              <a:t>tres académicos están en su etapa final</a:t>
            </a:r>
            <a:r>
              <a:rPr lang="es-CL" sz="2200" dirty="0">
                <a:solidFill>
                  <a:srgbClr val="4D4D4D"/>
                </a:solidFill>
              </a:rPr>
              <a:t> para terminar sus doctorados, de esta forma continuamos mejorando permanentemente nuestro equipo de académicos y académicas, hacia el 2030.</a:t>
            </a:r>
          </a:p>
          <a:p>
            <a:pPr algn="just"/>
            <a:endParaRPr lang="es-CL" sz="1400" dirty="0">
              <a:solidFill>
                <a:srgbClr val="4D4D4D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3269DC-F95F-A141-B80A-6BDFCCEEFC90}"/>
              </a:ext>
            </a:extLst>
          </p:cNvPr>
          <p:cNvSpPr txBox="1"/>
          <p:nvPr/>
        </p:nvSpPr>
        <p:spPr>
          <a:xfrm>
            <a:off x="5483064" y="218189"/>
            <a:ext cx="18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FACULTADES</a:t>
            </a: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C98CDB7F-FF8B-AE46-A5C3-D800FB071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17" y="6221402"/>
            <a:ext cx="2700000" cy="496800"/>
          </a:xfrm>
          <a:prstGeom prst="rect">
            <a:avLst/>
          </a:prstGeom>
        </p:spPr>
      </p:pic>
      <p:pic>
        <p:nvPicPr>
          <p:cNvPr id="13" name="Picture 4" descr="Vista previa de imagen">
            <a:extLst>
              <a:ext uri="{FF2B5EF4-FFF2-40B4-BE49-F238E27FC236}">
                <a16:creationId xmlns:a16="http://schemas.microsoft.com/office/drawing/2014/main" id="{EF3F50D7-1412-8C48-9FE4-E153B0ABA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735" y="6171723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25" y="6127530"/>
            <a:ext cx="2441575" cy="5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C8B3A5A4-C873-9E42-B523-38BC2480D5CF}"/>
              </a:ext>
            </a:extLst>
          </p:cNvPr>
          <p:cNvSpPr txBox="1"/>
          <p:nvPr/>
        </p:nvSpPr>
        <p:spPr>
          <a:xfrm>
            <a:off x="1862245" y="808396"/>
            <a:ext cx="89845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dirty="0">
                <a:solidFill>
                  <a:srgbClr val="4D4D4D"/>
                </a:solidFill>
              </a:rPr>
              <a:t>Es importante señalar que la Universidad Arturo Prat ocupa </a:t>
            </a:r>
            <a:r>
              <a:rPr lang="es-CL" sz="2400" b="1" dirty="0">
                <a:solidFill>
                  <a:srgbClr val="4D4D4D"/>
                </a:solidFill>
              </a:rPr>
              <a:t>5to lugar a nivel nacional en investigación en el área de Agricultura y Ciencias Biológicas </a:t>
            </a:r>
            <a:r>
              <a:rPr lang="es-CL" sz="2400" dirty="0">
                <a:solidFill>
                  <a:srgbClr val="4D4D4D"/>
                </a:solidFill>
              </a:rPr>
              <a:t>de acuerdo con el Rankin </a:t>
            </a:r>
            <a:r>
              <a:rPr lang="es-CL" sz="2400" dirty="0" err="1">
                <a:solidFill>
                  <a:srgbClr val="4D4D4D"/>
                </a:solidFill>
              </a:rPr>
              <a:t>Scimago</a:t>
            </a:r>
            <a:r>
              <a:rPr lang="es-CL" sz="2400" dirty="0">
                <a:solidFill>
                  <a:srgbClr val="4D4D4D"/>
                </a:solidFill>
              </a:rPr>
              <a:t>. La Facultad de Recursos Naturales Renovables, contribuye en gran medida a esta notable distinción.</a:t>
            </a:r>
          </a:p>
          <a:p>
            <a:pPr algn="just"/>
            <a:r>
              <a:rPr lang="es-CL" sz="2400" dirty="0">
                <a:solidFill>
                  <a:srgbClr val="4D4D4D"/>
                </a:solidFill>
              </a:rPr>
              <a:t>Se comienzan a impartir </a:t>
            </a:r>
            <a:r>
              <a:rPr lang="es-CL" sz="2400" b="1" dirty="0">
                <a:solidFill>
                  <a:srgbClr val="4D4D4D"/>
                </a:solidFill>
              </a:rPr>
              <a:t>dos Programas de magíster</a:t>
            </a:r>
            <a:r>
              <a:rPr lang="es-CL" sz="2400" dirty="0">
                <a:solidFill>
                  <a:srgbClr val="4D4D4D"/>
                </a:solidFill>
              </a:rPr>
              <a:t>, el de Biotecnología y el Agricultura Sostenible en Condiciones de Estrés, ambos tienen claustros completos y ya iniciaron el proceso de acreditación.</a:t>
            </a:r>
          </a:p>
          <a:p>
            <a:pPr algn="just"/>
            <a:r>
              <a:rPr lang="es-CL" sz="2400" b="1" dirty="0">
                <a:solidFill>
                  <a:srgbClr val="4D4D4D"/>
                </a:solidFill>
              </a:rPr>
              <a:t>Se iniciaron actividades presenciales críticas</a:t>
            </a:r>
            <a:r>
              <a:rPr lang="es-CL" sz="2400" dirty="0">
                <a:solidFill>
                  <a:srgbClr val="4D4D4D"/>
                </a:solidFill>
              </a:rPr>
              <a:t> en los campus de </a:t>
            </a:r>
            <a:r>
              <a:rPr lang="es-CL" sz="2400" dirty="0" err="1">
                <a:solidFill>
                  <a:srgbClr val="4D4D4D"/>
                </a:solidFill>
              </a:rPr>
              <a:t>Huayquique</a:t>
            </a:r>
            <a:r>
              <a:rPr lang="es-CL" sz="2400" dirty="0">
                <a:solidFill>
                  <a:srgbClr val="4D4D4D"/>
                </a:solidFill>
              </a:rPr>
              <a:t> y Canchones.</a:t>
            </a:r>
          </a:p>
          <a:p>
            <a:pPr algn="just"/>
            <a:r>
              <a:rPr lang="es-CL" sz="2400" dirty="0">
                <a:solidFill>
                  <a:srgbClr val="4D4D4D"/>
                </a:solidFill>
              </a:rPr>
              <a:t>En Investigación, actualmente se están ejecutando </a:t>
            </a:r>
            <a:r>
              <a:rPr lang="es-CL" sz="2400" b="1" dirty="0">
                <a:solidFill>
                  <a:srgbClr val="4D4D4D"/>
                </a:solidFill>
              </a:rPr>
              <a:t>34 proyectos de investigación</a:t>
            </a:r>
            <a:r>
              <a:rPr lang="es-CL" sz="2400" dirty="0">
                <a:solidFill>
                  <a:srgbClr val="4D4D4D"/>
                </a:solidFill>
              </a:rPr>
              <a:t>, en diversas temáticas sobre los recursos naturales renovables.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97A4C3-48B2-7243-A011-E09FB5C47838}"/>
              </a:ext>
            </a:extLst>
          </p:cNvPr>
          <p:cNvSpPr txBox="1"/>
          <p:nvPr/>
        </p:nvSpPr>
        <p:spPr>
          <a:xfrm>
            <a:off x="5179851" y="210796"/>
            <a:ext cx="18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FACULTADES</a:t>
            </a: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E082DFFA-923B-6C4C-A8A2-3E7930B30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4" y="6234591"/>
            <a:ext cx="2700000" cy="496800"/>
          </a:xfrm>
          <a:prstGeom prst="rect">
            <a:avLst/>
          </a:prstGeom>
        </p:spPr>
      </p:pic>
      <p:pic>
        <p:nvPicPr>
          <p:cNvPr id="12" name="Picture 4" descr="Vista previa de imagen">
            <a:extLst>
              <a:ext uri="{FF2B5EF4-FFF2-40B4-BE49-F238E27FC236}">
                <a16:creationId xmlns:a16="http://schemas.microsoft.com/office/drawing/2014/main" id="{9FA76A58-00D3-1346-8D74-753A683B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785" y="6110204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35" y="6207310"/>
            <a:ext cx="2360587" cy="52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5B692A0-1B92-314D-8303-238586B552F4}"/>
              </a:ext>
            </a:extLst>
          </p:cNvPr>
          <p:cNvSpPr txBox="1"/>
          <p:nvPr/>
        </p:nvSpPr>
        <p:spPr>
          <a:xfrm>
            <a:off x="5453875" y="672461"/>
            <a:ext cx="18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FACULTADES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A8AAE4-EF58-4E7D-BBA3-04E1CF361781}"/>
              </a:ext>
            </a:extLst>
          </p:cNvPr>
          <p:cNvSpPr txBox="1"/>
          <p:nvPr/>
        </p:nvSpPr>
        <p:spPr>
          <a:xfrm>
            <a:off x="1958836" y="1545872"/>
            <a:ext cx="82912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dirty="0">
                <a:solidFill>
                  <a:srgbClr val="4D4D4D"/>
                </a:solidFill>
              </a:rPr>
              <a:t>Como hecho significativo se debe mencionar que la</a:t>
            </a:r>
            <a:r>
              <a:rPr lang="es-CL" sz="2400" b="1" dirty="0">
                <a:solidFill>
                  <a:srgbClr val="4D4D4D"/>
                </a:solidFill>
              </a:rPr>
              <a:t> Carrera de Derecho ha sido certificada por 6 años</a:t>
            </a:r>
            <a:r>
              <a:rPr lang="es-CL" sz="2400" dirty="0">
                <a:solidFill>
                  <a:srgbClr val="4D4D4D"/>
                </a:solidFill>
              </a:rPr>
              <a:t>.</a:t>
            </a:r>
          </a:p>
          <a:p>
            <a:pPr algn="just"/>
            <a:endParaRPr lang="es-CL" sz="2400" dirty="0">
              <a:solidFill>
                <a:srgbClr val="4D4D4D"/>
              </a:solidFill>
            </a:endParaRPr>
          </a:p>
          <a:p>
            <a:pPr algn="just"/>
            <a:r>
              <a:rPr lang="es-CL" sz="2400" dirty="0">
                <a:solidFill>
                  <a:srgbClr val="4D4D4D"/>
                </a:solidFill>
              </a:rPr>
              <a:t>Durante el año 2021 la Facultad, ha desarrollo una interesante actividad, destacando sus </a:t>
            </a:r>
            <a:r>
              <a:rPr lang="es-CL" sz="2400" b="1" dirty="0">
                <a:solidFill>
                  <a:srgbClr val="4D4D4D"/>
                </a:solidFill>
              </a:rPr>
              <a:t>3 publicaciones SCOPUS, 3 SCIELO y 3 libros en editoriales de corriente principal</a:t>
            </a:r>
            <a:r>
              <a:rPr lang="es-CL" sz="2400" dirty="0">
                <a:solidFill>
                  <a:srgbClr val="4D4D4D"/>
                </a:solidFill>
              </a:rPr>
              <a:t>.</a:t>
            </a:r>
          </a:p>
          <a:p>
            <a:pPr algn="just"/>
            <a:endParaRPr lang="es-CL" sz="2400" dirty="0">
              <a:solidFill>
                <a:srgbClr val="4D4D4D"/>
              </a:solidFill>
            </a:endParaRPr>
          </a:p>
          <a:p>
            <a:pPr algn="just"/>
            <a:r>
              <a:rPr lang="es-CL" sz="2400" dirty="0">
                <a:solidFill>
                  <a:srgbClr val="4D4D4D"/>
                </a:solidFill>
              </a:rPr>
              <a:t>Intensa ha sido la labor realizada en el </a:t>
            </a:r>
            <a:r>
              <a:rPr lang="es-CL" sz="2400" b="1" dirty="0">
                <a:solidFill>
                  <a:srgbClr val="4D4D4D"/>
                </a:solidFill>
              </a:rPr>
              <a:t>Área de la Vinculación</a:t>
            </a:r>
            <a:r>
              <a:rPr lang="es-CL" sz="2400" dirty="0">
                <a:solidFill>
                  <a:srgbClr val="4D4D4D"/>
                </a:solidFill>
              </a:rPr>
              <a:t>, con la participación en </a:t>
            </a:r>
            <a:r>
              <a:rPr lang="es-CL" sz="2400" b="1" dirty="0">
                <a:solidFill>
                  <a:srgbClr val="4D4D4D"/>
                </a:solidFill>
              </a:rPr>
              <a:t>Encuentros, Seminarios y Conversatorios</a:t>
            </a:r>
            <a:r>
              <a:rPr lang="es-CL" sz="2400" dirty="0">
                <a:solidFill>
                  <a:srgbClr val="4D4D4D"/>
                </a:solidFill>
              </a:rPr>
              <a:t>, donde podemos destacar el </a:t>
            </a:r>
            <a:r>
              <a:rPr lang="es-CL" sz="2400" b="1" dirty="0">
                <a:solidFill>
                  <a:srgbClr val="4D4D4D"/>
                </a:solidFill>
              </a:rPr>
              <a:t>XVII Jornadas de Derecho Penal y Ciencias Penales</a:t>
            </a:r>
            <a:r>
              <a:rPr lang="es-CL" sz="2400" dirty="0">
                <a:solidFill>
                  <a:srgbClr val="4D4D4D"/>
                </a:solidFill>
              </a:rPr>
              <a:t>, desarrollado durante el presente mes.</a:t>
            </a: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4F904C00-0CC7-6B43-92B1-F38C98061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4" y="6103176"/>
            <a:ext cx="2700000" cy="496800"/>
          </a:xfrm>
          <a:prstGeom prst="rect">
            <a:avLst/>
          </a:prstGeom>
        </p:spPr>
      </p:pic>
      <p:pic>
        <p:nvPicPr>
          <p:cNvPr id="12" name="Picture 4" descr="Vista previa de imagen">
            <a:extLst>
              <a:ext uri="{FF2B5EF4-FFF2-40B4-BE49-F238E27FC236}">
                <a16:creationId xmlns:a16="http://schemas.microsoft.com/office/drawing/2014/main" id="{5550E344-CB06-F94D-A164-BD55631A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594" y="6164237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88" y="5978290"/>
            <a:ext cx="2774270" cy="62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6AD0C1A6-66DB-D246-B188-15213A0F015E}"/>
              </a:ext>
            </a:extLst>
          </p:cNvPr>
          <p:cNvSpPr/>
          <p:nvPr/>
        </p:nvSpPr>
        <p:spPr>
          <a:xfrm>
            <a:off x="3339758" y="1812783"/>
            <a:ext cx="85500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800" dirty="0">
                <a:solidFill>
                  <a:srgbClr val="4D4D4D"/>
                </a:solidFill>
              </a:rPr>
              <a:t>Destaca su oferta académica que consta de </a:t>
            </a:r>
            <a:r>
              <a:rPr lang="es-ES_tradnl" sz="2800" b="1" dirty="0">
                <a:solidFill>
                  <a:srgbClr val="4D4D4D"/>
                </a:solidFill>
              </a:rPr>
              <a:t>21 carreras</a:t>
            </a:r>
            <a:r>
              <a:rPr lang="es-ES_tradnl" sz="2800" dirty="0">
                <a:solidFill>
                  <a:srgbClr val="4D4D4D"/>
                </a:solidFill>
              </a:rPr>
              <a:t>, durante este año se ha podido regresar </a:t>
            </a:r>
            <a:r>
              <a:rPr lang="es-ES_tradnl" sz="2800" b="1" dirty="0">
                <a:solidFill>
                  <a:srgbClr val="4D4D4D"/>
                </a:solidFill>
              </a:rPr>
              <a:t>gradualmente a la </a:t>
            </a:r>
            <a:r>
              <a:rPr lang="es-ES_tradnl" sz="2800" b="1" dirty="0" err="1">
                <a:solidFill>
                  <a:srgbClr val="4D4D4D"/>
                </a:solidFill>
              </a:rPr>
              <a:t>presencialidad</a:t>
            </a:r>
            <a:r>
              <a:rPr lang="es-ES_tradnl" sz="2800" dirty="0">
                <a:solidFill>
                  <a:srgbClr val="4D4D4D"/>
                </a:solidFill>
              </a:rPr>
              <a:t> de las actividades críticas.  En vinculación importante mencionar la </a:t>
            </a:r>
            <a:r>
              <a:rPr lang="es-ES_tradnl" sz="2800" b="1" dirty="0">
                <a:solidFill>
                  <a:srgbClr val="4D4D4D"/>
                </a:solidFill>
              </a:rPr>
              <a:t>alianza colaborativa DFT/UNAP y KOMATSU</a:t>
            </a:r>
            <a:r>
              <a:rPr lang="es-ES_tradnl" sz="2800" dirty="0">
                <a:solidFill>
                  <a:srgbClr val="4D4D4D"/>
                </a:solidFill>
              </a:rPr>
              <a:t>, que irá en directo beneficio de las y los estudiantes.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3B32E26-E156-3740-A713-F3E2CB9DC627}"/>
              </a:ext>
            </a:extLst>
          </p:cNvPr>
          <p:cNvSpPr txBox="1"/>
          <p:nvPr/>
        </p:nvSpPr>
        <p:spPr>
          <a:xfrm>
            <a:off x="3624522" y="210796"/>
            <a:ext cx="4942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Departamento de Formación Técnica</a:t>
            </a:r>
          </a:p>
        </p:txBody>
      </p:sp>
      <p:pic>
        <p:nvPicPr>
          <p:cNvPr id="27652" name="Picture 4" descr="Vista previa de imagen">
            <a:extLst>
              <a:ext uri="{FF2B5EF4-FFF2-40B4-BE49-F238E27FC236}">
                <a16:creationId xmlns:a16="http://schemas.microsoft.com/office/drawing/2014/main" id="{14363681-E682-4731-A8A0-E6F073BC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7" y="2469223"/>
            <a:ext cx="2725205" cy="94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12D1A929-086A-5B4D-82C7-8CB437E4D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0" name="Picture 4" descr="Vista previa de imagen">
            <a:extLst>
              <a:ext uri="{FF2B5EF4-FFF2-40B4-BE49-F238E27FC236}">
                <a16:creationId xmlns:a16="http://schemas.microsoft.com/office/drawing/2014/main" id="{ADE69CFE-A05A-5B41-A3A9-D45BEDAA9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3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41D8B40-5808-6D4A-AA34-DE5F062E0B5A}"/>
              </a:ext>
            </a:extLst>
          </p:cNvPr>
          <p:cNvSpPr txBox="1"/>
          <p:nvPr/>
        </p:nvSpPr>
        <p:spPr>
          <a:xfrm>
            <a:off x="146184" y="471340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ACADÉMICA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AD0C1A6-66DB-D246-B188-15213A0F015E}"/>
              </a:ext>
            </a:extLst>
          </p:cNvPr>
          <p:cNvSpPr/>
          <p:nvPr/>
        </p:nvSpPr>
        <p:spPr>
          <a:xfrm>
            <a:off x="205273" y="1393636"/>
            <a:ext cx="116202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600" dirty="0">
                <a:solidFill>
                  <a:srgbClr val="4D4D4D"/>
                </a:solidFill>
              </a:rPr>
              <a:t>Dirección General de Docencia.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600" dirty="0">
                <a:solidFill>
                  <a:srgbClr val="4D4D4D"/>
                </a:solidFill>
              </a:rPr>
              <a:t>Dirección General de Postgrado.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600" dirty="0">
                <a:solidFill>
                  <a:srgbClr val="4D4D4D"/>
                </a:solidFill>
              </a:rPr>
              <a:t>Dirección General de Asuntos Estudiantiles.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600" dirty="0">
                <a:solidFill>
                  <a:srgbClr val="4D4D4D"/>
                </a:solidFill>
              </a:rPr>
              <a:t>Dirección de Armonización e Innovación Curricular.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600" dirty="0">
                <a:solidFill>
                  <a:srgbClr val="4D4D4D"/>
                </a:solidFill>
              </a:rPr>
              <a:t>Dirección de Admisión y Egresados.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600" dirty="0">
                <a:solidFill>
                  <a:srgbClr val="4D4D4D"/>
                </a:solidFill>
              </a:rPr>
              <a:t>Núcleo Central de Información Regional.</a:t>
            </a: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2F6D3156-4E3B-1849-85A6-386CC3AAD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1" name="Picture 4" descr="Vista previa de imagen">
            <a:extLst>
              <a:ext uri="{FF2B5EF4-FFF2-40B4-BE49-F238E27FC236}">
                <a16:creationId xmlns:a16="http://schemas.microsoft.com/office/drawing/2014/main" id="{F119A6A0-FA58-E441-AD4A-494AAEF74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41D8B40-5808-6D4A-AA34-DE5F062E0B5A}"/>
              </a:ext>
            </a:extLst>
          </p:cNvPr>
          <p:cNvSpPr txBox="1"/>
          <p:nvPr/>
        </p:nvSpPr>
        <p:spPr>
          <a:xfrm>
            <a:off x="358218" y="588091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DOCENCIA DE PREGRADO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AD0C1A6-66DB-D246-B188-15213A0F015E}"/>
              </a:ext>
            </a:extLst>
          </p:cNvPr>
          <p:cNvSpPr/>
          <p:nvPr/>
        </p:nvSpPr>
        <p:spPr>
          <a:xfrm>
            <a:off x="205273" y="1180881"/>
            <a:ext cx="11620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Implementación de un </a:t>
            </a:r>
            <a:r>
              <a:rPr lang="es-ES_tradnl" sz="2400" b="1" dirty="0">
                <a:solidFill>
                  <a:srgbClr val="4D4D4D"/>
                </a:solidFill>
              </a:rPr>
              <a:t>Plan de Retorno progresivo y seguro </a:t>
            </a:r>
            <a:r>
              <a:rPr lang="es-ES_tradnl" sz="2400" dirty="0">
                <a:solidFill>
                  <a:srgbClr val="4D4D4D"/>
                </a:solidFill>
              </a:rPr>
              <a:t>en 2021.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Mejora en la gestión de los tiempos</a:t>
            </a:r>
            <a:r>
              <a:rPr lang="es-ES_tradnl" sz="2400" dirty="0">
                <a:solidFill>
                  <a:srgbClr val="4D4D4D"/>
                </a:solidFill>
              </a:rPr>
              <a:t> para atender a los </a:t>
            </a:r>
            <a:r>
              <a:rPr lang="es-ES_tradnl" sz="2400" b="1" dirty="0">
                <a:solidFill>
                  <a:srgbClr val="4D4D4D"/>
                </a:solidFill>
              </a:rPr>
              <a:t>requerimientos de las Facultades.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100% de los planes y programas diseñados y rediseñados </a:t>
            </a:r>
            <a:r>
              <a:rPr lang="es-ES_tradnl" sz="2400" dirty="0">
                <a:solidFill>
                  <a:srgbClr val="4D4D4D"/>
                </a:solidFill>
              </a:rPr>
              <a:t>a la fecha de </a:t>
            </a:r>
            <a:r>
              <a:rPr lang="es-ES_tradnl" sz="2400" b="1" dirty="0">
                <a:solidFill>
                  <a:srgbClr val="4D4D4D"/>
                </a:solidFill>
              </a:rPr>
              <a:t>pre y postgrado</a:t>
            </a:r>
            <a:r>
              <a:rPr lang="es-ES_tradnl" sz="2400" dirty="0">
                <a:solidFill>
                  <a:srgbClr val="4D4D4D"/>
                </a:solidFill>
              </a:rPr>
              <a:t> han sido aprobados y son la base de la renovación de la oferta académica de la universidad.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Mejora de la </a:t>
            </a:r>
            <a:r>
              <a:rPr lang="es-ES_tradnl" sz="2400" b="1" dirty="0">
                <a:solidFill>
                  <a:srgbClr val="4D4D4D"/>
                </a:solidFill>
              </a:rPr>
              <a:t>cobertura del Programa Institucional de Tutorías Académicas</a:t>
            </a:r>
            <a:r>
              <a:rPr lang="es-ES_tradnl" sz="2400" dirty="0">
                <a:solidFill>
                  <a:srgbClr val="4D4D4D"/>
                </a:solidFill>
              </a:rPr>
              <a:t>, alcanzando el </a:t>
            </a:r>
            <a:r>
              <a:rPr lang="es-ES_tradnl" sz="2400" b="1" dirty="0">
                <a:solidFill>
                  <a:srgbClr val="4D4D4D"/>
                </a:solidFill>
              </a:rPr>
              <a:t>100% de las carreras de Pregrado PSU/PDT </a:t>
            </a:r>
            <a:r>
              <a:rPr lang="es-ES_tradnl" sz="2400" dirty="0">
                <a:solidFill>
                  <a:srgbClr val="4D4D4D"/>
                </a:solidFill>
              </a:rPr>
              <a:t>en su primer y segundo año de estudios.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Más de 20 talleres</a:t>
            </a:r>
            <a:r>
              <a:rPr lang="es-ES_tradnl" sz="2400" dirty="0">
                <a:solidFill>
                  <a:srgbClr val="4D4D4D"/>
                </a:solidFill>
              </a:rPr>
              <a:t> sobre el desarrollo de </a:t>
            </a:r>
            <a:r>
              <a:rPr lang="es-ES_tradnl" sz="2400" b="1" dirty="0">
                <a:solidFill>
                  <a:srgbClr val="4D4D4D"/>
                </a:solidFill>
              </a:rPr>
              <a:t>competencias psicoeducativas y </a:t>
            </a:r>
            <a:r>
              <a:rPr lang="es-ES_tradnl" sz="2400" b="1" dirty="0" err="1">
                <a:solidFill>
                  <a:srgbClr val="4D4D4D"/>
                </a:solidFill>
              </a:rPr>
              <a:t>psicoemocionales</a:t>
            </a:r>
            <a:r>
              <a:rPr lang="es-ES_tradnl" sz="2400" b="1" dirty="0">
                <a:solidFill>
                  <a:srgbClr val="4D4D4D"/>
                </a:solidFill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Se perfecciona la plataforma Sistema de Alerta Temprana</a:t>
            </a:r>
            <a:r>
              <a:rPr lang="es-ES_tradnl" sz="2400" dirty="0">
                <a:solidFill>
                  <a:srgbClr val="4D4D4D"/>
                </a:solidFill>
              </a:rPr>
              <a:t>, actualizándola de acuerdo con los requerimientos de la comunidad universitaria.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137515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ACADÉMICA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D67E4753-FFE2-1142-AFDA-FED66E12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2" name="Picture 4" descr="Vista previa de imagen">
            <a:extLst>
              <a:ext uri="{FF2B5EF4-FFF2-40B4-BE49-F238E27FC236}">
                <a16:creationId xmlns:a16="http://schemas.microsoft.com/office/drawing/2014/main" id="{FEAFCF81-46EA-7447-A683-9ABFDB80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41D8B40-5808-6D4A-AA34-DE5F062E0B5A}"/>
              </a:ext>
            </a:extLst>
          </p:cNvPr>
          <p:cNvSpPr txBox="1"/>
          <p:nvPr/>
        </p:nvSpPr>
        <p:spPr>
          <a:xfrm>
            <a:off x="358218" y="921916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DOCENCIA DE POSTGRADO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AD0C1A6-66DB-D246-B188-15213A0F015E}"/>
              </a:ext>
            </a:extLst>
          </p:cNvPr>
          <p:cNvSpPr/>
          <p:nvPr/>
        </p:nvSpPr>
        <p:spPr>
          <a:xfrm>
            <a:off x="205273" y="1514706"/>
            <a:ext cx="11620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>
                <a:solidFill>
                  <a:srgbClr val="4D4D4D"/>
                </a:solidFill>
              </a:rPr>
              <a:t>Creación de los siguientes programas de magíster con primera cohorte 2021: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Magíster en Ciencias mención Física Teórica</a:t>
            </a:r>
            <a:r>
              <a:rPr lang="es-ES_tradnl" sz="2400" dirty="0">
                <a:solidFill>
                  <a:srgbClr val="4D4D4D"/>
                </a:solidFill>
              </a:rPr>
              <a:t>, primera cohorte 2021, en espera de la resolución de la CNA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Magíster en Agricultura Sostenible en Condiciones de Estrés</a:t>
            </a:r>
            <a:r>
              <a:rPr lang="es-ES_tradnl" sz="2400" dirty="0">
                <a:solidFill>
                  <a:srgbClr val="4D4D4D"/>
                </a:solidFill>
              </a:rPr>
              <a:t>, primera cohorte 2021, a la espera de la visita de pares evaluadores.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Magíster en Biotecnología</a:t>
            </a:r>
            <a:r>
              <a:rPr lang="es-ES_tradnl" sz="2400" dirty="0">
                <a:solidFill>
                  <a:srgbClr val="4D4D4D"/>
                </a:solidFill>
              </a:rPr>
              <a:t>, primera cohorte 2021, a la espera de la visita de pares evaluadores.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Doctorado en Estudios Transfronterizos</a:t>
            </a:r>
            <a:r>
              <a:rPr lang="es-ES_tradnl" sz="2400" dirty="0">
                <a:solidFill>
                  <a:srgbClr val="4D4D4D"/>
                </a:solidFill>
              </a:rPr>
              <a:t>, primera cohorte 2021, se encuentran en proceso de autoevaluación para someterse acreditación.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Magister en Ciencias Químicas y Farmacéuticas</a:t>
            </a:r>
            <a:r>
              <a:rPr lang="es-ES_tradnl" sz="2400" dirty="0">
                <a:solidFill>
                  <a:srgbClr val="4D4D4D"/>
                </a:solidFill>
              </a:rPr>
              <a:t> a impartirse el primer semestre del 2022.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471340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ACADÉMICA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4AC5E367-3F6B-C346-88AD-9DE4645F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2" name="Picture 4" descr="Vista previa de imagen">
            <a:extLst>
              <a:ext uri="{FF2B5EF4-FFF2-40B4-BE49-F238E27FC236}">
                <a16:creationId xmlns:a16="http://schemas.microsoft.com/office/drawing/2014/main" id="{8A18A42A-13C6-6041-879F-79FFCE1B4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A4AE2A-F559-CC4D-81C5-84A348F6F893}"/>
              </a:ext>
            </a:extLst>
          </p:cNvPr>
          <p:cNvSpPr txBox="1"/>
          <p:nvPr/>
        </p:nvSpPr>
        <p:spPr>
          <a:xfrm>
            <a:off x="130628" y="2968675"/>
            <a:ext cx="12192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algn="ctr">
              <a:defRPr sz="2400" b="1">
                <a:solidFill>
                  <a:srgbClr val="004F8B"/>
                </a:solidFill>
              </a:defRPr>
            </a:lvl1pPr>
          </a:lstStyle>
          <a:p>
            <a:r>
              <a:rPr lang="es-ES_tradnl" sz="4000" dirty="0"/>
              <a:t>CUENTA DE GESTIÓN 2021</a:t>
            </a:r>
          </a:p>
          <a:p>
            <a:endParaRPr lang="es-ES_tradnl" sz="5400" dirty="0"/>
          </a:p>
        </p:txBody>
      </p:sp>
      <p:pic>
        <p:nvPicPr>
          <p:cNvPr id="7" name="Picture 4" descr="Vista previa de imagen">
            <a:extLst>
              <a:ext uri="{FF2B5EF4-FFF2-40B4-BE49-F238E27FC236}">
                <a16:creationId xmlns:a16="http://schemas.microsoft.com/office/drawing/2014/main" id="{8C01A399-F3ED-411D-82CE-DD41BF34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90" y="5001346"/>
            <a:ext cx="2421619" cy="107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EAF985EE-29F1-254A-810B-02283D4A0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49" y="995557"/>
            <a:ext cx="3882937" cy="7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6AD0C1A6-66DB-D246-B188-15213A0F015E}"/>
              </a:ext>
            </a:extLst>
          </p:cNvPr>
          <p:cNvSpPr/>
          <p:nvPr/>
        </p:nvSpPr>
        <p:spPr>
          <a:xfrm>
            <a:off x="205273" y="766274"/>
            <a:ext cx="116202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>
                <a:solidFill>
                  <a:srgbClr val="4D4D4D"/>
                </a:solidFill>
              </a:rPr>
              <a:t>A destacar de las acciones generales de la VRA:</a:t>
            </a:r>
          </a:p>
          <a:p>
            <a:pPr algn="just"/>
            <a:endParaRPr lang="es-ES_tradnl" sz="2400" dirty="0">
              <a:solidFill>
                <a:srgbClr val="4D4D4D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Trabajo articulado y colaborativo con sede Victoria y los </a:t>
            </a:r>
            <a:r>
              <a:rPr lang="es-ES_tradnl" sz="2400" b="1" dirty="0" err="1">
                <a:solidFill>
                  <a:srgbClr val="4D4D4D"/>
                </a:solidFill>
              </a:rPr>
              <a:t>CDVs</a:t>
            </a:r>
            <a:r>
              <a:rPr lang="es-ES_tradnl" sz="2400" dirty="0">
                <a:solidFill>
                  <a:srgbClr val="4D4D4D"/>
                </a:solidFill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Participación en las actividades del Sistema de Universidades Estatales en beneficio del </a:t>
            </a:r>
            <a:r>
              <a:rPr lang="es-ES_tradnl" sz="2400" b="1" dirty="0">
                <a:solidFill>
                  <a:srgbClr val="4D4D4D"/>
                </a:solidFill>
              </a:rPr>
              <a:t>trabajo colaborativo en red.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Trabajo articulado</a:t>
            </a:r>
            <a:r>
              <a:rPr lang="es-ES_tradnl" sz="2400" dirty="0">
                <a:solidFill>
                  <a:srgbClr val="4D4D4D"/>
                </a:solidFill>
              </a:rPr>
              <a:t> para la modernización y mejora de los procesos docentes, de atención y prestación de servicio a los estudiantes con las unidades de finanzas, unidad de análisis institucional, dirección de calidad, dirección de tecnología y comunicaciones.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Sistematización de las necesidades de perfeccionamiento académico</a:t>
            </a:r>
            <a:r>
              <a:rPr lang="es-ES_tradnl" sz="2400" dirty="0">
                <a:solidFill>
                  <a:srgbClr val="4D4D4D"/>
                </a:solidFill>
              </a:rPr>
              <a:t> desde las facultades.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Desarrollo de un </a:t>
            </a:r>
            <a:r>
              <a:rPr lang="es-ES_tradnl" sz="2400" b="1" dirty="0">
                <a:solidFill>
                  <a:srgbClr val="4D4D4D"/>
                </a:solidFill>
              </a:rPr>
              <a:t>nuevo instrumento de compromiso de desempeño</a:t>
            </a:r>
            <a:r>
              <a:rPr lang="es-ES_tradnl" sz="2400" dirty="0">
                <a:solidFill>
                  <a:srgbClr val="4D4D4D"/>
                </a:solidFill>
              </a:rPr>
              <a:t> a implementarse para el año 2022, junto a la </a:t>
            </a:r>
            <a:r>
              <a:rPr lang="es-ES_tradnl" sz="2400" b="1" dirty="0">
                <a:solidFill>
                  <a:srgbClr val="4D4D4D"/>
                </a:solidFill>
              </a:rPr>
              <a:t>Reglamentación para la evaluación académica</a:t>
            </a:r>
            <a:r>
              <a:rPr lang="es-ES_tradnl" sz="2400" dirty="0">
                <a:solidFill>
                  <a:srgbClr val="4D4D4D"/>
                </a:solidFill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Respecto del </a:t>
            </a:r>
            <a:r>
              <a:rPr lang="es-ES_tradnl" sz="2400" b="1" dirty="0">
                <a:solidFill>
                  <a:srgbClr val="4D4D4D"/>
                </a:solidFill>
              </a:rPr>
              <a:t>Estatuto Académico </a:t>
            </a:r>
            <a:r>
              <a:rPr lang="es-ES_tradnl" sz="2400" dirty="0">
                <a:solidFill>
                  <a:srgbClr val="4D4D4D"/>
                </a:solidFill>
              </a:rPr>
              <a:t>podemos informar que éste se encuentra en sus revisiones finales para su entrada en vigor el próximo año.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93968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ACADÉMICA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C5213D86-A49F-DF45-A0E3-A457D33BD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0" name="Picture 4" descr="Vista previa de imagen">
            <a:extLst>
              <a:ext uri="{FF2B5EF4-FFF2-40B4-BE49-F238E27FC236}">
                <a16:creationId xmlns:a16="http://schemas.microsoft.com/office/drawing/2014/main" id="{83D4EAF3-2228-6749-81AF-765FC8F8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7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471340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DE INVESTIGACIÓN E INNOVACIÓN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710A3EC-1E6F-5940-8F1F-8E405CBC87CB}"/>
              </a:ext>
            </a:extLst>
          </p:cNvPr>
          <p:cNvSpPr/>
          <p:nvPr/>
        </p:nvSpPr>
        <p:spPr>
          <a:xfrm>
            <a:off x="205273" y="2211052"/>
            <a:ext cx="11620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4400" dirty="0">
                <a:solidFill>
                  <a:srgbClr val="4D4D4D"/>
                </a:solidFill>
              </a:rPr>
              <a:t>Dirección General de Investigación.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4400" dirty="0">
                <a:solidFill>
                  <a:srgbClr val="4D4D4D"/>
                </a:solidFill>
              </a:rPr>
              <a:t>Dirección General de Innovación.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4400" dirty="0">
                <a:solidFill>
                  <a:srgbClr val="4D4D4D"/>
                </a:solidFill>
              </a:rPr>
              <a:t>Institutos y Centros.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98701FE6-A55A-8541-9F97-5D582737D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9" name="Picture 4" descr="Vista previa de imagen">
            <a:extLst>
              <a:ext uri="{FF2B5EF4-FFF2-40B4-BE49-F238E27FC236}">
                <a16:creationId xmlns:a16="http://schemas.microsoft.com/office/drawing/2014/main" id="{E47D6E13-048B-B246-8961-8C34167AF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6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9FA82516-2A37-E343-B39A-06B1E1437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471340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DE INVESTIGACIÓN E INNOVACIÓN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DE7167-BF42-FA48-8A72-62C33AB378DB}"/>
              </a:ext>
            </a:extLst>
          </p:cNvPr>
          <p:cNvSpPr txBox="1"/>
          <p:nvPr/>
        </p:nvSpPr>
        <p:spPr>
          <a:xfrm>
            <a:off x="358218" y="921916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DIRECCIÓN GENERAL DE INVESTIGACIÓN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B7D8E6-0DDF-44A1-98D0-564BA09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552296"/>
          </a:xfrm>
        </p:spPr>
        <p:txBody>
          <a:bodyPr>
            <a:normAutofit/>
          </a:bodyPr>
          <a:lstStyle/>
          <a:p>
            <a:r>
              <a:rPr lang="es-CL" sz="900" dirty="0"/>
              <a:t/>
            </a:r>
            <a:br>
              <a:rPr lang="es-CL" sz="900" dirty="0"/>
            </a:br>
            <a:endParaRPr lang="es-CL" sz="900" dirty="0"/>
          </a:p>
        </p:txBody>
      </p:sp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436184A8-1A57-40D8-82B4-37720B759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490102"/>
              </p:ext>
            </p:extLst>
          </p:nvPr>
        </p:nvGraphicFramePr>
        <p:xfrm>
          <a:off x="2538820" y="1502727"/>
          <a:ext cx="7185751" cy="731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1623">
                  <a:extLst>
                    <a:ext uri="{9D8B030D-6E8A-4147-A177-3AD203B41FA5}">
                      <a16:colId xmlns:a16="http://schemas.microsoft.com/office/drawing/2014/main" val="2263139507"/>
                    </a:ext>
                  </a:extLst>
                </a:gridCol>
                <a:gridCol w="1326186">
                  <a:extLst>
                    <a:ext uri="{9D8B030D-6E8A-4147-A177-3AD203B41FA5}">
                      <a16:colId xmlns:a16="http://schemas.microsoft.com/office/drawing/2014/main" val="737725597"/>
                    </a:ext>
                  </a:extLst>
                </a:gridCol>
                <a:gridCol w="1567942">
                  <a:extLst>
                    <a:ext uri="{9D8B030D-6E8A-4147-A177-3AD203B41FA5}">
                      <a16:colId xmlns:a16="http://schemas.microsoft.com/office/drawing/2014/main" val="1638477307"/>
                    </a:ext>
                  </a:extLst>
                </a:gridCol>
              </a:tblGrid>
              <a:tr h="425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Proyectos 2021 (Octubre)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N°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Montos M($)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74895258"/>
                  </a:ext>
                </a:extLst>
              </a:tr>
              <a:tr h="306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Proyectos de Asesorías (Prestaciones de Servicios)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13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598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87749419"/>
                  </a:ext>
                </a:extLst>
              </a:tr>
            </a:tbl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61E44CBA-DD04-4877-844B-BD9A8D086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279464"/>
              </p:ext>
            </p:extLst>
          </p:nvPr>
        </p:nvGraphicFramePr>
        <p:xfrm>
          <a:off x="2538820" y="2544367"/>
          <a:ext cx="7185751" cy="919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1623">
                  <a:extLst>
                    <a:ext uri="{9D8B030D-6E8A-4147-A177-3AD203B41FA5}">
                      <a16:colId xmlns:a16="http://schemas.microsoft.com/office/drawing/2014/main" val="1390801354"/>
                    </a:ext>
                  </a:extLst>
                </a:gridCol>
                <a:gridCol w="1326186">
                  <a:extLst>
                    <a:ext uri="{9D8B030D-6E8A-4147-A177-3AD203B41FA5}">
                      <a16:colId xmlns:a16="http://schemas.microsoft.com/office/drawing/2014/main" val="2940590739"/>
                    </a:ext>
                  </a:extLst>
                </a:gridCol>
                <a:gridCol w="1567942">
                  <a:extLst>
                    <a:ext uri="{9D8B030D-6E8A-4147-A177-3AD203B41FA5}">
                      <a16:colId xmlns:a16="http://schemas.microsoft.com/office/drawing/2014/main" val="653432560"/>
                    </a:ext>
                  </a:extLst>
                </a:gridCol>
              </a:tblGrid>
              <a:tr h="306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Proyectos 2021 Corte Octubre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N°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Montos M($)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01146410"/>
                  </a:ext>
                </a:extLst>
              </a:tr>
              <a:tr h="306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Proyectos de Investigación Adjudicados Internos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3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30.000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68153448"/>
                  </a:ext>
                </a:extLst>
              </a:tr>
              <a:tr h="306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Proyectos de Investigación Adjudicados Externos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7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1.436.591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0392509"/>
                  </a:ext>
                </a:extLst>
              </a:tr>
            </a:tbl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E0CD39C4-0B82-480F-9EAF-195BBCCDC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55781"/>
              </p:ext>
            </p:extLst>
          </p:nvPr>
        </p:nvGraphicFramePr>
        <p:xfrm>
          <a:off x="2538822" y="3716768"/>
          <a:ext cx="7185750" cy="28790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9110">
                  <a:extLst>
                    <a:ext uri="{9D8B030D-6E8A-4147-A177-3AD203B41FA5}">
                      <a16:colId xmlns:a16="http://schemas.microsoft.com/office/drawing/2014/main" val="4118847661"/>
                    </a:ext>
                  </a:extLst>
                </a:gridCol>
                <a:gridCol w="1222540">
                  <a:extLst>
                    <a:ext uri="{9D8B030D-6E8A-4147-A177-3AD203B41FA5}">
                      <a16:colId xmlns:a16="http://schemas.microsoft.com/office/drawing/2014/main" val="3896365481"/>
                    </a:ext>
                  </a:extLst>
                </a:gridCol>
                <a:gridCol w="1774100">
                  <a:extLst>
                    <a:ext uri="{9D8B030D-6E8A-4147-A177-3AD203B41FA5}">
                      <a16:colId xmlns:a16="http://schemas.microsoft.com/office/drawing/2014/main" val="3006131598"/>
                    </a:ext>
                  </a:extLst>
                </a:gridCol>
              </a:tblGrid>
              <a:tr h="524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u="sng" dirty="0">
                          <a:effectLst/>
                        </a:rPr>
                        <a:t> AÑO ADJUDICACION 2021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34540169"/>
                  </a:ext>
                </a:extLst>
              </a:tr>
              <a:tr h="429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effectLst/>
                        </a:rPr>
                        <a:t>PROYECTOS ADJUDICADOS EXTERNOS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effectLst/>
                        </a:rPr>
                        <a:t>Cuenta de CÓDIGO PYTO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effectLst/>
                        </a:rPr>
                        <a:t>Suma de MONTO ADJUDICADO (MILES $)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57587445"/>
                  </a:ext>
                </a:extLst>
              </a:tr>
              <a:tr h="2086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effectLst/>
                        </a:rPr>
                        <a:t>FONDECYT</a:t>
                      </a:r>
                      <a:endParaRPr lang="es-CL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effectLst/>
                        </a:rPr>
                        <a:t>4</a:t>
                      </a:r>
                      <a:endParaRPr lang="es-CL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 dirty="0">
                          <a:effectLst/>
                        </a:rPr>
                        <a:t>$                             698.243 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38578912"/>
                  </a:ext>
                </a:extLst>
              </a:tr>
              <a:tr h="214928">
                <a:tc>
                  <a:txBody>
                    <a:bodyPr/>
                    <a:lstStyle/>
                    <a:p>
                      <a:pPr indent="114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effectLst/>
                        </a:rPr>
                        <a:t>CONCURSO POSTDOCTORADO 2021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effectLst/>
                        </a:rPr>
                        <a:t>1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effectLst/>
                        </a:rPr>
                        <a:t>$                             178.500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86630211"/>
                  </a:ext>
                </a:extLst>
              </a:tr>
              <a:tr h="214928">
                <a:tc>
                  <a:txBody>
                    <a:bodyPr/>
                    <a:lstStyle/>
                    <a:p>
                      <a:pPr indent="114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effectLst/>
                        </a:rPr>
                        <a:t>FONDECYT REGULAR 2021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effectLst/>
                        </a:rPr>
                        <a:t>3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effectLst/>
                        </a:rPr>
                        <a:t>$                             519.743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15492511"/>
                  </a:ext>
                </a:extLst>
              </a:tr>
              <a:tr h="214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effectLst/>
                        </a:rPr>
                        <a:t>FONDEF</a:t>
                      </a:r>
                      <a:endParaRPr lang="es-CL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 dirty="0">
                          <a:effectLst/>
                        </a:rPr>
                        <a:t>2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 dirty="0">
                          <a:effectLst/>
                        </a:rPr>
                        <a:t>$                             559.735 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65268677"/>
                  </a:ext>
                </a:extLst>
              </a:tr>
              <a:tr h="214928">
                <a:tc>
                  <a:txBody>
                    <a:bodyPr/>
                    <a:lstStyle/>
                    <a:p>
                      <a:pPr indent="114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effectLst/>
                        </a:rPr>
                        <a:t>IDEA I+D 2021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effectLst/>
                        </a:rPr>
                        <a:t>2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effectLst/>
                        </a:rPr>
                        <a:t>$                             559.735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38525750"/>
                  </a:ext>
                </a:extLst>
              </a:tr>
              <a:tr h="214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 dirty="0">
                          <a:effectLst/>
                        </a:rPr>
                        <a:t>PAI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 dirty="0">
                          <a:effectLst/>
                        </a:rPr>
                        <a:t>1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 dirty="0">
                          <a:effectLst/>
                        </a:rPr>
                        <a:t>$                             178.613 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67889794"/>
                  </a:ext>
                </a:extLst>
              </a:tr>
              <a:tr h="426854">
                <a:tc>
                  <a:txBody>
                    <a:bodyPr/>
                    <a:lstStyle/>
                    <a:p>
                      <a:pPr indent="1143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effectLst/>
                        </a:rPr>
                        <a:t>CONVOCATORIA NACIONAL SUBVENCIÓN A LA INSTALACIÓN EN LA ACADEMIA 2021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effectLst/>
                        </a:rPr>
                        <a:t>1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effectLst/>
                        </a:rPr>
                        <a:t>$                             178.613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8035332"/>
                  </a:ext>
                </a:extLst>
              </a:tr>
              <a:tr h="2149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 dirty="0">
                          <a:effectLst/>
                        </a:rPr>
                        <a:t>Total general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 dirty="0">
                          <a:effectLst/>
                        </a:rPr>
                        <a:t>7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 dirty="0">
                          <a:effectLst/>
                        </a:rPr>
                        <a:t>$                         1.436.591 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391220009"/>
                  </a:ext>
                </a:extLst>
              </a:tr>
            </a:tbl>
          </a:graphicData>
        </a:graphic>
      </p:graphicFrame>
      <p:pic>
        <p:nvPicPr>
          <p:cNvPr id="15" name="Picture 4" descr="Vista previa de imagen">
            <a:extLst>
              <a:ext uri="{FF2B5EF4-FFF2-40B4-BE49-F238E27FC236}">
                <a16:creationId xmlns:a16="http://schemas.microsoft.com/office/drawing/2014/main" id="{6F855C72-B086-434F-B11E-40A105A8A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4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3C49AFEA-2BCE-D44D-8ECB-B01220F74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471340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DE INVESTIGACIÓN E INNOVACIÓN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8380C287-DE0A-6144-8A62-FB86B4BD657B}"/>
              </a:ext>
            </a:extLst>
          </p:cNvPr>
          <p:cNvSpPr/>
          <p:nvPr/>
        </p:nvSpPr>
        <p:spPr>
          <a:xfrm>
            <a:off x="6352519" y="4773377"/>
            <a:ext cx="1771806" cy="1771806"/>
          </a:xfrm>
          <a:prstGeom prst="roundRect">
            <a:avLst>
              <a:gd name="adj" fmla="val 5059"/>
            </a:avLst>
          </a:prstGeom>
          <a:solidFill>
            <a:srgbClr val="0069B1"/>
          </a:solidFill>
          <a:ln>
            <a:noFill/>
          </a:ln>
          <a:effectLst>
            <a:outerShdw blurRad="1270000" dist="266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900"/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9330035-1498-F04F-BE4E-4A3A9C7149BF}"/>
              </a:ext>
            </a:extLst>
          </p:cNvPr>
          <p:cNvSpPr/>
          <p:nvPr/>
        </p:nvSpPr>
        <p:spPr>
          <a:xfrm>
            <a:off x="4119081" y="4777342"/>
            <a:ext cx="1771806" cy="1771806"/>
          </a:xfrm>
          <a:prstGeom prst="roundRect">
            <a:avLst>
              <a:gd name="adj" fmla="val 5059"/>
            </a:avLst>
          </a:prstGeom>
          <a:solidFill>
            <a:srgbClr val="44546A"/>
          </a:solidFill>
          <a:ln>
            <a:noFill/>
          </a:ln>
          <a:effectLst>
            <a:outerShdw blurRad="1270000" dist="266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900"/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DD8EC48F-F493-1E49-A523-071CFAE7807F}"/>
              </a:ext>
            </a:extLst>
          </p:cNvPr>
          <p:cNvSpPr/>
          <p:nvPr/>
        </p:nvSpPr>
        <p:spPr>
          <a:xfrm>
            <a:off x="8578490" y="4773377"/>
            <a:ext cx="1771806" cy="1771806"/>
          </a:xfrm>
          <a:prstGeom prst="roundRect">
            <a:avLst>
              <a:gd name="adj" fmla="val 5059"/>
            </a:avLst>
          </a:prstGeom>
          <a:solidFill>
            <a:srgbClr val="009CA6"/>
          </a:solidFill>
          <a:ln>
            <a:noFill/>
          </a:ln>
          <a:effectLst>
            <a:outerShdw blurRad="1270000" dist="266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900" dirty="0"/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F4BEC0A0-EDBF-E843-B74A-967C734AA825}"/>
              </a:ext>
            </a:extLst>
          </p:cNvPr>
          <p:cNvSpPr txBox="1"/>
          <p:nvPr/>
        </p:nvSpPr>
        <p:spPr>
          <a:xfrm>
            <a:off x="4571150" y="4980833"/>
            <a:ext cx="856004" cy="615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_tradnl" sz="39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</a:t>
            </a: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1FABB1AA-471F-4A45-AF21-FEB8602058BD}"/>
              </a:ext>
            </a:extLst>
          </p:cNvPr>
          <p:cNvSpPr txBox="1"/>
          <p:nvPr/>
        </p:nvSpPr>
        <p:spPr>
          <a:xfrm flipH="1">
            <a:off x="4205051" y="5798783"/>
            <a:ext cx="1599866" cy="4767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100" dirty="0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Publicaciones WOS/</a:t>
            </a:r>
            <a:r>
              <a:rPr lang="es-ES_tradnl" sz="1100" dirty="0" err="1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Scopus</a:t>
            </a:r>
            <a:r>
              <a:rPr lang="es-ES_tradnl" sz="1100" dirty="0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por año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9284E975-4A0E-7C4B-9CC7-CC3307C113CF}"/>
              </a:ext>
            </a:extLst>
          </p:cNvPr>
          <p:cNvSpPr txBox="1"/>
          <p:nvPr/>
        </p:nvSpPr>
        <p:spPr>
          <a:xfrm>
            <a:off x="6953126" y="4976868"/>
            <a:ext cx="570669" cy="615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_tradnl" sz="39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CD9FD432-497A-0047-8185-6216A928DF80}"/>
              </a:ext>
            </a:extLst>
          </p:cNvPr>
          <p:cNvSpPr txBox="1"/>
          <p:nvPr/>
        </p:nvSpPr>
        <p:spPr>
          <a:xfrm flipH="1">
            <a:off x="6438489" y="5736944"/>
            <a:ext cx="1599866" cy="4767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100" dirty="0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Doctorados acreditados</a:t>
            </a:r>
          </a:p>
          <a:p>
            <a:pPr algn="ctr">
              <a:lnSpc>
                <a:spcPct val="150000"/>
              </a:lnSpc>
            </a:pPr>
            <a:r>
              <a:rPr lang="es-ES_tradnl" sz="1100" dirty="0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(100% de la oferta)</a:t>
            </a: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87588C78-0642-2A45-B87B-CCC1F6E1AF49}"/>
              </a:ext>
            </a:extLst>
          </p:cNvPr>
          <p:cNvSpPr txBox="1"/>
          <p:nvPr/>
        </p:nvSpPr>
        <p:spPr>
          <a:xfrm>
            <a:off x="9179097" y="4976868"/>
            <a:ext cx="570669" cy="615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_tradnl" sz="39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7A65AACA-5E02-7344-95C9-A45922FADF5E}"/>
              </a:ext>
            </a:extLst>
          </p:cNvPr>
          <p:cNvSpPr txBox="1"/>
          <p:nvPr/>
        </p:nvSpPr>
        <p:spPr>
          <a:xfrm flipH="1">
            <a:off x="8664460" y="5736944"/>
            <a:ext cx="1599866" cy="4767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100" dirty="0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Magister Acreditados</a:t>
            </a:r>
          </a:p>
          <a:p>
            <a:pPr algn="ctr">
              <a:lnSpc>
                <a:spcPct val="150000"/>
              </a:lnSpc>
            </a:pPr>
            <a:r>
              <a:rPr lang="es-ES_tradnl" sz="1100" dirty="0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(100% de la oferta)</a:t>
            </a: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171FD0A0-A794-E946-9451-D5918787B838}"/>
              </a:ext>
            </a:extLst>
          </p:cNvPr>
          <p:cNvSpPr/>
          <p:nvPr/>
        </p:nvSpPr>
        <p:spPr>
          <a:xfrm>
            <a:off x="1885643" y="4777342"/>
            <a:ext cx="1771806" cy="1771806"/>
          </a:xfrm>
          <a:prstGeom prst="roundRect">
            <a:avLst>
              <a:gd name="adj" fmla="val 5059"/>
            </a:avLst>
          </a:prstGeom>
          <a:gradFill flip="none" rotWithShape="1">
            <a:gsLst>
              <a:gs pos="10000">
                <a:srgbClr val="0069B1"/>
              </a:gs>
              <a:gs pos="100000">
                <a:srgbClr val="009CA6"/>
              </a:gs>
            </a:gsLst>
            <a:lin ang="16200000" scaled="1"/>
            <a:tileRect/>
          </a:gradFill>
          <a:ln>
            <a:noFill/>
          </a:ln>
          <a:effectLst>
            <a:outerShdw blurRad="1270000" dist="266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900"/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0DB6658C-7210-4346-AF1C-9646B4F4836D}"/>
              </a:ext>
            </a:extLst>
          </p:cNvPr>
          <p:cNvSpPr txBox="1"/>
          <p:nvPr/>
        </p:nvSpPr>
        <p:spPr>
          <a:xfrm>
            <a:off x="2486248" y="4980833"/>
            <a:ext cx="532582" cy="615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_tradnl" sz="39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C31E8347-A33A-F144-A622-ACDE19817066}"/>
              </a:ext>
            </a:extLst>
          </p:cNvPr>
          <p:cNvSpPr txBox="1"/>
          <p:nvPr/>
        </p:nvSpPr>
        <p:spPr>
          <a:xfrm flipH="1">
            <a:off x="1885642" y="5560618"/>
            <a:ext cx="1769706" cy="984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100" dirty="0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Proyectos </a:t>
            </a:r>
            <a:r>
              <a:rPr lang="es-ES_tradnl" sz="1100" dirty="0" err="1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Fondecyt</a:t>
            </a:r>
            <a:r>
              <a:rPr lang="es-ES_tradnl" sz="1100" dirty="0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adjudicados por año </a:t>
            </a:r>
          </a:p>
          <a:p>
            <a:pPr algn="ctr">
              <a:lnSpc>
                <a:spcPct val="150000"/>
              </a:lnSpc>
            </a:pPr>
            <a:r>
              <a:rPr lang="es-ES_tradnl" sz="1100" dirty="0">
                <a:solidFill>
                  <a:schemeClr val="bg1"/>
                </a:solidFill>
                <a:latin typeface="Raleway" panose="020B05030301010600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(3 regulares, 4 iniciación y 4 postdoctorados)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2F702FD-5DF9-D944-92E1-1E61C036AB9F}"/>
              </a:ext>
            </a:extLst>
          </p:cNvPr>
          <p:cNvSpPr txBox="1"/>
          <p:nvPr/>
        </p:nvSpPr>
        <p:spPr>
          <a:xfrm>
            <a:off x="358218" y="921916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DIRECCIÓN GENERAL DE INVESTIGACIÓN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191213D-E10F-4B12-84D6-E6CA47A7F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508" y="29763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8DA2161-901F-9642-8207-6B71AFD4DE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247789"/>
              </p:ext>
            </p:extLst>
          </p:nvPr>
        </p:nvGraphicFramePr>
        <p:xfrm>
          <a:off x="2315837" y="1618662"/>
          <a:ext cx="7150100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Hoja de cálculo" r:id="rId4" imgW="7150100" imgH="2082800" progId="Excel.Sheet.12">
                  <p:embed/>
                </p:oleObj>
              </mc:Choice>
              <mc:Fallback>
                <p:oleObj name="Hoja de cálculo" r:id="rId4" imgW="7150100" imgH="2082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5837" y="1618662"/>
                        <a:ext cx="7150100" cy="208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id="{A7D51BCA-6E0D-504D-80B1-0CD983D1A55D}"/>
              </a:ext>
            </a:extLst>
          </p:cNvPr>
          <p:cNvSpPr txBox="1"/>
          <p:nvPr/>
        </p:nvSpPr>
        <p:spPr>
          <a:xfrm>
            <a:off x="0" y="383481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4F8B"/>
                </a:solidFill>
              </a:rPr>
              <a:t>Elementos a priorizar para la próxima acreditación (2025)</a:t>
            </a:r>
          </a:p>
          <a:p>
            <a:pPr algn="ctr"/>
            <a:r>
              <a:rPr lang="es-ES_tradnl" sz="2400" b="1" dirty="0">
                <a:solidFill>
                  <a:srgbClr val="004F8B"/>
                </a:solidFill>
              </a:rPr>
              <a:t>Camino a una mayor </a:t>
            </a:r>
            <a:r>
              <a:rPr lang="es-ES_tradnl" sz="2400" b="1" dirty="0" err="1">
                <a:solidFill>
                  <a:srgbClr val="004F8B"/>
                </a:solidFill>
              </a:rPr>
              <a:t>complejización</a:t>
            </a:r>
            <a:endParaRPr lang="es-ES_tradnl" sz="2400" b="1" dirty="0">
              <a:solidFill>
                <a:srgbClr val="004F8B"/>
              </a:solidFill>
            </a:endParaRPr>
          </a:p>
        </p:txBody>
      </p:sp>
      <p:pic>
        <p:nvPicPr>
          <p:cNvPr id="31" name="Picture 4" descr="Vista previa de imagen">
            <a:extLst>
              <a:ext uri="{FF2B5EF4-FFF2-40B4-BE49-F238E27FC236}">
                <a16:creationId xmlns:a16="http://schemas.microsoft.com/office/drawing/2014/main" id="{CE4BAF49-5A6C-9E46-B322-7EDD07DB3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413287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DE INVESTIGACIÓN E INNOVACIÓN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4A9B430-9697-4B4B-B19F-A78F1627C80C}"/>
              </a:ext>
            </a:extLst>
          </p:cNvPr>
          <p:cNvSpPr txBox="1"/>
          <p:nvPr/>
        </p:nvSpPr>
        <p:spPr>
          <a:xfrm>
            <a:off x="358218" y="863863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DIRECCIÓN GENERAL DE INNOVACIÓN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B31DC18-0680-C545-AD82-0A32CD533803}"/>
              </a:ext>
            </a:extLst>
          </p:cNvPr>
          <p:cNvSpPr/>
          <p:nvPr/>
        </p:nvSpPr>
        <p:spPr>
          <a:xfrm>
            <a:off x="205273" y="1697088"/>
            <a:ext cx="11620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Actualmente tiene vigente </a:t>
            </a:r>
            <a:r>
              <a:rPr lang="es-ES_tradnl" sz="2400" b="1" dirty="0">
                <a:solidFill>
                  <a:srgbClr val="4D4D4D"/>
                </a:solidFill>
              </a:rPr>
              <a:t>12 proyectos FIC</a:t>
            </a:r>
            <a:r>
              <a:rPr lang="es-ES_tradnl" sz="2400" dirty="0">
                <a:solidFill>
                  <a:srgbClr val="4D4D4D"/>
                </a:solidFill>
              </a:rPr>
              <a:t>, (8 Tarapacá y 4 Antofagasta), con una tasa de adjudicación del 30% el año 2021. Además, se postularon </a:t>
            </a:r>
            <a:r>
              <a:rPr lang="es-ES_tradnl" sz="2400" b="1" dirty="0">
                <a:solidFill>
                  <a:srgbClr val="4D4D4D"/>
                </a:solidFill>
              </a:rPr>
              <a:t>2 FIC Arica y 2 FIC Antofagasta</a:t>
            </a:r>
            <a:r>
              <a:rPr lang="es-ES_tradnl" sz="2400" dirty="0">
                <a:solidFill>
                  <a:srgbClr val="4D4D4D"/>
                </a:solidFill>
              </a:rPr>
              <a:t> por monto total sobre los 600 millones.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Prestaciones de servicios; durante el 2021 se adjudicaron </a:t>
            </a:r>
            <a:r>
              <a:rPr lang="es-ES_tradnl" sz="2400" b="1" dirty="0">
                <a:solidFill>
                  <a:srgbClr val="4D4D4D"/>
                </a:solidFill>
              </a:rPr>
              <a:t>18 prestaciones de servicios</a:t>
            </a:r>
            <a:r>
              <a:rPr lang="es-ES_tradnl" sz="2400" dirty="0">
                <a:solidFill>
                  <a:srgbClr val="4D4D4D"/>
                </a:solidFill>
              </a:rPr>
              <a:t> por más de $530 millones.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3698574-8468-824A-B671-C2ED4AD89FA3}"/>
              </a:ext>
            </a:extLst>
          </p:cNvPr>
          <p:cNvSpPr txBox="1"/>
          <p:nvPr/>
        </p:nvSpPr>
        <p:spPr>
          <a:xfrm>
            <a:off x="358218" y="3720465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GESTIÓN DE CONOCIMIENTO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AC9FDE4-AEA4-1647-88A5-25C80926AA5F}"/>
              </a:ext>
            </a:extLst>
          </p:cNvPr>
          <p:cNvSpPr/>
          <p:nvPr/>
        </p:nvSpPr>
        <p:spPr>
          <a:xfrm>
            <a:off x="205273" y="4129622"/>
            <a:ext cx="11620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Prestaciones de servicios (FIA, IFOP, CONADI).</a:t>
            </a:r>
            <a:r>
              <a:rPr lang="es-ES_tradnl" sz="2400" dirty="0">
                <a:solidFill>
                  <a:srgbClr val="4D4D4D"/>
                </a:solidFill>
              </a:rPr>
              <a:t> En lo que va del año 2021 se has adjudicado </a:t>
            </a:r>
            <a:r>
              <a:rPr lang="es-ES_tradnl" sz="2400" b="1" dirty="0">
                <a:solidFill>
                  <a:srgbClr val="4D4D4D"/>
                </a:solidFill>
              </a:rPr>
              <a:t>14 prestaciones de servicios</a:t>
            </a:r>
            <a:r>
              <a:rPr lang="es-ES_tradnl" sz="2400" dirty="0">
                <a:solidFill>
                  <a:srgbClr val="4D4D4D"/>
                </a:solidFill>
              </a:rPr>
              <a:t> por un monto total aproximado de $615.000.000.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En abril la Dirección organizó un conversatorio con investigadores 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74738B4-AECF-784E-BBDE-AC21F6083FA8}"/>
              </a:ext>
            </a:extLst>
          </p:cNvPr>
          <p:cNvSpPr txBox="1"/>
          <p:nvPr/>
        </p:nvSpPr>
        <p:spPr>
          <a:xfrm>
            <a:off x="358218" y="1386965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INVESTIGACIÓN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D2D2562C-56BE-324F-94D1-2D59E15F8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8" name="Picture 4" descr="Vista previa de imagen">
            <a:extLst>
              <a:ext uri="{FF2B5EF4-FFF2-40B4-BE49-F238E27FC236}">
                <a16:creationId xmlns:a16="http://schemas.microsoft.com/office/drawing/2014/main" id="{781BDFFB-22BB-1E4C-833B-0E3F4EF2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1DBAB734-32E9-564E-A828-05BDDF8B88B6}"/>
              </a:ext>
            </a:extLst>
          </p:cNvPr>
          <p:cNvSpPr txBox="1"/>
          <p:nvPr/>
        </p:nvSpPr>
        <p:spPr>
          <a:xfrm>
            <a:off x="371470" y="649845"/>
            <a:ext cx="1219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004F8B"/>
                </a:solidFill>
              </a:rPr>
              <a:t>VINCULACIÓN Y EXTENSIÓN</a:t>
            </a:r>
            <a:endParaRPr lang="es-CL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CB6F3F6-104A-174C-8066-65C8B491C7A0}"/>
              </a:ext>
            </a:extLst>
          </p:cNvPr>
          <p:cNvSpPr/>
          <p:nvPr/>
        </p:nvSpPr>
        <p:spPr>
          <a:xfrm>
            <a:off x="218524" y="960754"/>
            <a:ext cx="119734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Actualmente está en proceso la firma de </a:t>
            </a:r>
            <a:r>
              <a:rPr lang="es-ES_tradnl" b="1" dirty="0">
                <a:solidFill>
                  <a:srgbClr val="4D4D4D"/>
                </a:solidFill>
              </a:rPr>
              <a:t>dos convenios Marco con la OTL de la Universidad de Antofagasta y la UCN</a:t>
            </a:r>
            <a:r>
              <a:rPr lang="es-ES_tradnl" dirty="0">
                <a:solidFill>
                  <a:srgbClr val="4D4D4D"/>
                </a:solidFill>
              </a:rPr>
              <a:t> convenios que formalizaran los lazos que ya existen entre las instituciones y que buscan robustecer el trabajo colaborativo en el </a:t>
            </a:r>
            <a:r>
              <a:rPr lang="es-ES_tradnl" b="1" dirty="0">
                <a:solidFill>
                  <a:srgbClr val="4D4D4D"/>
                </a:solidFill>
              </a:rPr>
              <a:t>ámbito de la Innovación, emprendimiento y transferencia tecnológica</a:t>
            </a:r>
            <a:r>
              <a:rPr lang="es-ES_tradnl" dirty="0">
                <a:solidFill>
                  <a:srgbClr val="4D4D4D"/>
                </a:solidFill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La Dirección de Innovación es parte fundadora de la </a:t>
            </a:r>
            <a:r>
              <a:rPr lang="es-ES_tradnl" b="1" dirty="0">
                <a:solidFill>
                  <a:srgbClr val="4D4D4D"/>
                </a:solidFill>
              </a:rPr>
              <a:t>RED MUTUO</a:t>
            </a:r>
            <a:r>
              <a:rPr lang="es-ES_tradnl" dirty="0">
                <a:solidFill>
                  <a:srgbClr val="4D4D4D"/>
                </a:solidFill>
              </a:rPr>
              <a:t>, red creada con la finalidad de promover la vinculación de los </a:t>
            </a:r>
            <a:r>
              <a:rPr lang="es-ES_tradnl" b="1" dirty="0">
                <a:solidFill>
                  <a:srgbClr val="4D4D4D"/>
                </a:solidFill>
              </a:rPr>
              <a:t>ecosistemas de emprendimiento </a:t>
            </a:r>
            <a:r>
              <a:rPr lang="es-ES_tradnl" dirty="0">
                <a:solidFill>
                  <a:srgbClr val="4D4D4D"/>
                </a:solidFill>
              </a:rPr>
              <a:t>universitarios de Chile.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La dirección lleva a cabo el </a:t>
            </a:r>
            <a:r>
              <a:rPr lang="es-ES_tradnl" b="1" dirty="0">
                <a:solidFill>
                  <a:srgbClr val="4D4D4D"/>
                </a:solidFill>
              </a:rPr>
              <a:t>proyecto “Originarias” Programa de ONU Mujeres</a:t>
            </a:r>
            <a:r>
              <a:rPr lang="es-ES_tradnl" dirty="0">
                <a:solidFill>
                  <a:srgbClr val="4D4D4D"/>
                </a:solidFill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4D4D4D"/>
                </a:solidFill>
              </a:rPr>
              <a:t>CONSORCIO DEL DESIERTO: IMPULSANDO LA AGRICULTURA DEL FUTURO</a:t>
            </a:r>
            <a:r>
              <a:rPr lang="es-ES_tradnl" dirty="0">
                <a:solidFill>
                  <a:srgbClr val="4D4D4D"/>
                </a:solidFill>
              </a:rPr>
              <a:t>; la UNAP es parte de este gran consorcio entre empresas privadas e instituciones públicas que financia CORFO.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Además de la Ejecución de la </a:t>
            </a:r>
            <a:r>
              <a:rPr lang="es-ES_tradnl" b="1" dirty="0">
                <a:solidFill>
                  <a:srgbClr val="4D4D4D"/>
                </a:solidFill>
              </a:rPr>
              <a:t>Ruta del Vino</a:t>
            </a:r>
            <a:r>
              <a:rPr lang="es-ES_tradnl" dirty="0">
                <a:solidFill>
                  <a:srgbClr val="4D4D4D"/>
                </a:solidFill>
              </a:rPr>
              <a:t>, se ha realizado </a:t>
            </a:r>
            <a:r>
              <a:rPr lang="es-ES_tradnl" b="1" dirty="0">
                <a:solidFill>
                  <a:srgbClr val="4D4D4D"/>
                </a:solidFill>
              </a:rPr>
              <a:t>capacitación del manejo de la Vid</a:t>
            </a:r>
            <a:r>
              <a:rPr lang="es-ES_tradnl" dirty="0">
                <a:solidFill>
                  <a:srgbClr val="4D4D4D"/>
                </a:solidFill>
              </a:rPr>
              <a:t> a los </a:t>
            </a:r>
            <a:r>
              <a:rPr lang="es-ES_tradnl" b="1" dirty="0">
                <a:solidFill>
                  <a:srgbClr val="4D4D4D"/>
                </a:solidFill>
              </a:rPr>
              <a:t>agricultores</a:t>
            </a:r>
            <a:r>
              <a:rPr lang="es-ES_tradnl" dirty="0">
                <a:solidFill>
                  <a:srgbClr val="4D4D4D"/>
                </a:solidFill>
              </a:rPr>
              <a:t> a través del programa </a:t>
            </a:r>
            <a:r>
              <a:rPr lang="es-ES_tradnl" b="1" dirty="0">
                <a:solidFill>
                  <a:srgbClr val="4D4D4D"/>
                </a:solidFill>
              </a:rPr>
              <a:t>TECK</a:t>
            </a:r>
            <a:r>
              <a:rPr lang="es-ES_tradnl" dirty="0">
                <a:solidFill>
                  <a:srgbClr val="4D4D4D"/>
                </a:solidFill>
              </a:rPr>
              <a:t> y </a:t>
            </a:r>
            <a:r>
              <a:rPr lang="es-ES_tradnl" b="1" dirty="0">
                <a:solidFill>
                  <a:srgbClr val="4D4D4D"/>
                </a:solidFill>
              </a:rPr>
              <a:t>Vino del Desierto</a:t>
            </a:r>
            <a:r>
              <a:rPr lang="es-ES_tradnl" dirty="0">
                <a:solidFill>
                  <a:srgbClr val="4D4D4D"/>
                </a:solidFill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Se han elaborado </a:t>
            </a:r>
            <a:r>
              <a:rPr lang="es-ES_tradnl" b="1" dirty="0">
                <a:solidFill>
                  <a:srgbClr val="4D4D4D"/>
                </a:solidFill>
              </a:rPr>
              <a:t>productos basados en Economía Circular</a:t>
            </a:r>
            <a:r>
              <a:rPr lang="es-ES_tradnl" dirty="0">
                <a:solidFill>
                  <a:srgbClr val="4D4D4D"/>
                </a:solidFill>
              </a:rPr>
              <a:t> con insumos del vino del desierto. 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Sumado a los</a:t>
            </a:r>
            <a:r>
              <a:rPr lang="es-ES_tradnl" b="1" dirty="0">
                <a:solidFill>
                  <a:srgbClr val="4D4D4D"/>
                </a:solidFill>
              </a:rPr>
              <a:t> reconocimientos a la calidad</a:t>
            </a:r>
            <a:r>
              <a:rPr lang="es-ES_tradnl" dirty="0">
                <a:solidFill>
                  <a:srgbClr val="4D4D4D"/>
                </a:solidFill>
              </a:rPr>
              <a:t> del Vino del Desierto, éste fue incluido en el Pabellón en el </a:t>
            </a:r>
            <a:r>
              <a:rPr lang="es-ES_tradnl" b="1" dirty="0">
                <a:solidFill>
                  <a:srgbClr val="4D4D4D"/>
                </a:solidFill>
              </a:rPr>
              <a:t>Museo del Vino en Colchagua </a:t>
            </a:r>
            <a:r>
              <a:rPr lang="es-ES_tradnl" dirty="0">
                <a:solidFill>
                  <a:srgbClr val="4D4D4D"/>
                </a:solidFill>
              </a:rPr>
              <a:t>y el </a:t>
            </a:r>
            <a:r>
              <a:rPr lang="es-ES_tradnl" b="1" dirty="0">
                <a:solidFill>
                  <a:srgbClr val="4D4D4D"/>
                </a:solidFill>
              </a:rPr>
              <a:t>Museo Regional de Tarapacá.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Gran posicionamiento y reconocimiento al aporte de los </a:t>
            </a:r>
            <a:r>
              <a:rPr lang="es-ES_tradnl" b="1" dirty="0">
                <a:solidFill>
                  <a:srgbClr val="4D4D4D"/>
                </a:solidFill>
              </a:rPr>
              <a:t>Observatorios Laborales de Tarapacá y Arica/Parinacota</a:t>
            </a:r>
            <a:r>
              <a:rPr lang="es-ES_tradnl" dirty="0">
                <a:solidFill>
                  <a:srgbClr val="4D4D4D"/>
                </a:solidFill>
              </a:rPr>
              <a:t>. </a:t>
            </a:r>
            <a:r>
              <a:rPr lang="es-ES_tradnl" b="1" dirty="0">
                <a:solidFill>
                  <a:srgbClr val="4D4D4D"/>
                </a:solidFill>
              </a:rPr>
              <a:t>Encuesta Nacional de Demanda Laboral</a:t>
            </a:r>
            <a:r>
              <a:rPr lang="es-ES_tradnl" dirty="0">
                <a:solidFill>
                  <a:srgbClr val="4D4D4D"/>
                </a:solidFill>
              </a:rPr>
              <a:t> (ENADEL); trabajo en conjunto al </a:t>
            </a:r>
            <a:r>
              <a:rPr lang="es-ES_tradnl" b="1" dirty="0">
                <a:solidFill>
                  <a:srgbClr val="4D4D4D"/>
                </a:solidFill>
              </a:rPr>
              <a:t>Consejo de Competencias Mineras</a:t>
            </a:r>
            <a:r>
              <a:rPr lang="es-ES_tradnl" dirty="0">
                <a:solidFill>
                  <a:srgbClr val="4D4D4D"/>
                </a:solidFill>
              </a:rPr>
              <a:t> (CCM), para conocer la demanda de capital humano, necesidades de capacitación, certificación y diversas brechas actuales presentes en las empresas del sector y finalmente, </a:t>
            </a:r>
            <a:r>
              <a:rPr lang="es-ES_tradnl" b="1" dirty="0">
                <a:solidFill>
                  <a:srgbClr val="4D4D4D"/>
                </a:solidFill>
              </a:rPr>
              <a:t>trabajo colaborativo con las Oficinas Municipales de Intermediación Laboral </a:t>
            </a:r>
            <a:r>
              <a:rPr lang="es-ES_tradnl" dirty="0">
                <a:solidFill>
                  <a:srgbClr val="4D4D4D"/>
                </a:solidFill>
              </a:rPr>
              <a:t>(OMIL) de la región.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153E95-7D94-9542-AB6A-C798FA9621C2}"/>
              </a:ext>
            </a:extLst>
          </p:cNvPr>
          <p:cNvSpPr txBox="1"/>
          <p:nvPr/>
        </p:nvSpPr>
        <p:spPr>
          <a:xfrm>
            <a:off x="146184" y="-101312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DE INVESTIGACIÓN E INNOVACIÓN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B1D8CCB-6D11-7443-A8A0-3B9F1A37A121}"/>
              </a:ext>
            </a:extLst>
          </p:cNvPr>
          <p:cNvSpPr txBox="1"/>
          <p:nvPr/>
        </p:nvSpPr>
        <p:spPr>
          <a:xfrm>
            <a:off x="358218" y="266134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DIRECCIÓN GENERAL DE INNOVACIÓN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21E15FA0-1D28-F048-B51B-79267B364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0" name="Picture 4" descr="Vista previa de imagen">
            <a:extLst>
              <a:ext uri="{FF2B5EF4-FFF2-40B4-BE49-F238E27FC236}">
                <a16:creationId xmlns:a16="http://schemas.microsoft.com/office/drawing/2014/main" id="{35DDEEFA-A0EB-7E4F-B21C-38493C7E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9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E0D30F1-A0CC-484F-9CCC-EC85071B250E}"/>
              </a:ext>
            </a:extLst>
          </p:cNvPr>
          <p:cNvSpPr txBox="1"/>
          <p:nvPr/>
        </p:nvSpPr>
        <p:spPr>
          <a:xfrm>
            <a:off x="4855332" y="262305"/>
            <a:ext cx="318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INSTITUTOS Y CENTROS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050EBA7-D9F5-0747-AF70-7704A3DB47AD}"/>
              </a:ext>
            </a:extLst>
          </p:cNvPr>
          <p:cNvSpPr txBox="1"/>
          <p:nvPr/>
        </p:nvSpPr>
        <p:spPr>
          <a:xfrm>
            <a:off x="34834" y="4186205"/>
            <a:ext cx="20118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Instituto </a:t>
            </a:r>
          </a:p>
          <a:p>
            <a:pPr algn="ctr"/>
            <a:r>
              <a:rPr lang="es-CL" sz="2400" b="1" dirty="0">
                <a:solidFill>
                  <a:srgbClr val="004F8B"/>
                </a:solidFill>
              </a:rPr>
              <a:t>Estudios de la </a:t>
            </a:r>
          </a:p>
          <a:p>
            <a:pPr algn="ctr"/>
            <a:r>
              <a:rPr lang="es-CL" sz="2400" b="1" dirty="0">
                <a:solidFill>
                  <a:srgbClr val="004F8B"/>
                </a:solidFill>
              </a:rPr>
              <a:t>Salud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E0CF971-0F69-2C4E-BDF6-43E8AB89D010}"/>
              </a:ext>
            </a:extLst>
          </p:cNvPr>
          <p:cNvSpPr txBox="1"/>
          <p:nvPr/>
        </p:nvSpPr>
        <p:spPr>
          <a:xfrm>
            <a:off x="2046707" y="4340421"/>
            <a:ext cx="9870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solidFill>
                  <a:srgbClr val="4D4D4D"/>
                </a:solidFill>
              </a:rPr>
              <a:t>En el Área de Investigación se desarrollaron </a:t>
            </a:r>
            <a:r>
              <a:rPr lang="es-CL" b="1" dirty="0">
                <a:solidFill>
                  <a:srgbClr val="4D4D4D"/>
                </a:solidFill>
              </a:rPr>
              <a:t>9 publicaciones WOS</a:t>
            </a:r>
            <a:r>
              <a:rPr lang="es-CL" dirty="0">
                <a:solidFill>
                  <a:srgbClr val="4D4D4D"/>
                </a:solidFill>
              </a:rPr>
              <a:t>. En el Área de Ge</a:t>
            </a:r>
            <a:r>
              <a:rPr lang="es-CL" u="sng" dirty="0">
                <a:solidFill>
                  <a:srgbClr val="4D4D4D"/>
                </a:solidFill>
              </a:rPr>
              <a:t>stión</a:t>
            </a:r>
            <a:r>
              <a:rPr lang="es-CL" dirty="0">
                <a:solidFill>
                  <a:srgbClr val="4D4D4D"/>
                </a:solidFill>
              </a:rPr>
              <a:t> del Conocimiento se destaca la realización del</a:t>
            </a:r>
            <a:r>
              <a:rPr lang="es-CL" b="1" dirty="0">
                <a:solidFill>
                  <a:srgbClr val="4D4D4D"/>
                </a:solidFill>
              </a:rPr>
              <a:t> Taller de Salud Ocupacional y Medicina de Altura</a:t>
            </a:r>
            <a:r>
              <a:rPr lang="es-CL" dirty="0">
                <a:solidFill>
                  <a:srgbClr val="4D4D4D"/>
                </a:solidFill>
              </a:rPr>
              <a:t>, evento que contó con la participación de más </a:t>
            </a:r>
            <a:r>
              <a:rPr lang="es-CL" b="1" dirty="0">
                <a:solidFill>
                  <a:srgbClr val="4D4D4D"/>
                </a:solidFill>
              </a:rPr>
              <a:t>130</a:t>
            </a:r>
            <a:r>
              <a:rPr lang="es-CL" dirty="0">
                <a:solidFill>
                  <a:srgbClr val="4D4D4D"/>
                </a:solidFill>
              </a:rPr>
              <a:t> personas.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7704576-E0ED-AB42-8754-2E20661C5BDF}"/>
              </a:ext>
            </a:extLst>
          </p:cNvPr>
          <p:cNvSpPr txBox="1"/>
          <p:nvPr/>
        </p:nvSpPr>
        <p:spPr>
          <a:xfrm>
            <a:off x="2046667" y="751799"/>
            <a:ext cx="9841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solidFill>
                  <a:srgbClr val="4D4D4D"/>
                </a:solidFill>
              </a:rPr>
              <a:t>En el Área de Docencia se destaca la realización del </a:t>
            </a:r>
            <a:r>
              <a:rPr lang="es-CL" b="1" dirty="0">
                <a:solidFill>
                  <a:srgbClr val="4D4D4D"/>
                </a:solidFill>
              </a:rPr>
              <a:t>Doctorado en Estudios Internacionales</a:t>
            </a:r>
            <a:r>
              <a:rPr lang="es-CL" dirty="0">
                <a:solidFill>
                  <a:srgbClr val="4D4D4D"/>
                </a:solidFill>
              </a:rPr>
              <a:t> y del </a:t>
            </a:r>
            <a:r>
              <a:rPr lang="es-CL" b="1" dirty="0">
                <a:solidFill>
                  <a:srgbClr val="4D4D4D"/>
                </a:solidFill>
              </a:rPr>
              <a:t>Magister en Relaciones Internacionales y Estudios Transfronterizos</a:t>
            </a:r>
            <a:r>
              <a:rPr lang="es-CL" dirty="0">
                <a:solidFill>
                  <a:srgbClr val="4D4D4D"/>
                </a:solidFill>
              </a:rPr>
              <a:t>, el cual está </a:t>
            </a:r>
            <a:r>
              <a:rPr lang="es-CL" b="1" dirty="0">
                <a:solidFill>
                  <a:srgbClr val="4D4D4D"/>
                </a:solidFill>
              </a:rPr>
              <a:t>acreditado por 5 años</a:t>
            </a:r>
            <a:r>
              <a:rPr lang="es-CL" dirty="0">
                <a:solidFill>
                  <a:srgbClr val="4D4D4D"/>
                </a:solidFill>
              </a:rPr>
              <a:t>.</a:t>
            </a:r>
          </a:p>
          <a:p>
            <a:pPr algn="just"/>
            <a:r>
              <a:rPr lang="es-CL" dirty="0">
                <a:solidFill>
                  <a:srgbClr val="4D4D4D"/>
                </a:solidFill>
              </a:rPr>
              <a:t>En Investigación, importante señalar sus </a:t>
            </a:r>
            <a:r>
              <a:rPr lang="es-CL" b="1" dirty="0">
                <a:solidFill>
                  <a:srgbClr val="4D4D4D"/>
                </a:solidFill>
              </a:rPr>
              <a:t>32 publicaciones</a:t>
            </a:r>
            <a:r>
              <a:rPr lang="es-CL" dirty="0">
                <a:solidFill>
                  <a:srgbClr val="4D4D4D"/>
                </a:solidFill>
              </a:rPr>
              <a:t>, </a:t>
            </a:r>
            <a:r>
              <a:rPr lang="es-CL" b="1" dirty="0">
                <a:solidFill>
                  <a:srgbClr val="4D4D4D"/>
                </a:solidFill>
              </a:rPr>
              <a:t>11 libros</a:t>
            </a:r>
            <a:r>
              <a:rPr lang="es-CL" dirty="0">
                <a:solidFill>
                  <a:srgbClr val="4D4D4D"/>
                </a:solidFill>
              </a:rPr>
              <a:t>, </a:t>
            </a:r>
            <a:r>
              <a:rPr lang="es-CL" b="1" dirty="0">
                <a:solidFill>
                  <a:srgbClr val="4D4D4D"/>
                </a:solidFill>
              </a:rPr>
              <a:t>12 capítulos de libros</a:t>
            </a:r>
            <a:r>
              <a:rPr lang="es-CL" dirty="0">
                <a:solidFill>
                  <a:srgbClr val="4D4D4D"/>
                </a:solidFill>
              </a:rPr>
              <a:t> (con comité editorial y/o referato externo).</a:t>
            </a:r>
          </a:p>
          <a:p>
            <a:pPr algn="just"/>
            <a:r>
              <a:rPr lang="es-CL" dirty="0">
                <a:solidFill>
                  <a:srgbClr val="4D4D4D"/>
                </a:solidFill>
              </a:rPr>
              <a:t>La vinculación se destaca a través a la participación académicas en congresos, conferencias y encuentros.</a:t>
            </a:r>
          </a:p>
          <a:p>
            <a:pPr algn="just"/>
            <a:endParaRPr lang="es-CL" dirty="0">
              <a:solidFill>
                <a:srgbClr val="4D4D4D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16EE87-F26C-C245-A08F-5577F719F79D}"/>
              </a:ext>
            </a:extLst>
          </p:cNvPr>
          <p:cNvSpPr txBox="1"/>
          <p:nvPr/>
        </p:nvSpPr>
        <p:spPr>
          <a:xfrm>
            <a:off x="204043" y="1253476"/>
            <a:ext cx="771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L"/>
            </a:defPPr>
            <a:lvl1pPr algn="ctr">
              <a:defRPr sz="2400" b="1">
                <a:solidFill>
                  <a:srgbClr val="004F8B"/>
                </a:solidFill>
              </a:defRPr>
            </a:lvl1pPr>
          </a:lstStyle>
          <a:p>
            <a:r>
              <a:rPr lang="es-CL" dirty="0"/>
              <a:t>INTE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9E8821-F620-BF40-B7C7-77BB7F19A5A1}"/>
              </a:ext>
            </a:extLst>
          </p:cNvPr>
          <p:cNvSpPr txBox="1"/>
          <p:nvPr/>
        </p:nvSpPr>
        <p:spPr>
          <a:xfrm>
            <a:off x="178558" y="3055837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L"/>
            </a:defPPr>
            <a:lvl1pPr algn="ctr">
              <a:defRPr sz="2400" b="1">
                <a:solidFill>
                  <a:srgbClr val="004F8B"/>
                </a:solidFill>
              </a:defRPr>
            </a:lvl1pPr>
          </a:lstStyle>
          <a:p>
            <a:r>
              <a:rPr lang="es-CL" dirty="0"/>
              <a:t>ICEN</a:t>
            </a: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id="{3863BA6F-7AD1-604D-9520-E12F0A44ACC0}"/>
              </a:ext>
            </a:extLst>
          </p:cNvPr>
          <p:cNvSpPr txBox="1">
            <a:spLocks/>
          </p:cNvSpPr>
          <p:nvPr/>
        </p:nvSpPr>
        <p:spPr>
          <a:xfrm>
            <a:off x="2046668" y="2766174"/>
            <a:ext cx="9870952" cy="1308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CL" sz="1800" dirty="0"/>
              <a:t>Inicio del </a:t>
            </a:r>
            <a:r>
              <a:rPr lang="es-CL" sz="1800" b="1" dirty="0"/>
              <a:t>Magister en Ciencias con Mención en Física Teórica</a:t>
            </a:r>
            <a:r>
              <a:rPr lang="es-CL" sz="1800" dirty="0"/>
              <a:t> y construcción del </a:t>
            </a:r>
            <a:r>
              <a:rPr lang="es-CL" sz="1800" b="1" dirty="0"/>
              <a:t>Programa de Doctorado en Ciencias Físicas en consorcio con UBB.</a:t>
            </a:r>
          </a:p>
          <a:p>
            <a:pPr marL="0" indent="0" algn="just">
              <a:buNone/>
            </a:pPr>
            <a:r>
              <a:rPr lang="es-CL" sz="1800" dirty="0"/>
              <a:t>23 artículos ISI/WOS y </a:t>
            </a:r>
            <a:r>
              <a:rPr lang="es-CL" sz="1800" dirty="0" err="1"/>
              <a:t>Scielo</a:t>
            </a:r>
            <a:r>
              <a:rPr lang="es-CL" sz="1800" dirty="0"/>
              <a:t>, </a:t>
            </a:r>
            <a:r>
              <a:rPr lang="es-CL" sz="1800" b="1" dirty="0"/>
              <a:t>8 proyectos ANID/FONDECYT</a:t>
            </a:r>
            <a:r>
              <a:rPr lang="es-CL" sz="1800" dirty="0"/>
              <a:t>, comisiones evaluadoras de tesis doctorales, arbitrajes en revistas internacionales.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D61B9899-E217-8544-8703-A3710C2C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8" name="Picture 4" descr="Vista previa de imagen">
            <a:extLst>
              <a:ext uri="{FF2B5EF4-FFF2-40B4-BE49-F238E27FC236}">
                <a16:creationId xmlns:a16="http://schemas.microsoft.com/office/drawing/2014/main" id="{E7CEA74A-9493-8643-BFD2-1E20213F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5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166542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DE ADMINISTRACIÓN Y FINANZAS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C319E96-7DCB-FB48-AED9-0728CA6B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63" y="632009"/>
            <a:ext cx="8788534" cy="5362393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5F054F85-E838-8B4B-BD4B-4E6C272FD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9" name="Picture 4" descr="Vista previa de imagen">
            <a:extLst>
              <a:ext uri="{FF2B5EF4-FFF2-40B4-BE49-F238E27FC236}">
                <a16:creationId xmlns:a16="http://schemas.microsoft.com/office/drawing/2014/main" id="{3D724421-ADD3-8941-855D-B8FE37494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B9EB6991-59A8-A04F-87DF-99C97BF84994}"/>
              </a:ext>
            </a:extLst>
          </p:cNvPr>
          <p:cNvSpPr txBox="1"/>
          <p:nvPr/>
        </p:nvSpPr>
        <p:spPr>
          <a:xfrm>
            <a:off x="146184" y="166542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VICERRECTORÍA DE ADMINISTRACIÓN Y FINANZAS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0F9C500-AA58-3046-9DC4-56F4533C2A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77701"/>
              </p:ext>
            </p:extLst>
          </p:nvPr>
        </p:nvGraphicFramePr>
        <p:xfrm>
          <a:off x="132521" y="1161014"/>
          <a:ext cx="11321180" cy="1118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Hoja de cálculo" r:id="rId3" imgW="12471400" imgH="1231900" progId="Excel.Sheet.12">
                  <p:embed/>
                </p:oleObj>
              </mc:Choice>
              <mc:Fallback>
                <p:oleObj name="Hoja de cálculo" r:id="rId3" imgW="12471400" imgH="1231900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60F9C500-AA58-3046-9DC4-56F4533C2A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521" y="1161014"/>
                        <a:ext cx="11321180" cy="1118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EE29A90A-2B9A-B048-93D4-290A5FED71F2}"/>
              </a:ext>
            </a:extLst>
          </p:cNvPr>
          <p:cNvSpPr txBox="1"/>
          <p:nvPr/>
        </p:nvSpPr>
        <p:spPr>
          <a:xfrm>
            <a:off x="53418" y="643624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DEUDAS PRÓXIMAS A VENCER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924C59-2F06-AC4E-9D0A-604F76181DA6}"/>
              </a:ext>
            </a:extLst>
          </p:cNvPr>
          <p:cNvSpPr txBox="1"/>
          <p:nvPr/>
        </p:nvSpPr>
        <p:spPr>
          <a:xfrm>
            <a:off x="73298" y="2359782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DEUDAS DE LARGO PLAZO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7188854-C4E7-BC43-B23F-8C0701971147}"/>
              </a:ext>
            </a:extLst>
          </p:cNvPr>
          <p:cNvSpPr/>
          <p:nvPr/>
        </p:nvSpPr>
        <p:spPr>
          <a:xfrm>
            <a:off x="768625" y="2756065"/>
            <a:ext cx="5917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Banco Estado (</a:t>
            </a:r>
            <a:r>
              <a:rPr lang="es-ES_tradnl"/>
              <a:t>cambia en enero </a:t>
            </a:r>
            <a:r>
              <a:rPr lang="es-ES_tradnl" dirty="0"/>
              <a:t>– febrero 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Banco Santander.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err="1"/>
              <a:t>Tanner</a:t>
            </a:r>
            <a:r>
              <a:rPr lang="es-ES_tradnl" dirty="0"/>
              <a:t>.</a:t>
            </a:r>
          </a:p>
        </p:txBody>
      </p:sp>
      <p:grpSp>
        <p:nvGrpSpPr>
          <p:cNvPr id="28" name="object 24">
            <a:extLst>
              <a:ext uri="{FF2B5EF4-FFF2-40B4-BE49-F238E27FC236}">
                <a16:creationId xmlns:a16="http://schemas.microsoft.com/office/drawing/2014/main" id="{34191337-B8FC-F548-84B9-6F715325D8C2}"/>
              </a:ext>
            </a:extLst>
          </p:cNvPr>
          <p:cNvGrpSpPr/>
          <p:nvPr/>
        </p:nvGrpSpPr>
        <p:grpSpPr>
          <a:xfrm>
            <a:off x="1843865" y="4298104"/>
            <a:ext cx="8466604" cy="1378324"/>
            <a:chOff x="210112" y="1595079"/>
            <a:chExt cx="9595485" cy="1562100"/>
          </a:xfrm>
        </p:grpSpPr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DEF83815-BE5E-874E-94C4-DB4CA87A0967}"/>
                </a:ext>
              </a:extLst>
            </p:cNvPr>
            <p:cNvSpPr/>
            <p:nvPr/>
          </p:nvSpPr>
          <p:spPr>
            <a:xfrm>
              <a:off x="416187" y="1595079"/>
              <a:ext cx="1778000" cy="1562100"/>
            </a:xfrm>
            <a:custGeom>
              <a:avLst/>
              <a:gdLst/>
              <a:ahLst/>
              <a:cxnLst/>
              <a:rect l="l" t="t" r="r" b="b"/>
              <a:pathLst>
                <a:path w="1778000" h="1562100">
                  <a:moveTo>
                    <a:pt x="1615960" y="0"/>
                  </a:moveTo>
                  <a:lnTo>
                    <a:pt x="161594" y="0"/>
                  </a:lnTo>
                  <a:lnTo>
                    <a:pt x="118761" y="5798"/>
                  </a:lnTo>
                  <a:lnTo>
                    <a:pt x="80194" y="22145"/>
                  </a:lnTo>
                  <a:lnTo>
                    <a:pt x="47464" y="47469"/>
                  </a:lnTo>
                  <a:lnTo>
                    <a:pt x="22142" y="80200"/>
                  </a:lnTo>
                  <a:lnTo>
                    <a:pt x="5797" y="118765"/>
                  </a:lnTo>
                  <a:lnTo>
                    <a:pt x="0" y="161594"/>
                  </a:lnTo>
                  <a:lnTo>
                    <a:pt x="0" y="1400505"/>
                  </a:lnTo>
                  <a:lnTo>
                    <a:pt x="5797" y="1443334"/>
                  </a:lnTo>
                  <a:lnTo>
                    <a:pt x="22142" y="1481899"/>
                  </a:lnTo>
                  <a:lnTo>
                    <a:pt x="47464" y="1514630"/>
                  </a:lnTo>
                  <a:lnTo>
                    <a:pt x="80194" y="1539954"/>
                  </a:lnTo>
                  <a:lnTo>
                    <a:pt x="118761" y="1556301"/>
                  </a:lnTo>
                  <a:lnTo>
                    <a:pt x="161594" y="1562100"/>
                  </a:lnTo>
                  <a:lnTo>
                    <a:pt x="1615960" y="1562100"/>
                  </a:lnTo>
                  <a:lnTo>
                    <a:pt x="1658789" y="1556301"/>
                  </a:lnTo>
                  <a:lnTo>
                    <a:pt x="1697355" y="1539954"/>
                  </a:lnTo>
                  <a:lnTo>
                    <a:pt x="1730086" y="1514630"/>
                  </a:lnTo>
                  <a:lnTo>
                    <a:pt x="1755410" y="1481899"/>
                  </a:lnTo>
                  <a:lnTo>
                    <a:pt x="1771757" y="1443334"/>
                  </a:lnTo>
                  <a:lnTo>
                    <a:pt x="1777555" y="1400505"/>
                  </a:lnTo>
                  <a:lnTo>
                    <a:pt x="1777555" y="161594"/>
                  </a:lnTo>
                  <a:lnTo>
                    <a:pt x="1771757" y="118765"/>
                  </a:lnTo>
                  <a:lnTo>
                    <a:pt x="1755410" y="80200"/>
                  </a:lnTo>
                  <a:lnTo>
                    <a:pt x="1730086" y="47469"/>
                  </a:lnTo>
                  <a:lnTo>
                    <a:pt x="1697355" y="22145"/>
                  </a:lnTo>
                  <a:lnTo>
                    <a:pt x="1658789" y="5798"/>
                  </a:lnTo>
                  <a:lnTo>
                    <a:pt x="1615960" y="0"/>
                  </a:lnTo>
                  <a:close/>
                </a:path>
              </a:pathLst>
            </a:custGeom>
            <a:solidFill>
              <a:srgbClr val="42546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C1E11273-DA59-714A-8F26-B1A5103A2CC8}"/>
                </a:ext>
              </a:extLst>
            </p:cNvPr>
            <p:cNvSpPr/>
            <p:nvPr/>
          </p:nvSpPr>
          <p:spPr>
            <a:xfrm>
              <a:off x="210108" y="1655266"/>
              <a:ext cx="1798955" cy="1407160"/>
            </a:xfrm>
            <a:custGeom>
              <a:avLst/>
              <a:gdLst/>
              <a:ahLst/>
              <a:cxnLst/>
              <a:rect l="l" t="t" r="r" b="b"/>
              <a:pathLst>
                <a:path w="1798955" h="1407160">
                  <a:moveTo>
                    <a:pt x="1798383" y="693356"/>
                  </a:moveTo>
                  <a:lnTo>
                    <a:pt x="1796376" y="639457"/>
                  </a:lnTo>
                  <a:lnTo>
                    <a:pt x="1790458" y="586663"/>
                  </a:lnTo>
                  <a:lnTo>
                    <a:pt x="1780755" y="535101"/>
                  </a:lnTo>
                  <a:lnTo>
                    <a:pt x="1767433" y="484911"/>
                  </a:lnTo>
                  <a:lnTo>
                    <a:pt x="1750618" y="436257"/>
                  </a:lnTo>
                  <a:lnTo>
                    <a:pt x="1730463" y="389255"/>
                  </a:lnTo>
                  <a:lnTo>
                    <a:pt x="1707108" y="344068"/>
                  </a:lnTo>
                  <a:lnTo>
                    <a:pt x="1680692" y="300824"/>
                  </a:lnTo>
                  <a:lnTo>
                    <a:pt x="1651368" y="259664"/>
                  </a:lnTo>
                  <a:lnTo>
                    <a:pt x="1619275" y="220751"/>
                  </a:lnTo>
                  <a:lnTo>
                    <a:pt x="1585722" y="187833"/>
                  </a:lnTo>
                  <a:lnTo>
                    <a:pt x="1550060" y="157162"/>
                  </a:lnTo>
                  <a:lnTo>
                    <a:pt x="1512404" y="128866"/>
                  </a:lnTo>
                  <a:lnTo>
                    <a:pt x="1472895" y="103060"/>
                  </a:lnTo>
                  <a:lnTo>
                    <a:pt x="1431620" y="79857"/>
                  </a:lnTo>
                  <a:lnTo>
                    <a:pt x="1388719" y="59359"/>
                  </a:lnTo>
                  <a:lnTo>
                    <a:pt x="1344282" y="41706"/>
                  </a:lnTo>
                  <a:lnTo>
                    <a:pt x="1298448" y="27000"/>
                  </a:lnTo>
                  <a:lnTo>
                    <a:pt x="1251318" y="15367"/>
                  </a:lnTo>
                  <a:lnTo>
                    <a:pt x="1203020" y="6908"/>
                  </a:lnTo>
                  <a:lnTo>
                    <a:pt x="1153668" y="1739"/>
                  </a:lnTo>
                  <a:lnTo>
                    <a:pt x="1103363" y="0"/>
                  </a:lnTo>
                  <a:lnTo>
                    <a:pt x="1054531" y="1638"/>
                  </a:lnTo>
                  <a:lnTo>
                    <a:pt x="1006589" y="6502"/>
                  </a:lnTo>
                  <a:lnTo>
                    <a:pt x="959624" y="14490"/>
                  </a:lnTo>
                  <a:lnTo>
                    <a:pt x="913765" y="25476"/>
                  </a:lnTo>
                  <a:lnTo>
                    <a:pt x="869099" y="39357"/>
                  </a:lnTo>
                  <a:lnTo>
                    <a:pt x="825741" y="56045"/>
                  </a:lnTo>
                  <a:lnTo>
                    <a:pt x="783805" y="75412"/>
                  </a:lnTo>
                  <a:lnTo>
                    <a:pt x="743381" y="97370"/>
                  </a:lnTo>
                  <a:lnTo>
                    <a:pt x="704596" y="121805"/>
                  </a:lnTo>
                  <a:lnTo>
                    <a:pt x="667524" y="148602"/>
                  </a:lnTo>
                  <a:lnTo>
                    <a:pt x="632307" y="177673"/>
                  </a:lnTo>
                  <a:lnTo>
                    <a:pt x="599033" y="208889"/>
                  </a:lnTo>
                  <a:lnTo>
                    <a:pt x="567804" y="242176"/>
                  </a:lnTo>
                  <a:lnTo>
                    <a:pt x="538746" y="277393"/>
                  </a:lnTo>
                  <a:lnTo>
                    <a:pt x="511937" y="314452"/>
                  </a:lnTo>
                  <a:lnTo>
                    <a:pt x="487502" y="353237"/>
                  </a:lnTo>
                  <a:lnTo>
                    <a:pt x="465543" y="393661"/>
                  </a:lnTo>
                  <a:lnTo>
                    <a:pt x="446176" y="435610"/>
                  </a:lnTo>
                  <a:lnTo>
                    <a:pt x="429488" y="478955"/>
                  </a:lnTo>
                  <a:lnTo>
                    <a:pt x="415607" y="523621"/>
                  </a:lnTo>
                  <a:lnTo>
                    <a:pt x="404609" y="569480"/>
                  </a:lnTo>
                  <a:lnTo>
                    <a:pt x="396633" y="616445"/>
                  </a:lnTo>
                  <a:lnTo>
                    <a:pt x="391769" y="664400"/>
                  </a:lnTo>
                  <a:lnTo>
                    <a:pt x="390817" y="692340"/>
                  </a:lnTo>
                  <a:lnTo>
                    <a:pt x="353669" y="692340"/>
                  </a:lnTo>
                  <a:lnTo>
                    <a:pt x="331800" y="620522"/>
                  </a:lnTo>
                  <a:lnTo>
                    <a:pt x="303949" y="584479"/>
                  </a:lnTo>
                  <a:lnTo>
                    <a:pt x="267919" y="556641"/>
                  </a:lnTo>
                  <a:lnTo>
                    <a:pt x="225386" y="538695"/>
                  </a:lnTo>
                  <a:lnTo>
                    <a:pt x="178054" y="532333"/>
                  </a:lnTo>
                  <a:lnTo>
                    <a:pt x="130721" y="538695"/>
                  </a:lnTo>
                  <a:lnTo>
                    <a:pt x="88188" y="556641"/>
                  </a:lnTo>
                  <a:lnTo>
                    <a:pt x="52158" y="584479"/>
                  </a:lnTo>
                  <a:lnTo>
                    <a:pt x="24307" y="620522"/>
                  </a:lnTo>
                  <a:lnTo>
                    <a:pt x="6362" y="663054"/>
                  </a:lnTo>
                  <a:lnTo>
                    <a:pt x="0" y="710387"/>
                  </a:lnTo>
                  <a:lnTo>
                    <a:pt x="6362" y="757720"/>
                  </a:lnTo>
                  <a:lnTo>
                    <a:pt x="24307" y="800252"/>
                  </a:lnTo>
                  <a:lnTo>
                    <a:pt x="52158" y="836295"/>
                  </a:lnTo>
                  <a:lnTo>
                    <a:pt x="88188" y="864133"/>
                  </a:lnTo>
                  <a:lnTo>
                    <a:pt x="130721" y="882091"/>
                  </a:lnTo>
                  <a:lnTo>
                    <a:pt x="178054" y="888441"/>
                  </a:lnTo>
                  <a:lnTo>
                    <a:pt x="225386" y="882091"/>
                  </a:lnTo>
                  <a:lnTo>
                    <a:pt x="267919" y="864133"/>
                  </a:lnTo>
                  <a:lnTo>
                    <a:pt x="303949" y="836295"/>
                  </a:lnTo>
                  <a:lnTo>
                    <a:pt x="331800" y="800252"/>
                  </a:lnTo>
                  <a:lnTo>
                    <a:pt x="349745" y="757720"/>
                  </a:lnTo>
                  <a:lnTo>
                    <a:pt x="350431" y="752602"/>
                  </a:lnTo>
                  <a:lnTo>
                    <a:pt x="391579" y="752602"/>
                  </a:lnTo>
                  <a:lnTo>
                    <a:pt x="398056" y="819924"/>
                  </a:lnTo>
                  <a:lnTo>
                    <a:pt x="407758" y="871486"/>
                  </a:lnTo>
                  <a:lnTo>
                    <a:pt x="421093" y="921677"/>
                  </a:lnTo>
                  <a:lnTo>
                    <a:pt x="437908" y="970343"/>
                  </a:lnTo>
                  <a:lnTo>
                    <a:pt x="458063" y="1017333"/>
                  </a:lnTo>
                  <a:lnTo>
                    <a:pt x="481431" y="1062532"/>
                  </a:lnTo>
                  <a:lnTo>
                    <a:pt x="507847" y="1105776"/>
                  </a:lnTo>
                  <a:lnTo>
                    <a:pt x="537171" y="1146937"/>
                  </a:lnTo>
                  <a:lnTo>
                    <a:pt x="569264" y="1185862"/>
                  </a:lnTo>
                  <a:lnTo>
                    <a:pt x="602830" y="1218768"/>
                  </a:lnTo>
                  <a:lnTo>
                    <a:pt x="638479" y="1249426"/>
                  </a:lnTo>
                  <a:lnTo>
                    <a:pt x="676122" y="1277721"/>
                  </a:lnTo>
                  <a:lnTo>
                    <a:pt x="715645" y="1303528"/>
                  </a:lnTo>
                  <a:lnTo>
                    <a:pt x="756920" y="1326730"/>
                  </a:lnTo>
                  <a:lnTo>
                    <a:pt x="799820" y="1347216"/>
                  </a:lnTo>
                  <a:lnTo>
                    <a:pt x="844257" y="1364869"/>
                  </a:lnTo>
                  <a:lnTo>
                    <a:pt x="890092" y="1379575"/>
                  </a:lnTo>
                  <a:lnTo>
                    <a:pt x="937209" y="1391221"/>
                  </a:lnTo>
                  <a:lnTo>
                    <a:pt x="985507" y="1399679"/>
                  </a:lnTo>
                  <a:lnTo>
                    <a:pt x="1034859" y="1404835"/>
                  </a:lnTo>
                  <a:lnTo>
                    <a:pt x="1085138" y="1406588"/>
                  </a:lnTo>
                  <a:lnTo>
                    <a:pt x="1133983" y="1404937"/>
                  </a:lnTo>
                  <a:lnTo>
                    <a:pt x="1181925" y="1400073"/>
                  </a:lnTo>
                  <a:lnTo>
                    <a:pt x="1228890" y="1392097"/>
                  </a:lnTo>
                  <a:lnTo>
                    <a:pt x="1274749" y="1381112"/>
                  </a:lnTo>
                  <a:lnTo>
                    <a:pt x="1319415" y="1367218"/>
                  </a:lnTo>
                  <a:lnTo>
                    <a:pt x="1362773" y="1350543"/>
                  </a:lnTo>
                  <a:lnTo>
                    <a:pt x="1404708" y="1331163"/>
                  </a:lnTo>
                  <a:lnTo>
                    <a:pt x="1445133" y="1309204"/>
                  </a:lnTo>
                  <a:lnTo>
                    <a:pt x="1483931" y="1284782"/>
                  </a:lnTo>
                  <a:lnTo>
                    <a:pt x="1520990" y="1257973"/>
                  </a:lnTo>
                  <a:lnTo>
                    <a:pt x="1556207" y="1228915"/>
                  </a:lnTo>
                  <a:lnTo>
                    <a:pt x="1589481" y="1197686"/>
                  </a:lnTo>
                  <a:lnTo>
                    <a:pt x="1620710" y="1164412"/>
                  </a:lnTo>
                  <a:lnTo>
                    <a:pt x="1649780" y="1129195"/>
                  </a:lnTo>
                  <a:lnTo>
                    <a:pt x="1676577" y="1092136"/>
                  </a:lnTo>
                  <a:lnTo>
                    <a:pt x="1701012" y="1053338"/>
                  </a:lnTo>
                  <a:lnTo>
                    <a:pt x="1722970" y="1012913"/>
                  </a:lnTo>
                  <a:lnTo>
                    <a:pt x="1742338" y="970978"/>
                  </a:lnTo>
                  <a:lnTo>
                    <a:pt x="1759026" y="927620"/>
                  </a:lnTo>
                  <a:lnTo>
                    <a:pt x="1772907" y="882967"/>
                  </a:lnTo>
                  <a:lnTo>
                    <a:pt x="1783892" y="837095"/>
                  </a:lnTo>
                  <a:lnTo>
                    <a:pt x="1791881" y="790143"/>
                  </a:lnTo>
                  <a:lnTo>
                    <a:pt x="1796745" y="742188"/>
                  </a:lnTo>
                  <a:lnTo>
                    <a:pt x="1798383" y="6933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27">
              <a:extLst>
                <a:ext uri="{FF2B5EF4-FFF2-40B4-BE49-F238E27FC236}">
                  <a16:creationId xmlns:a16="http://schemas.microsoft.com/office/drawing/2014/main" id="{F7E7A6AE-169C-2148-A13C-BE265E5ABEA6}"/>
                </a:ext>
              </a:extLst>
            </p:cNvPr>
            <p:cNvSpPr/>
            <p:nvPr/>
          </p:nvSpPr>
          <p:spPr>
            <a:xfrm>
              <a:off x="2261081" y="1595079"/>
              <a:ext cx="1778000" cy="1562100"/>
            </a:xfrm>
            <a:custGeom>
              <a:avLst/>
              <a:gdLst/>
              <a:ahLst/>
              <a:cxnLst/>
              <a:rect l="l" t="t" r="r" b="b"/>
              <a:pathLst>
                <a:path w="1778000" h="1562100">
                  <a:moveTo>
                    <a:pt x="1615960" y="0"/>
                  </a:moveTo>
                  <a:lnTo>
                    <a:pt x="161594" y="0"/>
                  </a:lnTo>
                  <a:lnTo>
                    <a:pt x="118761" y="5798"/>
                  </a:lnTo>
                  <a:lnTo>
                    <a:pt x="80194" y="22145"/>
                  </a:lnTo>
                  <a:lnTo>
                    <a:pt x="47464" y="47469"/>
                  </a:lnTo>
                  <a:lnTo>
                    <a:pt x="22142" y="80200"/>
                  </a:lnTo>
                  <a:lnTo>
                    <a:pt x="5797" y="118765"/>
                  </a:lnTo>
                  <a:lnTo>
                    <a:pt x="0" y="161594"/>
                  </a:lnTo>
                  <a:lnTo>
                    <a:pt x="0" y="1400505"/>
                  </a:lnTo>
                  <a:lnTo>
                    <a:pt x="5797" y="1443334"/>
                  </a:lnTo>
                  <a:lnTo>
                    <a:pt x="22142" y="1481899"/>
                  </a:lnTo>
                  <a:lnTo>
                    <a:pt x="47464" y="1514630"/>
                  </a:lnTo>
                  <a:lnTo>
                    <a:pt x="80194" y="1539954"/>
                  </a:lnTo>
                  <a:lnTo>
                    <a:pt x="118761" y="1556301"/>
                  </a:lnTo>
                  <a:lnTo>
                    <a:pt x="161594" y="1562100"/>
                  </a:lnTo>
                  <a:lnTo>
                    <a:pt x="1615960" y="1562100"/>
                  </a:lnTo>
                  <a:lnTo>
                    <a:pt x="1658789" y="1556301"/>
                  </a:lnTo>
                  <a:lnTo>
                    <a:pt x="1697355" y="1539954"/>
                  </a:lnTo>
                  <a:lnTo>
                    <a:pt x="1730086" y="1514630"/>
                  </a:lnTo>
                  <a:lnTo>
                    <a:pt x="1755410" y="1481899"/>
                  </a:lnTo>
                  <a:lnTo>
                    <a:pt x="1771757" y="1443334"/>
                  </a:lnTo>
                  <a:lnTo>
                    <a:pt x="1777555" y="1400505"/>
                  </a:lnTo>
                  <a:lnTo>
                    <a:pt x="1777555" y="161594"/>
                  </a:lnTo>
                  <a:lnTo>
                    <a:pt x="1771757" y="118765"/>
                  </a:lnTo>
                  <a:lnTo>
                    <a:pt x="1755410" y="80200"/>
                  </a:lnTo>
                  <a:lnTo>
                    <a:pt x="1730086" y="47469"/>
                  </a:lnTo>
                  <a:lnTo>
                    <a:pt x="1697355" y="22145"/>
                  </a:lnTo>
                  <a:lnTo>
                    <a:pt x="1658789" y="5798"/>
                  </a:lnTo>
                  <a:lnTo>
                    <a:pt x="1615960" y="0"/>
                  </a:lnTo>
                  <a:close/>
                </a:path>
              </a:pathLst>
            </a:custGeom>
            <a:solidFill>
              <a:srgbClr val="0071B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28">
              <a:extLst>
                <a:ext uri="{FF2B5EF4-FFF2-40B4-BE49-F238E27FC236}">
                  <a16:creationId xmlns:a16="http://schemas.microsoft.com/office/drawing/2014/main" id="{438AE54F-4CD8-6A4C-9563-08421D9145CA}"/>
                </a:ext>
              </a:extLst>
            </p:cNvPr>
            <p:cNvSpPr/>
            <p:nvPr/>
          </p:nvSpPr>
          <p:spPr>
            <a:xfrm>
              <a:off x="1806371" y="1655266"/>
              <a:ext cx="2033905" cy="1407160"/>
            </a:xfrm>
            <a:custGeom>
              <a:avLst/>
              <a:gdLst/>
              <a:ahLst/>
              <a:cxnLst/>
              <a:rect l="l" t="t" r="r" b="b"/>
              <a:pathLst>
                <a:path w="2033904" h="1407160">
                  <a:moveTo>
                    <a:pt x="2033549" y="693356"/>
                  </a:moveTo>
                  <a:lnTo>
                    <a:pt x="2031542" y="639457"/>
                  </a:lnTo>
                  <a:lnTo>
                    <a:pt x="2025624" y="586663"/>
                  </a:lnTo>
                  <a:lnTo>
                    <a:pt x="2015921" y="535101"/>
                  </a:lnTo>
                  <a:lnTo>
                    <a:pt x="2002599" y="484911"/>
                  </a:lnTo>
                  <a:lnTo>
                    <a:pt x="1985784" y="436257"/>
                  </a:lnTo>
                  <a:lnTo>
                    <a:pt x="1965629" y="389255"/>
                  </a:lnTo>
                  <a:lnTo>
                    <a:pt x="1942274" y="344068"/>
                  </a:lnTo>
                  <a:lnTo>
                    <a:pt x="1915858" y="300824"/>
                  </a:lnTo>
                  <a:lnTo>
                    <a:pt x="1886534" y="259664"/>
                  </a:lnTo>
                  <a:lnTo>
                    <a:pt x="1854441" y="220751"/>
                  </a:lnTo>
                  <a:lnTo>
                    <a:pt x="1820887" y="187833"/>
                  </a:lnTo>
                  <a:lnTo>
                    <a:pt x="1785226" y="157162"/>
                  </a:lnTo>
                  <a:lnTo>
                    <a:pt x="1747570" y="128866"/>
                  </a:lnTo>
                  <a:lnTo>
                    <a:pt x="1708061" y="103060"/>
                  </a:lnTo>
                  <a:lnTo>
                    <a:pt x="1666786" y="79857"/>
                  </a:lnTo>
                  <a:lnTo>
                    <a:pt x="1623872" y="59359"/>
                  </a:lnTo>
                  <a:lnTo>
                    <a:pt x="1579448" y="41706"/>
                  </a:lnTo>
                  <a:lnTo>
                    <a:pt x="1533613" y="27000"/>
                  </a:lnTo>
                  <a:lnTo>
                    <a:pt x="1486484" y="15367"/>
                  </a:lnTo>
                  <a:lnTo>
                    <a:pt x="1438186" y="6908"/>
                  </a:lnTo>
                  <a:lnTo>
                    <a:pt x="1388833" y="1739"/>
                  </a:lnTo>
                  <a:lnTo>
                    <a:pt x="1338529" y="0"/>
                  </a:lnTo>
                  <a:lnTo>
                    <a:pt x="1289697" y="1638"/>
                  </a:lnTo>
                  <a:lnTo>
                    <a:pt x="1241755" y="6502"/>
                  </a:lnTo>
                  <a:lnTo>
                    <a:pt x="1194790" y="14490"/>
                  </a:lnTo>
                  <a:lnTo>
                    <a:pt x="1148930" y="25476"/>
                  </a:lnTo>
                  <a:lnTo>
                    <a:pt x="1104265" y="39357"/>
                  </a:lnTo>
                  <a:lnTo>
                    <a:pt x="1060907" y="56045"/>
                  </a:lnTo>
                  <a:lnTo>
                    <a:pt x="1018971" y="75412"/>
                  </a:lnTo>
                  <a:lnTo>
                    <a:pt x="978547" y="97370"/>
                  </a:lnTo>
                  <a:lnTo>
                    <a:pt x="939761" y="121805"/>
                  </a:lnTo>
                  <a:lnTo>
                    <a:pt x="902690" y="148602"/>
                  </a:lnTo>
                  <a:lnTo>
                    <a:pt x="867473" y="177673"/>
                  </a:lnTo>
                  <a:lnTo>
                    <a:pt x="834199" y="208889"/>
                  </a:lnTo>
                  <a:lnTo>
                    <a:pt x="802970" y="242176"/>
                  </a:lnTo>
                  <a:lnTo>
                    <a:pt x="773899" y="277393"/>
                  </a:lnTo>
                  <a:lnTo>
                    <a:pt x="747102" y="314452"/>
                  </a:lnTo>
                  <a:lnTo>
                    <a:pt x="722668" y="353237"/>
                  </a:lnTo>
                  <a:lnTo>
                    <a:pt x="700709" y="393661"/>
                  </a:lnTo>
                  <a:lnTo>
                    <a:pt x="681342" y="435610"/>
                  </a:lnTo>
                  <a:lnTo>
                    <a:pt x="664654" y="478955"/>
                  </a:lnTo>
                  <a:lnTo>
                    <a:pt x="650760" y="523621"/>
                  </a:lnTo>
                  <a:lnTo>
                    <a:pt x="639775" y="569480"/>
                  </a:lnTo>
                  <a:lnTo>
                    <a:pt x="631799" y="616445"/>
                  </a:lnTo>
                  <a:lnTo>
                    <a:pt x="626935" y="664400"/>
                  </a:lnTo>
                  <a:lnTo>
                    <a:pt x="625525" y="705802"/>
                  </a:lnTo>
                  <a:lnTo>
                    <a:pt x="0" y="705802"/>
                  </a:lnTo>
                  <a:lnTo>
                    <a:pt x="0" y="766064"/>
                  </a:lnTo>
                  <a:lnTo>
                    <a:pt x="627240" y="766064"/>
                  </a:lnTo>
                  <a:lnTo>
                    <a:pt x="627291" y="767118"/>
                  </a:lnTo>
                  <a:lnTo>
                    <a:pt x="633222" y="819924"/>
                  </a:lnTo>
                  <a:lnTo>
                    <a:pt x="642924" y="871486"/>
                  </a:lnTo>
                  <a:lnTo>
                    <a:pt x="656247" y="921677"/>
                  </a:lnTo>
                  <a:lnTo>
                    <a:pt x="673074" y="970343"/>
                  </a:lnTo>
                  <a:lnTo>
                    <a:pt x="693229" y="1017333"/>
                  </a:lnTo>
                  <a:lnTo>
                    <a:pt x="716597" y="1062532"/>
                  </a:lnTo>
                  <a:lnTo>
                    <a:pt x="743013" y="1105776"/>
                  </a:lnTo>
                  <a:lnTo>
                    <a:pt x="772337" y="1146937"/>
                  </a:lnTo>
                  <a:lnTo>
                    <a:pt x="804430" y="1185862"/>
                  </a:lnTo>
                  <a:lnTo>
                    <a:pt x="837984" y="1218768"/>
                  </a:lnTo>
                  <a:lnTo>
                    <a:pt x="873645" y="1249426"/>
                  </a:lnTo>
                  <a:lnTo>
                    <a:pt x="911288" y="1277721"/>
                  </a:lnTo>
                  <a:lnTo>
                    <a:pt x="950810" y="1303528"/>
                  </a:lnTo>
                  <a:lnTo>
                    <a:pt x="992073" y="1326730"/>
                  </a:lnTo>
                  <a:lnTo>
                    <a:pt x="1034986" y="1347216"/>
                  </a:lnTo>
                  <a:lnTo>
                    <a:pt x="1079411" y="1364869"/>
                  </a:lnTo>
                  <a:lnTo>
                    <a:pt x="1125245" y="1379575"/>
                  </a:lnTo>
                  <a:lnTo>
                    <a:pt x="1172375" y="1391221"/>
                  </a:lnTo>
                  <a:lnTo>
                    <a:pt x="1220673" y="1399679"/>
                  </a:lnTo>
                  <a:lnTo>
                    <a:pt x="1270012" y="1404835"/>
                  </a:lnTo>
                  <a:lnTo>
                    <a:pt x="1320304" y="1406588"/>
                  </a:lnTo>
                  <a:lnTo>
                    <a:pt x="1369136" y="1404937"/>
                  </a:lnTo>
                  <a:lnTo>
                    <a:pt x="1417091" y="1400073"/>
                  </a:lnTo>
                  <a:lnTo>
                    <a:pt x="1464056" y="1392097"/>
                  </a:lnTo>
                  <a:lnTo>
                    <a:pt x="1509915" y="1381112"/>
                  </a:lnTo>
                  <a:lnTo>
                    <a:pt x="1554581" y="1367218"/>
                  </a:lnTo>
                  <a:lnTo>
                    <a:pt x="1597939" y="1350543"/>
                  </a:lnTo>
                  <a:lnTo>
                    <a:pt x="1639874" y="1331163"/>
                  </a:lnTo>
                  <a:lnTo>
                    <a:pt x="1680298" y="1309204"/>
                  </a:lnTo>
                  <a:lnTo>
                    <a:pt x="1719097" y="1284782"/>
                  </a:lnTo>
                  <a:lnTo>
                    <a:pt x="1756156" y="1257973"/>
                  </a:lnTo>
                  <a:lnTo>
                    <a:pt x="1791373" y="1228915"/>
                  </a:lnTo>
                  <a:lnTo>
                    <a:pt x="1824647" y="1197686"/>
                  </a:lnTo>
                  <a:lnTo>
                    <a:pt x="1855876" y="1164412"/>
                  </a:lnTo>
                  <a:lnTo>
                    <a:pt x="1884934" y="1129195"/>
                  </a:lnTo>
                  <a:lnTo>
                    <a:pt x="1911743" y="1092136"/>
                  </a:lnTo>
                  <a:lnTo>
                    <a:pt x="1936178" y="1053338"/>
                  </a:lnTo>
                  <a:lnTo>
                    <a:pt x="1958124" y="1012913"/>
                  </a:lnTo>
                  <a:lnTo>
                    <a:pt x="1977504" y="970978"/>
                  </a:lnTo>
                  <a:lnTo>
                    <a:pt x="1994192" y="927620"/>
                  </a:lnTo>
                  <a:lnTo>
                    <a:pt x="2008073" y="882967"/>
                  </a:lnTo>
                  <a:lnTo>
                    <a:pt x="2019058" y="837095"/>
                  </a:lnTo>
                  <a:lnTo>
                    <a:pt x="2027047" y="790143"/>
                  </a:lnTo>
                  <a:lnTo>
                    <a:pt x="2031911" y="742188"/>
                  </a:lnTo>
                  <a:lnTo>
                    <a:pt x="2033549" y="6933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29">
              <a:extLst>
                <a:ext uri="{FF2B5EF4-FFF2-40B4-BE49-F238E27FC236}">
                  <a16:creationId xmlns:a16="http://schemas.microsoft.com/office/drawing/2014/main" id="{6B0B066C-9D95-7B40-8343-8DEB26E47F5E}"/>
                </a:ext>
              </a:extLst>
            </p:cNvPr>
            <p:cNvSpPr/>
            <p:nvPr/>
          </p:nvSpPr>
          <p:spPr>
            <a:xfrm>
              <a:off x="4105974" y="1595079"/>
              <a:ext cx="1778000" cy="1562100"/>
            </a:xfrm>
            <a:custGeom>
              <a:avLst/>
              <a:gdLst/>
              <a:ahLst/>
              <a:cxnLst/>
              <a:rect l="l" t="t" r="r" b="b"/>
              <a:pathLst>
                <a:path w="1778000" h="1562100">
                  <a:moveTo>
                    <a:pt x="1615960" y="0"/>
                  </a:moveTo>
                  <a:lnTo>
                    <a:pt x="161594" y="0"/>
                  </a:lnTo>
                  <a:lnTo>
                    <a:pt x="118761" y="5798"/>
                  </a:lnTo>
                  <a:lnTo>
                    <a:pt x="80194" y="22145"/>
                  </a:lnTo>
                  <a:lnTo>
                    <a:pt x="47464" y="47469"/>
                  </a:lnTo>
                  <a:lnTo>
                    <a:pt x="22142" y="80200"/>
                  </a:lnTo>
                  <a:lnTo>
                    <a:pt x="5797" y="118765"/>
                  </a:lnTo>
                  <a:lnTo>
                    <a:pt x="0" y="161594"/>
                  </a:lnTo>
                  <a:lnTo>
                    <a:pt x="0" y="1400505"/>
                  </a:lnTo>
                  <a:lnTo>
                    <a:pt x="5797" y="1443334"/>
                  </a:lnTo>
                  <a:lnTo>
                    <a:pt x="22142" y="1481899"/>
                  </a:lnTo>
                  <a:lnTo>
                    <a:pt x="47464" y="1514630"/>
                  </a:lnTo>
                  <a:lnTo>
                    <a:pt x="80194" y="1539954"/>
                  </a:lnTo>
                  <a:lnTo>
                    <a:pt x="118761" y="1556301"/>
                  </a:lnTo>
                  <a:lnTo>
                    <a:pt x="161594" y="1562100"/>
                  </a:lnTo>
                  <a:lnTo>
                    <a:pt x="1615960" y="1562100"/>
                  </a:lnTo>
                  <a:lnTo>
                    <a:pt x="1658789" y="1556301"/>
                  </a:lnTo>
                  <a:lnTo>
                    <a:pt x="1697355" y="1539954"/>
                  </a:lnTo>
                  <a:lnTo>
                    <a:pt x="1730086" y="1514630"/>
                  </a:lnTo>
                  <a:lnTo>
                    <a:pt x="1755410" y="1481899"/>
                  </a:lnTo>
                  <a:lnTo>
                    <a:pt x="1771757" y="1443334"/>
                  </a:lnTo>
                  <a:lnTo>
                    <a:pt x="1777555" y="1400505"/>
                  </a:lnTo>
                  <a:lnTo>
                    <a:pt x="1777555" y="161594"/>
                  </a:lnTo>
                  <a:lnTo>
                    <a:pt x="1771757" y="118765"/>
                  </a:lnTo>
                  <a:lnTo>
                    <a:pt x="1755410" y="80200"/>
                  </a:lnTo>
                  <a:lnTo>
                    <a:pt x="1730086" y="47469"/>
                  </a:lnTo>
                  <a:lnTo>
                    <a:pt x="1697355" y="22145"/>
                  </a:lnTo>
                  <a:lnTo>
                    <a:pt x="1658789" y="5798"/>
                  </a:lnTo>
                  <a:lnTo>
                    <a:pt x="1615960" y="0"/>
                  </a:lnTo>
                  <a:close/>
                </a:path>
              </a:pathLst>
            </a:custGeom>
            <a:solidFill>
              <a:srgbClr val="0B9195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0">
              <a:extLst>
                <a:ext uri="{FF2B5EF4-FFF2-40B4-BE49-F238E27FC236}">
                  <a16:creationId xmlns:a16="http://schemas.microsoft.com/office/drawing/2014/main" id="{BA43E372-6C70-0745-9911-875891D83892}"/>
                </a:ext>
              </a:extLst>
            </p:cNvPr>
            <p:cNvSpPr/>
            <p:nvPr/>
          </p:nvSpPr>
          <p:spPr>
            <a:xfrm>
              <a:off x="3583927" y="1668728"/>
              <a:ext cx="2114550" cy="1407160"/>
            </a:xfrm>
            <a:custGeom>
              <a:avLst/>
              <a:gdLst/>
              <a:ahLst/>
              <a:cxnLst/>
              <a:rect l="l" t="t" r="r" b="b"/>
              <a:pathLst>
                <a:path w="2114550" h="1407160">
                  <a:moveTo>
                    <a:pt x="2114359" y="693356"/>
                  </a:moveTo>
                  <a:lnTo>
                    <a:pt x="2112353" y="639470"/>
                  </a:lnTo>
                  <a:lnTo>
                    <a:pt x="2106422" y="586663"/>
                  </a:lnTo>
                  <a:lnTo>
                    <a:pt x="2096731" y="535101"/>
                  </a:lnTo>
                  <a:lnTo>
                    <a:pt x="2083409" y="484924"/>
                  </a:lnTo>
                  <a:lnTo>
                    <a:pt x="2066594" y="436257"/>
                  </a:lnTo>
                  <a:lnTo>
                    <a:pt x="2046439" y="389255"/>
                  </a:lnTo>
                  <a:lnTo>
                    <a:pt x="2023071" y="344068"/>
                  </a:lnTo>
                  <a:lnTo>
                    <a:pt x="1996668" y="300824"/>
                  </a:lnTo>
                  <a:lnTo>
                    <a:pt x="1967344" y="259676"/>
                  </a:lnTo>
                  <a:lnTo>
                    <a:pt x="1935251" y="220751"/>
                  </a:lnTo>
                  <a:lnTo>
                    <a:pt x="1901685" y="187833"/>
                  </a:lnTo>
                  <a:lnTo>
                    <a:pt x="1866023" y="157175"/>
                  </a:lnTo>
                  <a:lnTo>
                    <a:pt x="1828380" y="128879"/>
                  </a:lnTo>
                  <a:lnTo>
                    <a:pt x="1788858" y="103073"/>
                  </a:lnTo>
                  <a:lnTo>
                    <a:pt x="1747596" y="79857"/>
                  </a:lnTo>
                  <a:lnTo>
                    <a:pt x="1704682" y="59372"/>
                  </a:lnTo>
                  <a:lnTo>
                    <a:pt x="1660258" y="41719"/>
                  </a:lnTo>
                  <a:lnTo>
                    <a:pt x="1614411" y="27012"/>
                  </a:lnTo>
                  <a:lnTo>
                    <a:pt x="1567294" y="15367"/>
                  </a:lnTo>
                  <a:lnTo>
                    <a:pt x="1518996" y="6908"/>
                  </a:lnTo>
                  <a:lnTo>
                    <a:pt x="1469631" y="1752"/>
                  </a:lnTo>
                  <a:lnTo>
                    <a:pt x="1419339" y="0"/>
                  </a:lnTo>
                  <a:lnTo>
                    <a:pt x="1370507" y="1651"/>
                  </a:lnTo>
                  <a:lnTo>
                    <a:pt x="1322552" y="6515"/>
                  </a:lnTo>
                  <a:lnTo>
                    <a:pt x="1275600" y="14490"/>
                  </a:lnTo>
                  <a:lnTo>
                    <a:pt x="1229728" y="25476"/>
                  </a:lnTo>
                  <a:lnTo>
                    <a:pt x="1185075" y="39370"/>
                  </a:lnTo>
                  <a:lnTo>
                    <a:pt x="1141717" y="56045"/>
                  </a:lnTo>
                  <a:lnTo>
                    <a:pt x="1099769" y="75425"/>
                  </a:lnTo>
                  <a:lnTo>
                    <a:pt x="1059357" y="97383"/>
                  </a:lnTo>
                  <a:lnTo>
                    <a:pt x="1020559" y="121805"/>
                  </a:lnTo>
                  <a:lnTo>
                    <a:pt x="983500" y="148615"/>
                  </a:lnTo>
                  <a:lnTo>
                    <a:pt x="948283" y="177673"/>
                  </a:lnTo>
                  <a:lnTo>
                    <a:pt x="914996" y="208902"/>
                  </a:lnTo>
                  <a:lnTo>
                    <a:pt x="883780" y="242176"/>
                  </a:lnTo>
                  <a:lnTo>
                    <a:pt x="854710" y="277393"/>
                  </a:lnTo>
                  <a:lnTo>
                    <a:pt x="827913" y="314452"/>
                  </a:lnTo>
                  <a:lnTo>
                    <a:pt x="803478" y="353250"/>
                  </a:lnTo>
                  <a:lnTo>
                    <a:pt x="781519" y="393674"/>
                  </a:lnTo>
                  <a:lnTo>
                    <a:pt x="762139" y="435610"/>
                  </a:lnTo>
                  <a:lnTo>
                    <a:pt x="745464" y="478967"/>
                  </a:lnTo>
                  <a:lnTo>
                    <a:pt x="731570" y="523621"/>
                  </a:lnTo>
                  <a:lnTo>
                    <a:pt x="720585" y="569493"/>
                  </a:lnTo>
                  <a:lnTo>
                    <a:pt x="712609" y="616445"/>
                  </a:lnTo>
                  <a:lnTo>
                    <a:pt x="707732" y="664400"/>
                  </a:lnTo>
                  <a:lnTo>
                    <a:pt x="707237" y="678878"/>
                  </a:lnTo>
                  <a:lnTo>
                    <a:pt x="0" y="678878"/>
                  </a:lnTo>
                  <a:lnTo>
                    <a:pt x="0" y="739140"/>
                  </a:lnTo>
                  <a:lnTo>
                    <a:pt x="707047" y="739140"/>
                  </a:lnTo>
                  <a:lnTo>
                    <a:pt x="708101" y="767130"/>
                  </a:lnTo>
                  <a:lnTo>
                    <a:pt x="714032" y="819924"/>
                  </a:lnTo>
                  <a:lnTo>
                    <a:pt x="723722" y="871486"/>
                  </a:lnTo>
                  <a:lnTo>
                    <a:pt x="737057" y="921677"/>
                  </a:lnTo>
                  <a:lnTo>
                    <a:pt x="753872" y="970343"/>
                  </a:lnTo>
                  <a:lnTo>
                    <a:pt x="774039" y="1017346"/>
                  </a:lnTo>
                  <a:lnTo>
                    <a:pt x="797394" y="1062545"/>
                  </a:lnTo>
                  <a:lnTo>
                    <a:pt x="823810" y="1105789"/>
                  </a:lnTo>
                  <a:lnTo>
                    <a:pt x="853147" y="1146949"/>
                  </a:lnTo>
                  <a:lnTo>
                    <a:pt x="885240" y="1185862"/>
                  </a:lnTo>
                  <a:lnTo>
                    <a:pt x="918794" y="1218780"/>
                  </a:lnTo>
                  <a:lnTo>
                    <a:pt x="954455" y="1249438"/>
                  </a:lnTo>
                  <a:lnTo>
                    <a:pt x="992098" y="1277721"/>
                  </a:lnTo>
                  <a:lnTo>
                    <a:pt x="1031608" y="1303528"/>
                  </a:lnTo>
                  <a:lnTo>
                    <a:pt x="1072883" y="1326730"/>
                  </a:lnTo>
                  <a:lnTo>
                    <a:pt x="1115796" y="1347228"/>
                  </a:lnTo>
                  <a:lnTo>
                    <a:pt x="1160221" y="1364881"/>
                  </a:lnTo>
                  <a:lnTo>
                    <a:pt x="1206055" y="1379588"/>
                  </a:lnTo>
                  <a:lnTo>
                    <a:pt x="1253172" y="1391221"/>
                  </a:lnTo>
                  <a:lnTo>
                    <a:pt x="1301470" y="1399679"/>
                  </a:lnTo>
                  <a:lnTo>
                    <a:pt x="1350822" y="1404848"/>
                  </a:lnTo>
                  <a:lnTo>
                    <a:pt x="1401114" y="1406588"/>
                  </a:lnTo>
                  <a:lnTo>
                    <a:pt x="1449946" y="1404950"/>
                  </a:lnTo>
                  <a:lnTo>
                    <a:pt x="1497901" y="1400086"/>
                  </a:lnTo>
                  <a:lnTo>
                    <a:pt x="1544853" y="1392097"/>
                  </a:lnTo>
                  <a:lnTo>
                    <a:pt x="1590725" y="1381112"/>
                  </a:lnTo>
                  <a:lnTo>
                    <a:pt x="1635391" y="1367231"/>
                  </a:lnTo>
                  <a:lnTo>
                    <a:pt x="1678736" y="1350543"/>
                  </a:lnTo>
                  <a:lnTo>
                    <a:pt x="1720684" y="1331175"/>
                  </a:lnTo>
                  <a:lnTo>
                    <a:pt x="1761096" y="1309217"/>
                  </a:lnTo>
                  <a:lnTo>
                    <a:pt x="1799894" y="1284782"/>
                  </a:lnTo>
                  <a:lnTo>
                    <a:pt x="1836953" y="1257985"/>
                  </a:lnTo>
                  <a:lnTo>
                    <a:pt x="1872183" y="1228915"/>
                  </a:lnTo>
                  <a:lnTo>
                    <a:pt x="1905457" y="1197698"/>
                  </a:lnTo>
                  <a:lnTo>
                    <a:pt x="1936673" y="1164412"/>
                  </a:lnTo>
                  <a:lnTo>
                    <a:pt x="1965744" y="1129195"/>
                  </a:lnTo>
                  <a:lnTo>
                    <a:pt x="1992553" y="1092136"/>
                  </a:lnTo>
                  <a:lnTo>
                    <a:pt x="2016975" y="1053350"/>
                  </a:lnTo>
                  <a:lnTo>
                    <a:pt x="2038934" y="1012926"/>
                  </a:lnTo>
                  <a:lnTo>
                    <a:pt x="2058314" y="970978"/>
                  </a:lnTo>
                  <a:lnTo>
                    <a:pt x="2074989" y="927633"/>
                  </a:lnTo>
                  <a:lnTo>
                    <a:pt x="2088883" y="882967"/>
                  </a:lnTo>
                  <a:lnTo>
                    <a:pt x="2099868" y="837107"/>
                  </a:lnTo>
                  <a:lnTo>
                    <a:pt x="2107844" y="790143"/>
                  </a:lnTo>
                  <a:lnTo>
                    <a:pt x="2112708" y="742188"/>
                  </a:lnTo>
                  <a:lnTo>
                    <a:pt x="2114359" y="6933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163A4333-B5EC-B64A-8AC1-5E09D807E55E}"/>
                </a:ext>
              </a:extLst>
            </p:cNvPr>
            <p:cNvSpPr/>
            <p:nvPr/>
          </p:nvSpPr>
          <p:spPr>
            <a:xfrm>
              <a:off x="5964335" y="1595079"/>
              <a:ext cx="1778000" cy="1562100"/>
            </a:xfrm>
            <a:custGeom>
              <a:avLst/>
              <a:gdLst/>
              <a:ahLst/>
              <a:cxnLst/>
              <a:rect l="l" t="t" r="r" b="b"/>
              <a:pathLst>
                <a:path w="1778000" h="1562100">
                  <a:moveTo>
                    <a:pt x="1615960" y="0"/>
                  </a:moveTo>
                  <a:lnTo>
                    <a:pt x="161594" y="0"/>
                  </a:lnTo>
                  <a:lnTo>
                    <a:pt x="118761" y="5798"/>
                  </a:lnTo>
                  <a:lnTo>
                    <a:pt x="80194" y="22145"/>
                  </a:lnTo>
                  <a:lnTo>
                    <a:pt x="47464" y="47469"/>
                  </a:lnTo>
                  <a:lnTo>
                    <a:pt x="22142" y="80200"/>
                  </a:lnTo>
                  <a:lnTo>
                    <a:pt x="5797" y="118765"/>
                  </a:lnTo>
                  <a:lnTo>
                    <a:pt x="0" y="161594"/>
                  </a:lnTo>
                  <a:lnTo>
                    <a:pt x="0" y="1400505"/>
                  </a:lnTo>
                  <a:lnTo>
                    <a:pt x="5797" y="1443334"/>
                  </a:lnTo>
                  <a:lnTo>
                    <a:pt x="22142" y="1481899"/>
                  </a:lnTo>
                  <a:lnTo>
                    <a:pt x="47464" y="1514630"/>
                  </a:lnTo>
                  <a:lnTo>
                    <a:pt x="80194" y="1539954"/>
                  </a:lnTo>
                  <a:lnTo>
                    <a:pt x="118761" y="1556301"/>
                  </a:lnTo>
                  <a:lnTo>
                    <a:pt x="161594" y="1562100"/>
                  </a:lnTo>
                  <a:lnTo>
                    <a:pt x="1615960" y="1562100"/>
                  </a:lnTo>
                  <a:lnTo>
                    <a:pt x="1658789" y="1556301"/>
                  </a:lnTo>
                  <a:lnTo>
                    <a:pt x="1697355" y="1539954"/>
                  </a:lnTo>
                  <a:lnTo>
                    <a:pt x="1730086" y="1514630"/>
                  </a:lnTo>
                  <a:lnTo>
                    <a:pt x="1755410" y="1481899"/>
                  </a:lnTo>
                  <a:lnTo>
                    <a:pt x="1771757" y="1443334"/>
                  </a:lnTo>
                  <a:lnTo>
                    <a:pt x="1777555" y="1400505"/>
                  </a:lnTo>
                  <a:lnTo>
                    <a:pt x="1777555" y="161594"/>
                  </a:lnTo>
                  <a:lnTo>
                    <a:pt x="1771757" y="118765"/>
                  </a:lnTo>
                  <a:lnTo>
                    <a:pt x="1755410" y="80200"/>
                  </a:lnTo>
                  <a:lnTo>
                    <a:pt x="1730086" y="47469"/>
                  </a:lnTo>
                  <a:lnTo>
                    <a:pt x="1697355" y="22145"/>
                  </a:lnTo>
                  <a:lnTo>
                    <a:pt x="1658789" y="5798"/>
                  </a:lnTo>
                  <a:lnTo>
                    <a:pt x="1615960" y="0"/>
                  </a:lnTo>
                  <a:close/>
                </a:path>
              </a:pathLst>
            </a:custGeom>
            <a:solidFill>
              <a:srgbClr val="91CCBD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6" name="object 32">
              <a:extLst>
                <a:ext uri="{FF2B5EF4-FFF2-40B4-BE49-F238E27FC236}">
                  <a16:creationId xmlns:a16="http://schemas.microsoft.com/office/drawing/2014/main" id="{A433AE7F-E722-3947-9298-D7CBC750C6DB}"/>
                </a:ext>
              </a:extLst>
            </p:cNvPr>
            <p:cNvSpPr/>
            <p:nvPr/>
          </p:nvSpPr>
          <p:spPr>
            <a:xfrm>
              <a:off x="5563489" y="1682190"/>
              <a:ext cx="2007235" cy="1407160"/>
            </a:xfrm>
            <a:custGeom>
              <a:avLst/>
              <a:gdLst/>
              <a:ahLst/>
              <a:cxnLst/>
              <a:rect l="l" t="t" r="r" b="b"/>
              <a:pathLst>
                <a:path w="2007234" h="1407160">
                  <a:moveTo>
                    <a:pt x="2006625" y="693356"/>
                  </a:moveTo>
                  <a:lnTo>
                    <a:pt x="2004618" y="639470"/>
                  </a:lnTo>
                  <a:lnTo>
                    <a:pt x="1998687" y="586676"/>
                  </a:lnTo>
                  <a:lnTo>
                    <a:pt x="1988997" y="535114"/>
                  </a:lnTo>
                  <a:lnTo>
                    <a:pt x="1975662" y="484924"/>
                  </a:lnTo>
                  <a:lnTo>
                    <a:pt x="1958860" y="436257"/>
                  </a:lnTo>
                  <a:lnTo>
                    <a:pt x="1938693" y="389267"/>
                  </a:lnTo>
                  <a:lnTo>
                    <a:pt x="1915337" y="344068"/>
                  </a:lnTo>
                  <a:lnTo>
                    <a:pt x="1888934" y="300824"/>
                  </a:lnTo>
                  <a:lnTo>
                    <a:pt x="1859610" y="259676"/>
                  </a:lnTo>
                  <a:lnTo>
                    <a:pt x="1827517" y="220751"/>
                  </a:lnTo>
                  <a:lnTo>
                    <a:pt x="1793951" y="187833"/>
                  </a:lnTo>
                  <a:lnTo>
                    <a:pt x="1758289" y="157175"/>
                  </a:lnTo>
                  <a:lnTo>
                    <a:pt x="1720646" y="128879"/>
                  </a:lnTo>
                  <a:lnTo>
                    <a:pt x="1681124" y="103073"/>
                  </a:lnTo>
                  <a:lnTo>
                    <a:pt x="1639862" y="79857"/>
                  </a:lnTo>
                  <a:lnTo>
                    <a:pt x="1596948" y="59372"/>
                  </a:lnTo>
                  <a:lnTo>
                    <a:pt x="1552511" y="41719"/>
                  </a:lnTo>
                  <a:lnTo>
                    <a:pt x="1506677" y="27012"/>
                  </a:lnTo>
                  <a:lnTo>
                    <a:pt x="1459560" y="15367"/>
                  </a:lnTo>
                  <a:lnTo>
                    <a:pt x="1411262" y="6908"/>
                  </a:lnTo>
                  <a:lnTo>
                    <a:pt x="1361897" y="1752"/>
                  </a:lnTo>
                  <a:lnTo>
                    <a:pt x="1311605" y="0"/>
                  </a:lnTo>
                  <a:lnTo>
                    <a:pt x="1262773" y="1651"/>
                  </a:lnTo>
                  <a:lnTo>
                    <a:pt x="1214818" y="6515"/>
                  </a:lnTo>
                  <a:lnTo>
                    <a:pt x="1167853" y="14490"/>
                  </a:lnTo>
                  <a:lnTo>
                    <a:pt x="1121994" y="25488"/>
                  </a:lnTo>
                  <a:lnTo>
                    <a:pt x="1077328" y="39370"/>
                  </a:lnTo>
                  <a:lnTo>
                    <a:pt x="1033970" y="56057"/>
                  </a:lnTo>
                  <a:lnTo>
                    <a:pt x="992035" y="75425"/>
                  </a:lnTo>
                  <a:lnTo>
                    <a:pt x="951611" y="97383"/>
                  </a:lnTo>
                  <a:lnTo>
                    <a:pt x="912825" y="121818"/>
                  </a:lnTo>
                  <a:lnTo>
                    <a:pt x="875753" y="148615"/>
                  </a:lnTo>
                  <a:lnTo>
                    <a:pt x="840536" y="177685"/>
                  </a:lnTo>
                  <a:lnTo>
                    <a:pt x="807262" y="208902"/>
                  </a:lnTo>
                  <a:lnTo>
                    <a:pt x="776033" y="242176"/>
                  </a:lnTo>
                  <a:lnTo>
                    <a:pt x="746975" y="277406"/>
                  </a:lnTo>
                  <a:lnTo>
                    <a:pt x="720166" y="314464"/>
                  </a:lnTo>
                  <a:lnTo>
                    <a:pt x="695731" y="353250"/>
                  </a:lnTo>
                  <a:lnTo>
                    <a:pt x="673785" y="393674"/>
                  </a:lnTo>
                  <a:lnTo>
                    <a:pt x="654405" y="435610"/>
                  </a:lnTo>
                  <a:lnTo>
                    <a:pt x="637730" y="478967"/>
                  </a:lnTo>
                  <a:lnTo>
                    <a:pt x="623836" y="523633"/>
                  </a:lnTo>
                  <a:lnTo>
                    <a:pt x="612851" y="569493"/>
                  </a:lnTo>
                  <a:lnTo>
                    <a:pt x="604862" y="616458"/>
                  </a:lnTo>
                  <a:lnTo>
                    <a:pt x="599998" y="664400"/>
                  </a:lnTo>
                  <a:lnTo>
                    <a:pt x="599960" y="665416"/>
                  </a:lnTo>
                  <a:lnTo>
                    <a:pt x="0" y="665416"/>
                  </a:lnTo>
                  <a:lnTo>
                    <a:pt x="0" y="725678"/>
                  </a:lnTo>
                  <a:lnTo>
                    <a:pt x="598817" y="725678"/>
                  </a:lnTo>
                  <a:lnTo>
                    <a:pt x="600367" y="767130"/>
                  </a:lnTo>
                  <a:lnTo>
                    <a:pt x="606285" y="819924"/>
                  </a:lnTo>
                  <a:lnTo>
                    <a:pt x="615988" y="871499"/>
                  </a:lnTo>
                  <a:lnTo>
                    <a:pt x="629323" y="921677"/>
                  </a:lnTo>
                  <a:lnTo>
                    <a:pt x="646137" y="970343"/>
                  </a:lnTo>
                  <a:lnTo>
                    <a:pt x="666305" y="1017346"/>
                  </a:lnTo>
                  <a:lnTo>
                    <a:pt x="689660" y="1062545"/>
                  </a:lnTo>
                  <a:lnTo>
                    <a:pt x="716076" y="1105789"/>
                  </a:lnTo>
                  <a:lnTo>
                    <a:pt x="745413" y="1146949"/>
                  </a:lnTo>
                  <a:lnTo>
                    <a:pt x="777506" y="1185862"/>
                  </a:lnTo>
                  <a:lnTo>
                    <a:pt x="811060" y="1218780"/>
                  </a:lnTo>
                  <a:lnTo>
                    <a:pt x="846721" y="1249438"/>
                  </a:lnTo>
                  <a:lnTo>
                    <a:pt x="884364" y="1277734"/>
                  </a:lnTo>
                  <a:lnTo>
                    <a:pt x="923874" y="1303540"/>
                  </a:lnTo>
                  <a:lnTo>
                    <a:pt x="965149" y="1326743"/>
                  </a:lnTo>
                  <a:lnTo>
                    <a:pt x="1008062" y="1347228"/>
                  </a:lnTo>
                  <a:lnTo>
                    <a:pt x="1052487" y="1364881"/>
                  </a:lnTo>
                  <a:lnTo>
                    <a:pt x="1098321" y="1379588"/>
                  </a:lnTo>
                  <a:lnTo>
                    <a:pt x="1145438" y="1391234"/>
                  </a:lnTo>
                  <a:lnTo>
                    <a:pt x="1193736" y="1399692"/>
                  </a:lnTo>
                  <a:lnTo>
                    <a:pt x="1243088" y="1404848"/>
                  </a:lnTo>
                  <a:lnTo>
                    <a:pt x="1293380" y="1406588"/>
                  </a:lnTo>
                  <a:lnTo>
                    <a:pt x="1342212" y="1404950"/>
                  </a:lnTo>
                  <a:lnTo>
                    <a:pt x="1390167" y="1400086"/>
                  </a:lnTo>
                  <a:lnTo>
                    <a:pt x="1437119" y="1392110"/>
                  </a:lnTo>
                  <a:lnTo>
                    <a:pt x="1482991" y="1381112"/>
                  </a:lnTo>
                  <a:lnTo>
                    <a:pt x="1527644" y="1367231"/>
                  </a:lnTo>
                  <a:lnTo>
                    <a:pt x="1571002" y="1350543"/>
                  </a:lnTo>
                  <a:lnTo>
                    <a:pt x="1612950" y="1331175"/>
                  </a:lnTo>
                  <a:lnTo>
                    <a:pt x="1653362" y="1309217"/>
                  </a:lnTo>
                  <a:lnTo>
                    <a:pt x="1692160" y="1284782"/>
                  </a:lnTo>
                  <a:lnTo>
                    <a:pt x="1729219" y="1257985"/>
                  </a:lnTo>
                  <a:lnTo>
                    <a:pt x="1764449" y="1228915"/>
                  </a:lnTo>
                  <a:lnTo>
                    <a:pt x="1797723" y="1197698"/>
                  </a:lnTo>
                  <a:lnTo>
                    <a:pt x="1828939" y="1164424"/>
                  </a:lnTo>
                  <a:lnTo>
                    <a:pt x="1858010" y="1129195"/>
                  </a:lnTo>
                  <a:lnTo>
                    <a:pt x="1884807" y="1092136"/>
                  </a:lnTo>
                  <a:lnTo>
                    <a:pt x="1909241" y="1053350"/>
                  </a:lnTo>
                  <a:lnTo>
                    <a:pt x="1931200" y="1012926"/>
                  </a:lnTo>
                  <a:lnTo>
                    <a:pt x="1950567" y="970991"/>
                  </a:lnTo>
                  <a:lnTo>
                    <a:pt x="1967255" y="927633"/>
                  </a:lnTo>
                  <a:lnTo>
                    <a:pt x="1981149" y="882967"/>
                  </a:lnTo>
                  <a:lnTo>
                    <a:pt x="1992134" y="837107"/>
                  </a:lnTo>
                  <a:lnTo>
                    <a:pt x="2000110" y="790143"/>
                  </a:lnTo>
                  <a:lnTo>
                    <a:pt x="2004974" y="742200"/>
                  </a:lnTo>
                  <a:lnTo>
                    <a:pt x="2006625" y="6933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" name="object 33">
              <a:extLst>
                <a:ext uri="{FF2B5EF4-FFF2-40B4-BE49-F238E27FC236}">
                  <a16:creationId xmlns:a16="http://schemas.microsoft.com/office/drawing/2014/main" id="{012DB657-1BA7-5840-AEB8-19FDC66BECD9}"/>
                </a:ext>
              </a:extLst>
            </p:cNvPr>
            <p:cNvSpPr/>
            <p:nvPr/>
          </p:nvSpPr>
          <p:spPr>
            <a:xfrm>
              <a:off x="7836162" y="1595079"/>
              <a:ext cx="1778000" cy="1562100"/>
            </a:xfrm>
            <a:custGeom>
              <a:avLst/>
              <a:gdLst/>
              <a:ahLst/>
              <a:cxnLst/>
              <a:rect l="l" t="t" r="r" b="b"/>
              <a:pathLst>
                <a:path w="1778000" h="1562100">
                  <a:moveTo>
                    <a:pt x="1615960" y="0"/>
                  </a:moveTo>
                  <a:lnTo>
                    <a:pt x="161594" y="0"/>
                  </a:lnTo>
                  <a:lnTo>
                    <a:pt x="118761" y="5798"/>
                  </a:lnTo>
                  <a:lnTo>
                    <a:pt x="80194" y="22145"/>
                  </a:lnTo>
                  <a:lnTo>
                    <a:pt x="47464" y="47469"/>
                  </a:lnTo>
                  <a:lnTo>
                    <a:pt x="22142" y="80200"/>
                  </a:lnTo>
                  <a:lnTo>
                    <a:pt x="5797" y="118765"/>
                  </a:lnTo>
                  <a:lnTo>
                    <a:pt x="0" y="161594"/>
                  </a:lnTo>
                  <a:lnTo>
                    <a:pt x="0" y="1400505"/>
                  </a:lnTo>
                  <a:lnTo>
                    <a:pt x="5797" y="1443334"/>
                  </a:lnTo>
                  <a:lnTo>
                    <a:pt x="22142" y="1481899"/>
                  </a:lnTo>
                  <a:lnTo>
                    <a:pt x="47464" y="1514630"/>
                  </a:lnTo>
                  <a:lnTo>
                    <a:pt x="80194" y="1539954"/>
                  </a:lnTo>
                  <a:lnTo>
                    <a:pt x="118761" y="1556301"/>
                  </a:lnTo>
                  <a:lnTo>
                    <a:pt x="161594" y="1562100"/>
                  </a:lnTo>
                  <a:lnTo>
                    <a:pt x="1615960" y="1562100"/>
                  </a:lnTo>
                  <a:lnTo>
                    <a:pt x="1658789" y="1556301"/>
                  </a:lnTo>
                  <a:lnTo>
                    <a:pt x="1697355" y="1539954"/>
                  </a:lnTo>
                  <a:lnTo>
                    <a:pt x="1730086" y="1514630"/>
                  </a:lnTo>
                  <a:lnTo>
                    <a:pt x="1755410" y="1481899"/>
                  </a:lnTo>
                  <a:lnTo>
                    <a:pt x="1771757" y="1443334"/>
                  </a:lnTo>
                  <a:lnTo>
                    <a:pt x="1777555" y="1400505"/>
                  </a:lnTo>
                  <a:lnTo>
                    <a:pt x="1777555" y="161594"/>
                  </a:lnTo>
                  <a:lnTo>
                    <a:pt x="1771757" y="118765"/>
                  </a:lnTo>
                  <a:lnTo>
                    <a:pt x="1755410" y="80200"/>
                  </a:lnTo>
                  <a:lnTo>
                    <a:pt x="1730086" y="47469"/>
                  </a:lnTo>
                  <a:lnTo>
                    <a:pt x="1697355" y="22145"/>
                  </a:lnTo>
                  <a:lnTo>
                    <a:pt x="1658789" y="5798"/>
                  </a:lnTo>
                  <a:lnTo>
                    <a:pt x="1615960" y="0"/>
                  </a:lnTo>
                  <a:close/>
                </a:path>
              </a:pathLst>
            </a:custGeom>
            <a:solidFill>
              <a:srgbClr val="E6D6A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4">
              <a:extLst>
                <a:ext uri="{FF2B5EF4-FFF2-40B4-BE49-F238E27FC236}">
                  <a16:creationId xmlns:a16="http://schemas.microsoft.com/office/drawing/2014/main" id="{BAA458F2-B50D-834F-82EC-F5D82024EDDD}"/>
                </a:ext>
              </a:extLst>
            </p:cNvPr>
            <p:cNvSpPr/>
            <p:nvPr/>
          </p:nvSpPr>
          <p:spPr>
            <a:xfrm>
              <a:off x="7341057" y="1668728"/>
              <a:ext cx="2464435" cy="1407160"/>
            </a:xfrm>
            <a:custGeom>
              <a:avLst/>
              <a:gdLst/>
              <a:ahLst/>
              <a:cxnLst/>
              <a:rect l="l" t="t" r="r" b="b"/>
              <a:pathLst>
                <a:path w="2464434" h="1407160">
                  <a:moveTo>
                    <a:pt x="2464219" y="735698"/>
                  </a:moveTo>
                  <a:lnTo>
                    <a:pt x="2457653" y="688390"/>
                  </a:lnTo>
                  <a:lnTo>
                    <a:pt x="2439530" y="645934"/>
                  </a:lnTo>
                  <a:lnTo>
                    <a:pt x="2411526" y="610019"/>
                  </a:lnTo>
                  <a:lnTo>
                    <a:pt x="2375370" y="582320"/>
                  </a:lnTo>
                  <a:lnTo>
                    <a:pt x="2332761" y="564540"/>
                  </a:lnTo>
                  <a:lnTo>
                    <a:pt x="2285415" y="558380"/>
                  </a:lnTo>
                  <a:lnTo>
                    <a:pt x="2238108" y="564934"/>
                  </a:lnTo>
                  <a:lnTo>
                    <a:pt x="2195639" y="583069"/>
                  </a:lnTo>
                  <a:lnTo>
                    <a:pt x="2159724" y="611060"/>
                  </a:lnTo>
                  <a:lnTo>
                    <a:pt x="2132038" y="647204"/>
                  </a:lnTo>
                  <a:lnTo>
                    <a:pt x="2114270" y="689813"/>
                  </a:lnTo>
                  <a:lnTo>
                    <a:pt x="2113597" y="694944"/>
                  </a:lnTo>
                  <a:lnTo>
                    <a:pt x="2087346" y="695045"/>
                  </a:lnTo>
                  <a:lnTo>
                    <a:pt x="2085403" y="639470"/>
                  </a:lnTo>
                  <a:lnTo>
                    <a:pt x="2079485" y="586663"/>
                  </a:lnTo>
                  <a:lnTo>
                    <a:pt x="2069782" y="535101"/>
                  </a:lnTo>
                  <a:lnTo>
                    <a:pt x="2056460" y="484924"/>
                  </a:lnTo>
                  <a:lnTo>
                    <a:pt x="2039645" y="436257"/>
                  </a:lnTo>
                  <a:lnTo>
                    <a:pt x="2019490" y="389255"/>
                  </a:lnTo>
                  <a:lnTo>
                    <a:pt x="1996135" y="344068"/>
                  </a:lnTo>
                  <a:lnTo>
                    <a:pt x="1969719" y="300824"/>
                  </a:lnTo>
                  <a:lnTo>
                    <a:pt x="1940394" y="259676"/>
                  </a:lnTo>
                  <a:lnTo>
                    <a:pt x="1908302" y="220751"/>
                  </a:lnTo>
                  <a:lnTo>
                    <a:pt x="1874748" y="187833"/>
                  </a:lnTo>
                  <a:lnTo>
                    <a:pt x="1839087" y="157175"/>
                  </a:lnTo>
                  <a:lnTo>
                    <a:pt x="1801431" y="128879"/>
                  </a:lnTo>
                  <a:lnTo>
                    <a:pt x="1761921" y="103073"/>
                  </a:lnTo>
                  <a:lnTo>
                    <a:pt x="1720646" y="79857"/>
                  </a:lnTo>
                  <a:lnTo>
                    <a:pt x="1677746" y="59372"/>
                  </a:lnTo>
                  <a:lnTo>
                    <a:pt x="1633308" y="41719"/>
                  </a:lnTo>
                  <a:lnTo>
                    <a:pt x="1587474" y="27012"/>
                  </a:lnTo>
                  <a:lnTo>
                    <a:pt x="1540344" y="15367"/>
                  </a:lnTo>
                  <a:lnTo>
                    <a:pt x="1492046" y="6908"/>
                  </a:lnTo>
                  <a:lnTo>
                    <a:pt x="1442694" y="1752"/>
                  </a:lnTo>
                  <a:lnTo>
                    <a:pt x="1392389" y="0"/>
                  </a:lnTo>
                  <a:lnTo>
                    <a:pt x="1343558" y="1651"/>
                  </a:lnTo>
                  <a:lnTo>
                    <a:pt x="1295615" y="6515"/>
                  </a:lnTo>
                  <a:lnTo>
                    <a:pt x="1248651" y="14490"/>
                  </a:lnTo>
                  <a:lnTo>
                    <a:pt x="1202791" y="25476"/>
                  </a:lnTo>
                  <a:lnTo>
                    <a:pt x="1158125" y="39370"/>
                  </a:lnTo>
                  <a:lnTo>
                    <a:pt x="1114767" y="56045"/>
                  </a:lnTo>
                  <a:lnTo>
                    <a:pt x="1072832" y="75425"/>
                  </a:lnTo>
                  <a:lnTo>
                    <a:pt x="1032408" y="97383"/>
                  </a:lnTo>
                  <a:lnTo>
                    <a:pt x="993622" y="121805"/>
                  </a:lnTo>
                  <a:lnTo>
                    <a:pt x="956551" y="148615"/>
                  </a:lnTo>
                  <a:lnTo>
                    <a:pt x="921334" y="177673"/>
                  </a:lnTo>
                  <a:lnTo>
                    <a:pt x="888060" y="208902"/>
                  </a:lnTo>
                  <a:lnTo>
                    <a:pt x="856830" y="242176"/>
                  </a:lnTo>
                  <a:lnTo>
                    <a:pt x="827773" y="277393"/>
                  </a:lnTo>
                  <a:lnTo>
                    <a:pt x="800963" y="314452"/>
                  </a:lnTo>
                  <a:lnTo>
                    <a:pt x="776528" y="353250"/>
                  </a:lnTo>
                  <a:lnTo>
                    <a:pt x="754570" y="393674"/>
                  </a:lnTo>
                  <a:lnTo>
                    <a:pt x="735203" y="435610"/>
                  </a:lnTo>
                  <a:lnTo>
                    <a:pt x="718515" y="478967"/>
                  </a:lnTo>
                  <a:lnTo>
                    <a:pt x="704634" y="523621"/>
                  </a:lnTo>
                  <a:lnTo>
                    <a:pt x="693635" y="569493"/>
                  </a:lnTo>
                  <a:lnTo>
                    <a:pt x="685660" y="616445"/>
                  </a:lnTo>
                  <a:lnTo>
                    <a:pt x="680796" y="664400"/>
                  </a:lnTo>
                  <a:lnTo>
                    <a:pt x="680300" y="678878"/>
                  </a:lnTo>
                  <a:lnTo>
                    <a:pt x="0" y="678878"/>
                  </a:lnTo>
                  <a:lnTo>
                    <a:pt x="0" y="739140"/>
                  </a:lnTo>
                  <a:lnTo>
                    <a:pt x="680097" y="739140"/>
                  </a:lnTo>
                  <a:lnTo>
                    <a:pt x="681151" y="767130"/>
                  </a:lnTo>
                  <a:lnTo>
                    <a:pt x="687082" y="819924"/>
                  </a:lnTo>
                  <a:lnTo>
                    <a:pt x="696785" y="871486"/>
                  </a:lnTo>
                  <a:lnTo>
                    <a:pt x="710120" y="921677"/>
                  </a:lnTo>
                  <a:lnTo>
                    <a:pt x="726935" y="970343"/>
                  </a:lnTo>
                  <a:lnTo>
                    <a:pt x="747090" y="1017346"/>
                  </a:lnTo>
                  <a:lnTo>
                    <a:pt x="770458" y="1062545"/>
                  </a:lnTo>
                  <a:lnTo>
                    <a:pt x="796874" y="1105789"/>
                  </a:lnTo>
                  <a:lnTo>
                    <a:pt x="826198" y="1146949"/>
                  </a:lnTo>
                  <a:lnTo>
                    <a:pt x="858291" y="1185862"/>
                  </a:lnTo>
                  <a:lnTo>
                    <a:pt x="891857" y="1218780"/>
                  </a:lnTo>
                  <a:lnTo>
                    <a:pt x="927506" y="1249438"/>
                  </a:lnTo>
                  <a:lnTo>
                    <a:pt x="965149" y="1277721"/>
                  </a:lnTo>
                  <a:lnTo>
                    <a:pt x="1004671" y="1303528"/>
                  </a:lnTo>
                  <a:lnTo>
                    <a:pt x="1045946" y="1326730"/>
                  </a:lnTo>
                  <a:lnTo>
                    <a:pt x="1088847" y="1347228"/>
                  </a:lnTo>
                  <a:lnTo>
                    <a:pt x="1133284" y="1364881"/>
                  </a:lnTo>
                  <a:lnTo>
                    <a:pt x="1179118" y="1379588"/>
                  </a:lnTo>
                  <a:lnTo>
                    <a:pt x="1226235" y="1391221"/>
                  </a:lnTo>
                  <a:lnTo>
                    <a:pt x="1274533" y="1399679"/>
                  </a:lnTo>
                  <a:lnTo>
                    <a:pt x="1323886" y="1404848"/>
                  </a:lnTo>
                  <a:lnTo>
                    <a:pt x="1374165" y="1406588"/>
                  </a:lnTo>
                  <a:lnTo>
                    <a:pt x="1423009" y="1404950"/>
                  </a:lnTo>
                  <a:lnTo>
                    <a:pt x="1470952" y="1400086"/>
                  </a:lnTo>
                  <a:lnTo>
                    <a:pt x="1517916" y="1392097"/>
                  </a:lnTo>
                  <a:lnTo>
                    <a:pt x="1563776" y="1381112"/>
                  </a:lnTo>
                  <a:lnTo>
                    <a:pt x="1608442" y="1367231"/>
                  </a:lnTo>
                  <a:lnTo>
                    <a:pt x="1651800" y="1350543"/>
                  </a:lnTo>
                  <a:lnTo>
                    <a:pt x="1693735" y="1331175"/>
                  </a:lnTo>
                  <a:lnTo>
                    <a:pt x="1734159" y="1309217"/>
                  </a:lnTo>
                  <a:lnTo>
                    <a:pt x="1772958" y="1284782"/>
                  </a:lnTo>
                  <a:lnTo>
                    <a:pt x="1810016" y="1257985"/>
                  </a:lnTo>
                  <a:lnTo>
                    <a:pt x="1845233" y="1228915"/>
                  </a:lnTo>
                  <a:lnTo>
                    <a:pt x="1878507" y="1197698"/>
                  </a:lnTo>
                  <a:lnTo>
                    <a:pt x="1909737" y="1164412"/>
                  </a:lnTo>
                  <a:lnTo>
                    <a:pt x="1938807" y="1129195"/>
                  </a:lnTo>
                  <a:lnTo>
                    <a:pt x="1965604" y="1092136"/>
                  </a:lnTo>
                  <a:lnTo>
                    <a:pt x="1990039" y="1053350"/>
                  </a:lnTo>
                  <a:lnTo>
                    <a:pt x="2011997" y="1012926"/>
                  </a:lnTo>
                  <a:lnTo>
                    <a:pt x="2031365" y="970978"/>
                  </a:lnTo>
                  <a:lnTo>
                    <a:pt x="2048052" y="927633"/>
                  </a:lnTo>
                  <a:lnTo>
                    <a:pt x="2061933" y="882967"/>
                  </a:lnTo>
                  <a:lnTo>
                    <a:pt x="2072919" y="837107"/>
                  </a:lnTo>
                  <a:lnTo>
                    <a:pt x="2080907" y="790143"/>
                  </a:lnTo>
                  <a:lnTo>
                    <a:pt x="2084438" y="755319"/>
                  </a:lnTo>
                  <a:lnTo>
                    <a:pt x="2110600" y="755218"/>
                  </a:lnTo>
                  <a:lnTo>
                    <a:pt x="2132787" y="826947"/>
                  </a:lnTo>
                  <a:lnTo>
                    <a:pt x="2160778" y="862863"/>
                  </a:lnTo>
                  <a:lnTo>
                    <a:pt x="2196935" y="890549"/>
                  </a:lnTo>
                  <a:lnTo>
                    <a:pt x="2239530" y="908329"/>
                  </a:lnTo>
                  <a:lnTo>
                    <a:pt x="2286901" y="914488"/>
                  </a:lnTo>
                  <a:lnTo>
                    <a:pt x="2334196" y="907935"/>
                  </a:lnTo>
                  <a:lnTo>
                    <a:pt x="2376652" y="889812"/>
                  </a:lnTo>
                  <a:lnTo>
                    <a:pt x="2412581" y="861822"/>
                  </a:lnTo>
                  <a:lnTo>
                    <a:pt x="2440267" y="825665"/>
                  </a:lnTo>
                  <a:lnTo>
                    <a:pt x="2458047" y="783056"/>
                  </a:lnTo>
                  <a:lnTo>
                    <a:pt x="2464219" y="735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9" name="object 35">
            <a:extLst>
              <a:ext uri="{FF2B5EF4-FFF2-40B4-BE49-F238E27FC236}">
                <a16:creationId xmlns:a16="http://schemas.microsoft.com/office/drawing/2014/main" id="{1BBD0EAB-14D1-9C4B-AE80-744E4EE1366A}"/>
              </a:ext>
            </a:extLst>
          </p:cNvPr>
          <p:cNvSpPr txBox="1"/>
          <p:nvPr/>
        </p:nvSpPr>
        <p:spPr>
          <a:xfrm>
            <a:off x="2452371" y="4388014"/>
            <a:ext cx="708772" cy="352215"/>
          </a:xfrm>
          <a:prstGeom prst="rect">
            <a:avLst/>
          </a:prstGeom>
        </p:spPr>
        <p:txBody>
          <a:bodyPr vert="horz" wrap="square" lIns="0" tIns="53788" rIns="0" bIns="0" rtlCol="0">
            <a:spAutoFit/>
          </a:bodyPr>
          <a:lstStyle/>
          <a:p>
            <a:pPr marL="11206" marR="4483" indent="29137">
              <a:lnSpc>
                <a:spcPct val="77400"/>
              </a:lnSpc>
              <a:spcBef>
                <a:spcPts val="424"/>
              </a:spcBef>
            </a:pP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Ah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o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o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de  </a:t>
            </a:r>
            <a:r>
              <a:rPr sz="1235" spc="-84" dirty="0">
                <a:solidFill>
                  <a:srgbClr val="425469"/>
                </a:solidFill>
                <a:latin typeface="Calibri"/>
                <a:cs typeface="Calibri"/>
              </a:rPr>
              <a:t>MM$</a:t>
            </a:r>
            <a:r>
              <a:rPr sz="1235" spc="-163" dirty="0">
                <a:solidFill>
                  <a:srgbClr val="425469"/>
                </a:solidFill>
                <a:latin typeface="Calibri"/>
                <a:cs typeface="Calibri"/>
              </a:rPr>
              <a:t>7</a:t>
            </a:r>
            <a:r>
              <a:rPr sz="1235" spc="62" dirty="0">
                <a:solidFill>
                  <a:srgbClr val="425469"/>
                </a:solidFill>
                <a:latin typeface="Calibri"/>
                <a:cs typeface="Calibri"/>
              </a:rPr>
              <a:t>.000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E1CFEB1F-373F-A14C-A586-C9DCB27350DF}"/>
              </a:ext>
            </a:extLst>
          </p:cNvPr>
          <p:cNvSpPr txBox="1"/>
          <p:nvPr/>
        </p:nvSpPr>
        <p:spPr>
          <a:xfrm>
            <a:off x="2406035" y="4679500"/>
            <a:ext cx="801221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respecto</a:t>
            </a:r>
            <a:r>
              <a:rPr sz="1235" spc="-66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del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EFF8C036-1065-2849-81F9-69FE067B25A2}"/>
              </a:ext>
            </a:extLst>
          </p:cNvPr>
          <p:cNvSpPr txBox="1"/>
          <p:nvPr/>
        </p:nvSpPr>
        <p:spPr>
          <a:xfrm>
            <a:off x="2645214" y="4825244"/>
            <a:ext cx="323290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235" spc="31" dirty="0">
                <a:solidFill>
                  <a:srgbClr val="425469"/>
                </a:solidFill>
                <a:latin typeface="Calibri"/>
                <a:cs typeface="Calibri"/>
              </a:rPr>
              <a:t>2</a:t>
            </a:r>
            <a:r>
              <a:rPr sz="1235" spc="18" dirty="0">
                <a:solidFill>
                  <a:srgbClr val="425469"/>
                </a:solidFill>
                <a:latin typeface="Calibri"/>
                <a:cs typeface="Calibri"/>
              </a:rPr>
              <a:t>0</a:t>
            </a:r>
            <a:r>
              <a:rPr sz="1235" spc="-97" dirty="0">
                <a:solidFill>
                  <a:srgbClr val="425469"/>
                </a:solidFill>
                <a:latin typeface="Calibri"/>
                <a:cs typeface="Calibri"/>
              </a:rPr>
              <a:t>19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2" name="object 38">
            <a:extLst>
              <a:ext uri="{FF2B5EF4-FFF2-40B4-BE49-F238E27FC236}">
                <a16:creationId xmlns:a16="http://schemas.microsoft.com/office/drawing/2014/main" id="{15966E36-7A56-7F43-9448-DE7194DD99AF}"/>
              </a:ext>
            </a:extLst>
          </p:cNvPr>
          <p:cNvSpPr txBox="1"/>
          <p:nvPr/>
        </p:nvSpPr>
        <p:spPr>
          <a:xfrm>
            <a:off x="2358979" y="4970989"/>
            <a:ext cx="895350" cy="498537"/>
          </a:xfrm>
          <a:prstGeom prst="rect">
            <a:avLst/>
          </a:prstGeom>
        </p:spPr>
        <p:txBody>
          <a:bodyPr vert="horz" wrap="square" lIns="0" tIns="53788" rIns="0" bIns="0" rtlCol="0">
            <a:spAutoFit/>
          </a:bodyPr>
          <a:lstStyle/>
          <a:p>
            <a:pPr marL="11206" marR="4483" algn="ctr">
              <a:lnSpc>
                <a:spcPct val="77400"/>
              </a:lnSpc>
              <a:spcBef>
                <a:spcPts val="424"/>
              </a:spcBef>
            </a:pP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p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or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p</a:t>
            </a:r>
            <a:r>
              <a:rPr sz="1235" spc="-44" dirty="0">
                <a:solidFill>
                  <a:srgbClr val="425469"/>
                </a:solidFill>
                <a:latin typeface="Calibri"/>
                <a:cs typeface="Calibri"/>
              </a:rPr>
              <a:t>l</a:t>
            </a:r>
            <a:r>
              <a:rPr sz="1235" spc="-53" dirty="0">
                <a:solidFill>
                  <a:srgbClr val="425469"/>
                </a:solidFill>
                <a:latin typeface="Calibri"/>
                <a:cs typeface="Calibri"/>
              </a:rPr>
              <a:t>i</a:t>
            </a:r>
            <a:r>
              <a:rPr sz="1235" spc="62" dirty="0">
                <a:solidFill>
                  <a:srgbClr val="425469"/>
                </a:solidFill>
                <a:latin typeface="Calibri"/>
                <a:cs typeface="Calibri"/>
              </a:rPr>
              <a:t>c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22" dirty="0">
                <a:solidFill>
                  <a:srgbClr val="425469"/>
                </a:solidFill>
                <a:latin typeface="Calibri"/>
                <a:cs typeface="Calibri"/>
              </a:rPr>
              <a:t>c</a:t>
            </a:r>
            <a:r>
              <a:rPr sz="1235" dirty="0">
                <a:solidFill>
                  <a:srgbClr val="425469"/>
                </a:solidFill>
                <a:latin typeface="Calibri"/>
                <a:cs typeface="Calibri"/>
              </a:rPr>
              <a:t>i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ó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n 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medidas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de 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austeridad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3" name="object 39">
            <a:extLst>
              <a:ext uri="{FF2B5EF4-FFF2-40B4-BE49-F238E27FC236}">
                <a16:creationId xmlns:a16="http://schemas.microsoft.com/office/drawing/2014/main" id="{E8A6C299-D51D-A948-BDE7-7D7ECAE975CB}"/>
              </a:ext>
            </a:extLst>
          </p:cNvPr>
          <p:cNvSpPr txBox="1"/>
          <p:nvPr/>
        </p:nvSpPr>
        <p:spPr>
          <a:xfrm>
            <a:off x="3897111" y="4433195"/>
            <a:ext cx="1068481" cy="640884"/>
          </a:xfrm>
          <a:prstGeom prst="rect">
            <a:avLst/>
          </a:prstGeom>
        </p:spPr>
        <p:txBody>
          <a:bodyPr vert="horz" wrap="square" lIns="0" tIns="53788" rIns="0" bIns="0" rtlCol="0">
            <a:spAutoFit/>
          </a:bodyPr>
          <a:lstStyle/>
          <a:p>
            <a:pPr marL="106462" marR="99738" indent="41464" algn="just">
              <a:lnSpc>
                <a:spcPct val="77400"/>
              </a:lnSpc>
              <a:spcBef>
                <a:spcPts val="424"/>
              </a:spcBef>
            </a:pP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Disminución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de 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MM$300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me</a:t>
            </a:r>
            <a:r>
              <a:rPr sz="1235" spc="-26" dirty="0">
                <a:solidFill>
                  <a:srgbClr val="425469"/>
                </a:solidFill>
                <a:latin typeface="Calibri"/>
                <a:cs typeface="Calibri"/>
              </a:rPr>
              <a:t>n</a:t>
            </a:r>
            <a:r>
              <a:rPr sz="1235" dirty="0">
                <a:solidFill>
                  <a:srgbClr val="425469"/>
                </a:solidFill>
                <a:latin typeface="Calibri"/>
                <a:cs typeface="Calibri"/>
              </a:rPr>
              <a:t>s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u</a:t>
            </a:r>
            <a:r>
              <a:rPr sz="1235" spc="-44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l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e</a:t>
            </a:r>
            <a:r>
              <a:rPr sz="1235" spc="31" dirty="0">
                <a:solidFill>
                  <a:srgbClr val="425469"/>
                </a:solidFill>
                <a:latin typeface="Calibri"/>
                <a:cs typeface="Calibri"/>
              </a:rPr>
              <a:t>s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en</a:t>
            </a:r>
            <a:endParaRPr sz="1235">
              <a:latin typeface="Calibri"/>
              <a:cs typeface="Calibri"/>
            </a:endParaRPr>
          </a:p>
          <a:p>
            <a:pPr marL="11206">
              <a:lnSpc>
                <a:spcPts val="1147"/>
              </a:lnSpc>
            </a:pP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emune</a:t>
            </a:r>
            <a:r>
              <a:rPr sz="1235" spc="-40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22" dirty="0">
                <a:solidFill>
                  <a:srgbClr val="425469"/>
                </a:solidFill>
                <a:latin typeface="Calibri"/>
                <a:cs typeface="Calibri"/>
              </a:rPr>
              <a:t>c</a:t>
            </a:r>
            <a:r>
              <a:rPr sz="1235" dirty="0">
                <a:solidFill>
                  <a:srgbClr val="425469"/>
                </a:solidFill>
                <a:latin typeface="Calibri"/>
                <a:cs typeface="Calibri"/>
              </a:rPr>
              <a:t>i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o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n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e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s.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4" name="object 40">
            <a:extLst>
              <a:ext uri="{FF2B5EF4-FFF2-40B4-BE49-F238E27FC236}">
                <a16:creationId xmlns:a16="http://schemas.microsoft.com/office/drawing/2014/main" id="{B050B48A-4902-D241-AE2F-B2EA3DD035BE}"/>
              </a:ext>
            </a:extLst>
          </p:cNvPr>
          <p:cNvSpPr txBox="1"/>
          <p:nvPr/>
        </p:nvSpPr>
        <p:spPr>
          <a:xfrm>
            <a:off x="3929012" y="5016171"/>
            <a:ext cx="1004607" cy="498537"/>
          </a:xfrm>
          <a:prstGeom prst="rect">
            <a:avLst/>
          </a:prstGeom>
        </p:spPr>
        <p:txBody>
          <a:bodyPr vert="horz" wrap="square" lIns="0" tIns="53788" rIns="0" bIns="0" rtlCol="0">
            <a:spAutoFit/>
          </a:bodyPr>
          <a:lstStyle/>
          <a:p>
            <a:pPr marL="11206" marR="4483" algn="ctr">
              <a:lnSpc>
                <a:spcPct val="77400"/>
              </a:lnSpc>
              <a:spcBef>
                <a:spcPts val="424"/>
              </a:spcBef>
            </a:pP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P</a:t>
            </a:r>
            <a:r>
              <a:rPr sz="1235" spc="-44" dirty="0">
                <a:solidFill>
                  <a:srgbClr val="425469"/>
                </a:solidFill>
                <a:latin typeface="Calibri"/>
                <a:cs typeface="Calibri"/>
              </a:rPr>
              <a:t>ro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y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e</a:t>
            </a:r>
            <a:r>
              <a:rPr sz="1235" spc="62" dirty="0">
                <a:solidFill>
                  <a:srgbClr val="425469"/>
                </a:solidFill>
                <a:latin typeface="Calibri"/>
                <a:cs typeface="Calibri"/>
              </a:rPr>
              <a:t>c</a:t>
            </a:r>
            <a:r>
              <a:rPr sz="1235" spc="-26" dirty="0">
                <a:solidFill>
                  <a:srgbClr val="425469"/>
                </a:solidFill>
                <a:latin typeface="Calibri"/>
                <a:cs typeface="Calibri"/>
              </a:rPr>
              <a:t>t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an</a:t>
            </a:r>
            <a:r>
              <a:rPr sz="1235" spc="-26" dirty="0">
                <a:solidFill>
                  <a:srgbClr val="425469"/>
                </a:solidFill>
                <a:latin typeface="Calibri"/>
                <a:cs typeface="Calibri"/>
              </a:rPr>
              <a:t>d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o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26" dirty="0">
                <a:solidFill>
                  <a:srgbClr val="425469"/>
                </a:solidFill>
                <a:latin typeface="Calibri"/>
                <a:cs typeface="Calibri"/>
              </a:rPr>
              <a:t>un  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ah</a:t>
            </a:r>
            <a:r>
              <a:rPr sz="1235" spc="-35" dirty="0">
                <a:solidFill>
                  <a:srgbClr val="425469"/>
                </a:solidFill>
                <a:latin typeface="Calibri"/>
                <a:cs typeface="Calibri"/>
              </a:rPr>
              <a:t>o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o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26" dirty="0">
                <a:solidFill>
                  <a:srgbClr val="425469"/>
                </a:solidFill>
                <a:latin typeface="Calibri"/>
                <a:cs typeface="Calibri"/>
              </a:rPr>
              <a:t>an</a:t>
            </a:r>
            <a:r>
              <a:rPr sz="1235" spc="-40" dirty="0">
                <a:solidFill>
                  <a:srgbClr val="425469"/>
                </a:solidFill>
                <a:latin typeface="Calibri"/>
                <a:cs typeface="Calibri"/>
              </a:rPr>
              <a:t>u</a:t>
            </a:r>
            <a:r>
              <a:rPr sz="1235" spc="-35" dirty="0">
                <a:solidFill>
                  <a:srgbClr val="425469"/>
                </a:solidFill>
                <a:latin typeface="Calibri"/>
                <a:cs typeface="Calibri"/>
              </a:rPr>
              <a:t>al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de  MM$3.000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5" name="object 41">
            <a:extLst>
              <a:ext uri="{FF2B5EF4-FFF2-40B4-BE49-F238E27FC236}">
                <a16:creationId xmlns:a16="http://schemas.microsoft.com/office/drawing/2014/main" id="{FD84D34C-16E8-CA4F-88A5-56A207C7CA56}"/>
              </a:ext>
            </a:extLst>
          </p:cNvPr>
          <p:cNvSpPr txBox="1"/>
          <p:nvPr/>
        </p:nvSpPr>
        <p:spPr>
          <a:xfrm>
            <a:off x="5607570" y="4533690"/>
            <a:ext cx="942415" cy="937504"/>
          </a:xfrm>
          <a:prstGeom prst="rect">
            <a:avLst/>
          </a:prstGeom>
        </p:spPr>
        <p:txBody>
          <a:bodyPr vert="horz" wrap="square" lIns="0" tIns="53788" rIns="0" bIns="0" rtlCol="0">
            <a:spAutoFit/>
          </a:bodyPr>
          <a:lstStyle/>
          <a:p>
            <a:pPr marL="10646" marR="4483" algn="ctr">
              <a:lnSpc>
                <a:spcPct val="77400"/>
              </a:lnSpc>
              <a:spcBef>
                <a:spcPts val="424"/>
              </a:spcBef>
            </a:pP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No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35" dirty="0">
                <a:solidFill>
                  <a:srgbClr val="425469"/>
                </a:solidFill>
                <a:latin typeface="Calibri"/>
                <a:cs typeface="Calibri"/>
              </a:rPr>
              <a:t>s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e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t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om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-49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o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n  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préstamos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du</a:t>
            </a:r>
            <a:r>
              <a:rPr sz="1235" spc="-40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n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t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e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el 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año  </a:t>
            </a:r>
            <a:r>
              <a:rPr sz="1235" spc="13" dirty="0">
                <a:solidFill>
                  <a:srgbClr val="425469"/>
                </a:solidFill>
                <a:latin typeface="Calibri"/>
                <a:cs typeface="Calibri"/>
              </a:rPr>
              <a:t>2020, 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medida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m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n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t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en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i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d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en  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el</a:t>
            </a:r>
            <a:r>
              <a:rPr sz="1235" spc="-40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49" dirty="0">
                <a:solidFill>
                  <a:srgbClr val="425469"/>
                </a:solidFill>
                <a:latin typeface="Calibri"/>
                <a:cs typeface="Calibri"/>
              </a:rPr>
              <a:t>2021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6" name="object 42">
            <a:extLst>
              <a:ext uri="{FF2B5EF4-FFF2-40B4-BE49-F238E27FC236}">
                <a16:creationId xmlns:a16="http://schemas.microsoft.com/office/drawing/2014/main" id="{082397B8-4606-E94A-9A5D-CDDCEFA2D1C6}"/>
              </a:ext>
            </a:extLst>
          </p:cNvPr>
          <p:cNvSpPr txBox="1"/>
          <p:nvPr/>
        </p:nvSpPr>
        <p:spPr>
          <a:xfrm>
            <a:off x="7283876" y="4522485"/>
            <a:ext cx="839881" cy="5015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1315"/>
              </a:lnSpc>
              <a:spcBef>
                <a:spcPts val="88"/>
              </a:spcBef>
            </a:pPr>
            <a:r>
              <a:rPr sz="1235" spc="-26" dirty="0">
                <a:solidFill>
                  <a:srgbClr val="425469"/>
                </a:solidFill>
                <a:latin typeface="Calibri"/>
                <a:cs typeface="Calibri"/>
              </a:rPr>
              <a:t>Plan</a:t>
            </a:r>
            <a:endParaRPr sz="1235">
              <a:latin typeface="Calibri"/>
              <a:cs typeface="Calibri"/>
            </a:endParaRPr>
          </a:p>
          <a:p>
            <a:pPr marL="11206" marR="4483" algn="ctr">
              <a:lnSpc>
                <a:spcPct val="77400"/>
              </a:lnSpc>
              <a:spcBef>
                <a:spcPts val="168"/>
              </a:spcBef>
            </a:pP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d</a:t>
            </a:r>
            <a:r>
              <a:rPr sz="1235" dirty="0">
                <a:solidFill>
                  <a:srgbClr val="425469"/>
                </a:solidFill>
                <a:latin typeface="Calibri"/>
                <a:cs typeface="Calibri"/>
              </a:rPr>
              <a:t>e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e</a:t>
            </a:r>
            <a:r>
              <a:rPr sz="1235" dirty="0">
                <a:solidFill>
                  <a:srgbClr val="425469"/>
                </a:solidFill>
                <a:latin typeface="Calibri"/>
                <a:cs typeface="Calibri"/>
              </a:rPr>
              <a:t>d</a:t>
            </a:r>
            <a:r>
              <a:rPr sz="1235" spc="26" dirty="0">
                <a:solidFill>
                  <a:srgbClr val="425469"/>
                </a:solidFill>
                <a:latin typeface="Calibri"/>
                <a:cs typeface="Calibri"/>
              </a:rPr>
              <a:t>uc</a:t>
            </a:r>
            <a:r>
              <a:rPr sz="1235" spc="31" dirty="0">
                <a:solidFill>
                  <a:srgbClr val="425469"/>
                </a:solidFill>
                <a:latin typeface="Calibri"/>
                <a:cs typeface="Calibri"/>
              </a:rPr>
              <a:t>c</a:t>
            </a:r>
            <a:r>
              <a:rPr sz="1235" spc="-26" dirty="0">
                <a:solidFill>
                  <a:srgbClr val="425469"/>
                </a:solidFill>
                <a:latin typeface="Calibri"/>
                <a:cs typeface="Calibri"/>
              </a:rPr>
              <a:t>i</a:t>
            </a:r>
            <a:r>
              <a:rPr sz="1235" spc="-49" dirty="0">
                <a:solidFill>
                  <a:srgbClr val="425469"/>
                </a:solidFill>
                <a:latin typeface="Calibri"/>
                <a:cs typeface="Calibri"/>
              </a:rPr>
              <a:t>ó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n  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de</a:t>
            </a: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arriendos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7" name="object 43">
            <a:extLst>
              <a:ext uri="{FF2B5EF4-FFF2-40B4-BE49-F238E27FC236}">
                <a16:creationId xmlns:a16="http://schemas.microsoft.com/office/drawing/2014/main" id="{40080007-979D-1044-AAF3-DC51475D995B}"/>
              </a:ext>
            </a:extLst>
          </p:cNvPr>
          <p:cNvSpPr txBox="1"/>
          <p:nvPr/>
        </p:nvSpPr>
        <p:spPr>
          <a:xfrm>
            <a:off x="7244902" y="4959715"/>
            <a:ext cx="917762" cy="352215"/>
          </a:xfrm>
          <a:prstGeom prst="rect">
            <a:avLst/>
          </a:prstGeom>
        </p:spPr>
        <p:txBody>
          <a:bodyPr vert="horz" wrap="square" lIns="0" tIns="53788" rIns="0" bIns="0" rtlCol="0">
            <a:spAutoFit/>
          </a:bodyPr>
          <a:lstStyle/>
          <a:p>
            <a:pPr marL="168097" marR="4483" indent="-157451">
              <a:lnSpc>
                <a:spcPct val="77400"/>
              </a:lnSpc>
              <a:spcBef>
                <a:spcPts val="424"/>
              </a:spcBef>
            </a:pPr>
            <a:r>
              <a:rPr sz="1235" spc="-35" dirty="0">
                <a:solidFill>
                  <a:srgbClr val="425469"/>
                </a:solidFill>
                <a:latin typeface="Calibri"/>
                <a:cs typeface="Calibri"/>
              </a:rPr>
              <a:t>i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ns</a:t>
            </a:r>
            <a:r>
              <a:rPr sz="1235" dirty="0">
                <a:solidFill>
                  <a:srgbClr val="425469"/>
                </a:solidFill>
                <a:latin typeface="Calibri"/>
                <a:cs typeface="Calibri"/>
              </a:rPr>
              <a:t>t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i</a:t>
            </a:r>
            <a:r>
              <a:rPr sz="1235" spc="-35" dirty="0">
                <a:solidFill>
                  <a:srgbClr val="425469"/>
                </a:solidFill>
                <a:latin typeface="Calibri"/>
                <a:cs typeface="Calibri"/>
              </a:rPr>
              <a:t>t</a:t>
            </a:r>
            <a:r>
              <a:rPr sz="1235" spc="9" dirty="0">
                <a:solidFill>
                  <a:srgbClr val="425469"/>
                </a:solidFill>
                <a:latin typeface="Calibri"/>
                <a:cs typeface="Calibri"/>
              </a:rPr>
              <a:t>u</a:t>
            </a:r>
            <a:r>
              <a:rPr sz="1235" spc="13" dirty="0">
                <a:solidFill>
                  <a:srgbClr val="425469"/>
                </a:solidFill>
                <a:latin typeface="Calibri"/>
                <a:cs typeface="Calibri"/>
              </a:rPr>
              <a:t>c</a:t>
            </a:r>
            <a:r>
              <a:rPr sz="1235" spc="-26" dirty="0">
                <a:solidFill>
                  <a:srgbClr val="425469"/>
                </a:solidFill>
                <a:latin typeface="Calibri"/>
                <a:cs typeface="Calibri"/>
              </a:rPr>
              <a:t>i</a:t>
            </a:r>
            <a:r>
              <a:rPr sz="1235" spc="-49" dirty="0">
                <a:solidFill>
                  <a:srgbClr val="425469"/>
                </a:solidFill>
                <a:latin typeface="Calibri"/>
                <a:cs typeface="Calibri"/>
              </a:rPr>
              <a:t>o</a:t>
            </a:r>
            <a:r>
              <a:rPr sz="1235" spc="-35" dirty="0">
                <a:solidFill>
                  <a:srgbClr val="425469"/>
                </a:solidFill>
                <a:latin typeface="Calibri"/>
                <a:cs typeface="Calibri"/>
              </a:rPr>
              <a:t>n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l</a:t>
            </a:r>
            <a:r>
              <a:rPr sz="1235" spc="-35" dirty="0">
                <a:solidFill>
                  <a:srgbClr val="425469"/>
                </a:solidFill>
                <a:latin typeface="Calibri"/>
                <a:cs typeface="Calibri"/>
              </a:rPr>
              <a:t>e</a:t>
            </a:r>
            <a:r>
              <a:rPr sz="1235" spc="22" dirty="0">
                <a:solidFill>
                  <a:srgbClr val="425469"/>
                </a:solidFill>
                <a:latin typeface="Calibri"/>
                <a:cs typeface="Calibri"/>
              </a:rPr>
              <a:t>s 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MM$500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8" name="object 44">
            <a:extLst>
              <a:ext uri="{FF2B5EF4-FFF2-40B4-BE49-F238E27FC236}">
                <a16:creationId xmlns:a16="http://schemas.microsoft.com/office/drawing/2014/main" id="{79B7808B-7B99-F84B-88F5-7EFB26368C68}"/>
              </a:ext>
            </a:extLst>
          </p:cNvPr>
          <p:cNvSpPr txBox="1"/>
          <p:nvPr/>
        </p:nvSpPr>
        <p:spPr>
          <a:xfrm>
            <a:off x="8817737" y="4466455"/>
            <a:ext cx="1077446" cy="644860"/>
          </a:xfrm>
          <a:prstGeom prst="rect">
            <a:avLst/>
          </a:prstGeom>
        </p:spPr>
        <p:txBody>
          <a:bodyPr vert="horz" wrap="square" lIns="0" tIns="53788" rIns="0" bIns="0" rtlCol="0">
            <a:spAutoFit/>
          </a:bodyPr>
          <a:lstStyle/>
          <a:p>
            <a:pPr marL="11206" marR="4483" algn="ctr">
              <a:lnSpc>
                <a:spcPct val="77400"/>
              </a:lnSpc>
              <a:spcBef>
                <a:spcPts val="424"/>
              </a:spcBef>
            </a:pP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Inicio</a:t>
            </a:r>
            <a:r>
              <a:rPr sz="1235" spc="243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de </a:t>
            </a:r>
            <a:r>
              <a:rPr sz="1235" dirty="0">
                <a:solidFill>
                  <a:srgbClr val="425469"/>
                </a:solidFill>
                <a:latin typeface="Calibri"/>
                <a:cs typeface="Calibri"/>
              </a:rPr>
              <a:t> proceso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de 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r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e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fi</a:t>
            </a:r>
            <a:r>
              <a:rPr sz="1235" spc="-26" dirty="0">
                <a:solidFill>
                  <a:srgbClr val="425469"/>
                </a:solidFill>
                <a:latin typeface="Calibri"/>
                <a:cs typeface="Calibri"/>
              </a:rPr>
              <a:t>n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anc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i</a:t>
            </a:r>
            <a:r>
              <a:rPr sz="1235" spc="-31" dirty="0">
                <a:solidFill>
                  <a:srgbClr val="425469"/>
                </a:solidFill>
                <a:latin typeface="Calibri"/>
                <a:cs typeface="Calibri"/>
              </a:rPr>
              <a:t>am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ie</a:t>
            </a:r>
            <a:r>
              <a:rPr sz="1235" spc="-53" dirty="0">
                <a:solidFill>
                  <a:srgbClr val="425469"/>
                </a:solidFill>
                <a:latin typeface="Calibri"/>
                <a:cs typeface="Calibri"/>
              </a:rPr>
              <a:t>n</a:t>
            </a:r>
            <a:r>
              <a:rPr sz="1235" spc="-22" dirty="0">
                <a:solidFill>
                  <a:srgbClr val="425469"/>
                </a:solidFill>
                <a:latin typeface="Calibri"/>
                <a:cs typeface="Calibri"/>
              </a:rPr>
              <a:t>t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o  </a:t>
            </a:r>
            <a:r>
              <a:rPr sz="1235" spc="-4" dirty="0">
                <a:solidFill>
                  <a:srgbClr val="425469"/>
                </a:solidFill>
                <a:latin typeface="Calibri"/>
                <a:cs typeface="Calibri"/>
              </a:rPr>
              <a:t>de</a:t>
            </a:r>
            <a:r>
              <a:rPr sz="1235" spc="-40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deuda</a:t>
            </a:r>
            <a:r>
              <a:rPr sz="1235" spc="-40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9" dirty="0">
                <a:solidFill>
                  <a:srgbClr val="425469"/>
                </a:solidFill>
                <a:latin typeface="Calibri"/>
                <a:cs typeface="Calibri"/>
              </a:rPr>
              <a:t>de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49" name="object 45">
            <a:extLst>
              <a:ext uri="{FF2B5EF4-FFF2-40B4-BE49-F238E27FC236}">
                <a16:creationId xmlns:a16="http://schemas.microsoft.com/office/drawing/2014/main" id="{7E8A9E11-D9B1-0742-8F32-AF42422F48BD}"/>
              </a:ext>
            </a:extLst>
          </p:cNvPr>
          <p:cNvSpPr txBox="1"/>
          <p:nvPr/>
        </p:nvSpPr>
        <p:spPr>
          <a:xfrm>
            <a:off x="8949406" y="5075281"/>
            <a:ext cx="814107" cy="34486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1315"/>
              </a:lnSpc>
              <a:spcBef>
                <a:spcPts val="88"/>
              </a:spcBef>
            </a:pPr>
            <a:r>
              <a:rPr sz="1235" dirty="0">
                <a:solidFill>
                  <a:srgbClr val="425469"/>
                </a:solidFill>
                <a:latin typeface="Calibri"/>
                <a:cs typeface="Calibri"/>
              </a:rPr>
              <a:t>corto</a:t>
            </a: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13" dirty="0">
                <a:solidFill>
                  <a:srgbClr val="425469"/>
                </a:solidFill>
                <a:latin typeface="Calibri"/>
                <a:cs typeface="Calibri"/>
              </a:rPr>
              <a:t>a</a:t>
            </a:r>
            <a:r>
              <a:rPr sz="1235" spc="-57" dirty="0">
                <a:solidFill>
                  <a:srgbClr val="425469"/>
                </a:solidFill>
                <a:latin typeface="Calibri"/>
                <a:cs typeface="Calibri"/>
              </a:rPr>
              <a:t> </a:t>
            </a:r>
            <a:r>
              <a:rPr sz="1235" spc="-18" dirty="0">
                <a:solidFill>
                  <a:srgbClr val="425469"/>
                </a:solidFill>
                <a:latin typeface="Calibri"/>
                <a:cs typeface="Calibri"/>
              </a:rPr>
              <a:t>largo</a:t>
            </a:r>
            <a:endParaRPr sz="1235" dirty="0">
              <a:latin typeface="Calibri"/>
              <a:cs typeface="Calibri"/>
            </a:endParaRPr>
          </a:p>
          <a:p>
            <a:pPr algn="ctr">
              <a:lnSpc>
                <a:spcPts val="1315"/>
              </a:lnSpc>
            </a:pPr>
            <a:r>
              <a:rPr sz="1235" spc="-22" dirty="0" err="1">
                <a:solidFill>
                  <a:srgbClr val="425469"/>
                </a:solidFill>
                <a:latin typeface="Calibri"/>
                <a:cs typeface="Calibri"/>
              </a:rPr>
              <a:t>plazo</a:t>
            </a:r>
            <a:endParaRPr sz="1235" dirty="0">
              <a:latin typeface="Calibri"/>
              <a:cs typeface="Calibri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31CEC7C-1496-904A-ACD0-7288A28A39AF}"/>
              </a:ext>
            </a:extLst>
          </p:cNvPr>
          <p:cNvSpPr txBox="1"/>
          <p:nvPr/>
        </p:nvSpPr>
        <p:spPr>
          <a:xfrm>
            <a:off x="79926" y="3850649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AVANCES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1" name="Imagen 50" descr="Icono&#10;&#10;Descripción generada automáticamente">
            <a:extLst>
              <a:ext uri="{FF2B5EF4-FFF2-40B4-BE49-F238E27FC236}">
                <a16:creationId xmlns:a16="http://schemas.microsoft.com/office/drawing/2014/main" id="{B8DACC5F-B726-834A-B2E7-7F644D7FB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55" name="Picture 4" descr="Vista previa de imagen">
            <a:extLst>
              <a:ext uri="{FF2B5EF4-FFF2-40B4-BE49-F238E27FC236}">
                <a16:creationId xmlns:a16="http://schemas.microsoft.com/office/drawing/2014/main" id="{2E57FE56-935F-CC41-93C7-DBD56489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3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6AD0C1A6-66DB-D246-B188-15213A0F015E}"/>
              </a:ext>
            </a:extLst>
          </p:cNvPr>
          <p:cNvSpPr/>
          <p:nvPr/>
        </p:nvSpPr>
        <p:spPr>
          <a:xfrm>
            <a:off x="205273" y="1011123"/>
            <a:ext cx="116202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Ejecución de la </a:t>
            </a:r>
            <a:r>
              <a:rPr lang="es-ES_tradnl" sz="2400" b="1" dirty="0">
                <a:solidFill>
                  <a:srgbClr val="4D4D4D"/>
                </a:solidFill>
              </a:rPr>
              <a:t>nueva política de vinculación</a:t>
            </a:r>
            <a:r>
              <a:rPr lang="es-ES_tradnl" sz="2400" dirty="0">
                <a:solidFill>
                  <a:srgbClr val="4D4D4D"/>
                </a:solidFill>
              </a:rPr>
              <a:t> con el medio según la misión y visión institucional de aspirar a constituirse en un actor que incida en el desarrollo territorial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Elaboración de la </a:t>
            </a:r>
            <a:r>
              <a:rPr lang="es-ES_tradnl" sz="2400" b="1" dirty="0">
                <a:solidFill>
                  <a:srgbClr val="4D4D4D"/>
                </a:solidFill>
              </a:rPr>
              <a:t>nueva imagen</a:t>
            </a:r>
            <a:r>
              <a:rPr lang="es-ES_tradnl" sz="2400" dirty="0">
                <a:solidFill>
                  <a:srgbClr val="4D4D4D"/>
                </a:solidFill>
              </a:rPr>
              <a:t> y lema institucional </a:t>
            </a:r>
            <a:r>
              <a:rPr lang="es-ES_tradnl" sz="2400" b="1" dirty="0">
                <a:solidFill>
                  <a:srgbClr val="4D4D4D"/>
                </a:solidFill>
              </a:rPr>
              <a:t>“Conocimiento y territorio”</a:t>
            </a:r>
            <a:r>
              <a:rPr lang="es-ES_tradnl" sz="2400" dirty="0">
                <a:solidFill>
                  <a:srgbClr val="4D4D4D"/>
                </a:solidFill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Edición y difusión del </a:t>
            </a:r>
            <a:r>
              <a:rPr lang="es-ES_tradnl" sz="2400" b="1" dirty="0">
                <a:solidFill>
                  <a:srgbClr val="4D4D4D"/>
                </a:solidFill>
              </a:rPr>
              <a:t>libro “</a:t>
            </a:r>
            <a:r>
              <a:rPr lang="es-ES_tradnl" sz="2400" b="1" dirty="0" err="1">
                <a:solidFill>
                  <a:srgbClr val="4D4D4D"/>
                </a:solidFill>
              </a:rPr>
              <a:t>Unap</a:t>
            </a:r>
            <a:r>
              <a:rPr lang="es-ES_tradnl" sz="2400" b="1" dirty="0">
                <a:solidFill>
                  <a:srgbClr val="4D4D4D"/>
                </a:solidFill>
              </a:rPr>
              <a:t>, nuestra historia” </a:t>
            </a:r>
            <a:r>
              <a:rPr lang="es-ES_tradnl" sz="2400" dirty="0">
                <a:solidFill>
                  <a:srgbClr val="4D4D4D"/>
                </a:solidFill>
              </a:rPr>
              <a:t>a cargo del historiador iquiqueño Juan Vásquez-Trigo.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Implementación del </a:t>
            </a:r>
            <a:r>
              <a:rPr lang="es-ES_tradnl" sz="2400" b="1" dirty="0">
                <a:solidFill>
                  <a:srgbClr val="4D4D4D"/>
                </a:solidFill>
              </a:rPr>
              <a:t>Circuito Cultural y Patrimonial </a:t>
            </a:r>
            <a:r>
              <a:rPr lang="es-ES_tradnl" sz="2400" dirty="0">
                <a:solidFill>
                  <a:srgbClr val="4D4D4D"/>
                </a:solidFill>
              </a:rPr>
              <a:t>presencial por la región de Tarapacá con más de </a:t>
            </a:r>
            <a:r>
              <a:rPr lang="es-ES_tradnl" sz="2400" b="1" dirty="0">
                <a:solidFill>
                  <a:srgbClr val="4D4D4D"/>
                </a:solidFill>
              </a:rPr>
              <a:t>3.000 asistentes</a:t>
            </a:r>
            <a:r>
              <a:rPr lang="es-ES_tradnl" sz="2400" dirty="0">
                <a:solidFill>
                  <a:srgbClr val="4D4D4D"/>
                </a:solidFill>
              </a:rPr>
              <a:t>.  Creación del portal web del circuito.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Consolidación de la Oficina de Iniciativas Territoriales (OFIT),</a:t>
            </a:r>
            <a:r>
              <a:rPr lang="es-ES_tradnl" sz="2400" dirty="0">
                <a:solidFill>
                  <a:srgbClr val="4D4D4D"/>
                </a:solidFill>
              </a:rPr>
              <a:t> a nivel de agricultores y emprendedores de la Región.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Implementación del </a:t>
            </a:r>
            <a:r>
              <a:rPr lang="es-ES_tradnl" sz="2400" b="1" dirty="0">
                <a:solidFill>
                  <a:srgbClr val="4D4D4D"/>
                </a:solidFill>
              </a:rPr>
              <a:t>Diplomado en Estado, Sociedad y Constitución</a:t>
            </a:r>
            <a:r>
              <a:rPr lang="es-ES_tradnl" sz="2400" dirty="0">
                <a:solidFill>
                  <a:srgbClr val="4D4D4D"/>
                </a:solidFill>
              </a:rPr>
              <a:t>, desarrollado en conjunto con la </a:t>
            </a:r>
            <a:r>
              <a:rPr lang="es-ES_tradnl" sz="2400" b="1" dirty="0">
                <a:solidFill>
                  <a:srgbClr val="4D4D4D"/>
                </a:solidFill>
              </a:rPr>
              <a:t>UNAM</a:t>
            </a:r>
            <a:r>
              <a:rPr lang="es-ES_tradnl" sz="2400" dirty="0">
                <a:solidFill>
                  <a:srgbClr val="4D4D4D"/>
                </a:solidFill>
              </a:rPr>
              <a:t> de México, la </a:t>
            </a:r>
            <a:r>
              <a:rPr lang="es-ES_tradnl" sz="2400" b="1" dirty="0">
                <a:solidFill>
                  <a:srgbClr val="4D4D4D"/>
                </a:solidFill>
              </a:rPr>
              <a:t>UMFA</a:t>
            </a:r>
            <a:r>
              <a:rPr lang="es-ES_tradnl" sz="2400" dirty="0">
                <a:solidFill>
                  <a:srgbClr val="4D4D4D"/>
                </a:solidFill>
              </a:rPr>
              <a:t> de Brasil y </a:t>
            </a:r>
            <a:r>
              <a:rPr lang="es-ES_tradnl" sz="2400" b="1" dirty="0">
                <a:solidFill>
                  <a:srgbClr val="4D4D4D"/>
                </a:solidFill>
              </a:rPr>
              <a:t>Fundación Chile Descentralizado.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259308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DIRECCIÓN GENERAL DE VINCULACIÓN Y RELACIONES INTERNACIONALES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37FF2744-9DEB-5747-8447-C7E89EC9C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0" name="Picture 4" descr="Vista previa de imagen">
            <a:extLst>
              <a:ext uri="{FF2B5EF4-FFF2-40B4-BE49-F238E27FC236}">
                <a16:creationId xmlns:a16="http://schemas.microsoft.com/office/drawing/2014/main" id="{BE819ACE-5CD3-C04E-9DD4-C7458E9D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FD10FFC-F955-BD44-97AF-E958D297A962}"/>
              </a:ext>
            </a:extLst>
          </p:cNvPr>
          <p:cNvSpPr txBox="1"/>
          <p:nvPr/>
        </p:nvSpPr>
        <p:spPr>
          <a:xfrm>
            <a:off x="3959710" y="448055"/>
            <a:ext cx="4272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INTEGRANTES JUNTA DIRECTIVA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FCD32F2-3C8D-3546-BBBC-E57C80126ECB}"/>
              </a:ext>
            </a:extLst>
          </p:cNvPr>
          <p:cNvGrpSpPr/>
          <p:nvPr/>
        </p:nvGrpSpPr>
        <p:grpSpPr>
          <a:xfrm>
            <a:off x="5840121" y="2496723"/>
            <a:ext cx="2011721" cy="900000"/>
            <a:chOff x="728980" y="1668780"/>
            <a:chExt cx="2011721" cy="900000"/>
          </a:xfrm>
        </p:grpSpPr>
        <p:pic>
          <p:nvPicPr>
            <p:cNvPr id="8" name="Imagen 7" descr="Imagen que contiene persona, hombre, foto, sostener&#10;&#10;Descripción generada automáticamente">
              <a:extLst>
                <a:ext uri="{FF2B5EF4-FFF2-40B4-BE49-F238E27FC236}">
                  <a16:creationId xmlns:a16="http://schemas.microsoft.com/office/drawing/2014/main" id="{EFC7CCB6-D09D-6142-BB73-DD5F3F135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980" y="1668780"/>
              <a:ext cx="900000" cy="900000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F36D00B-66A8-1B42-AF4F-8D6EB4BF5544}"/>
                </a:ext>
              </a:extLst>
            </p:cNvPr>
            <p:cNvSpPr txBox="1"/>
            <p:nvPr/>
          </p:nvSpPr>
          <p:spPr>
            <a:xfrm>
              <a:off x="1608660" y="1903336"/>
              <a:ext cx="11320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100" b="1" dirty="0">
                  <a:solidFill>
                    <a:srgbClr val="004F8B"/>
                  </a:solidFill>
                </a:rPr>
                <a:t>JAIME BELLOLIO</a:t>
              </a:r>
            </a:p>
            <a:p>
              <a:r>
                <a:rPr lang="es-CL" sz="1100" dirty="0">
                  <a:solidFill>
                    <a:srgbClr val="4D4D4D"/>
                  </a:solidFill>
                </a:rPr>
                <a:t>Director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2391758-E9B4-E647-BCA5-66313E34A053}"/>
              </a:ext>
            </a:extLst>
          </p:cNvPr>
          <p:cNvGrpSpPr/>
          <p:nvPr/>
        </p:nvGrpSpPr>
        <p:grpSpPr>
          <a:xfrm>
            <a:off x="8545543" y="2443455"/>
            <a:ext cx="1707669" cy="900000"/>
            <a:chOff x="3573780" y="1960843"/>
            <a:chExt cx="1707669" cy="900000"/>
          </a:xfrm>
        </p:grpSpPr>
        <p:pic>
          <p:nvPicPr>
            <p:cNvPr id="11" name="Imagen 10" descr="Imagen que contiene hombre, persona, foto, vistiendo&#10;&#10;Descripción generada automáticamente">
              <a:extLst>
                <a:ext uri="{FF2B5EF4-FFF2-40B4-BE49-F238E27FC236}">
                  <a16:creationId xmlns:a16="http://schemas.microsoft.com/office/drawing/2014/main" id="{B477C091-429E-C740-A7AB-B07EF1B99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3780" y="1960843"/>
              <a:ext cx="900000" cy="900000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033CCEB-9270-594B-800D-A1F8762FAD0D}"/>
                </a:ext>
              </a:extLst>
            </p:cNvPr>
            <p:cNvSpPr txBox="1"/>
            <p:nvPr/>
          </p:nvSpPr>
          <p:spPr>
            <a:xfrm>
              <a:off x="4433140" y="2197976"/>
              <a:ext cx="8483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100" b="1" dirty="0">
                  <a:solidFill>
                    <a:srgbClr val="004F8B"/>
                  </a:solidFill>
                </a:rPr>
                <a:t>JOSÉ VIDAL</a:t>
              </a:r>
            </a:p>
            <a:p>
              <a:r>
                <a:rPr lang="es-CL" sz="1100" dirty="0">
                  <a:solidFill>
                    <a:srgbClr val="4D4D4D"/>
                  </a:solidFill>
                </a:rPr>
                <a:t>Director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E8D02F2-703F-F844-BFC9-8F21883A8A55}"/>
              </a:ext>
            </a:extLst>
          </p:cNvPr>
          <p:cNvGrpSpPr/>
          <p:nvPr/>
        </p:nvGrpSpPr>
        <p:grpSpPr>
          <a:xfrm>
            <a:off x="3174302" y="2496723"/>
            <a:ext cx="2457875" cy="900000"/>
            <a:chOff x="5514340" y="1960843"/>
            <a:chExt cx="2457875" cy="900000"/>
          </a:xfrm>
        </p:grpSpPr>
        <p:pic>
          <p:nvPicPr>
            <p:cNvPr id="14" name="Imagen 13" descr="Imagen que contiene hombre, persona, vistiendo&#10;&#10;Descripción generada automáticamente">
              <a:extLst>
                <a:ext uri="{FF2B5EF4-FFF2-40B4-BE49-F238E27FC236}">
                  <a16:creationId xmlns:a16="http://schemas.microsoft.com/office/drawing/2014/main" id="{94094F24-09F4-DF48-A42C-836751219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4340" y="1960843"/>
              <a:ext cx="900000" cy="900000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B07A46F1-CEE8-7A44-B79E-E1FDB7C593CF}"/>
                </a:ext>
              </a:extLst>
            </p:cNvPr>
            <p:cNvSpPr txBox="1"/>
            <p:nvPr/>
          </p:nvSpPr>
          <p:spPr>
            <a:xfrm>
              <a:off x="6373700" y="2197976"/>
              <a:ext cx="159851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100" b="1" dirty="0">
                  <a:solidFill>
                    <a:srgbClr val="004F8B"/>
                  </a:solidFill>
                </a:rPr>
                <a:t>JUAN CARLOS SALGADO</a:t>
              </a:r>
            </a:p>
            <a:p>
              <a:r>
                <a:rPr lang="es-CL" sz="1100" dirty="0">
                  <a:solidFill>
                    <a:srgbClr val="4D4D4D"/>
                  </a:solidFill>
                </a:rPr>
                <a:t>Presidente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D607966-C52C-1743-AE6D-191408C20D32}"/>
              </a:ext>
            </a:extLst>
          </p:cNvPr>
          <p:cNvSpPr txBox="1"/>
          <p:nvPr/>
        </p:nvSpPr>
        <p:spPr>
          <a:xfrm>
            <a:off x="659847" y="1494826"/>
            <a:ext cx="2073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>
                <a:solidFill>
                  <a:srgbClr val="4D4D4D"/>
                </a:solidFill>
              </a:rPr>
              <a:t>Representantes del</a:t>
            </a:r>
          </a:p>
          <a:p>
            <a:r>
              <a:rPr lang="es-CL" sz="1600" b="1" dirty="0">
                <a:solidFill>
                  <a:srgbClr val="4D4D4D"/>
                </a:solidFill>
              </a:rPr>
              <a:t>Estamento Académico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F440073A-6DEF-ED47-9EE2-B1F113A7A2A6}"/>
              </a:ext>
            </a:extLst>
          </p:cNvPr>
          <p:cNvGrpSpPr/>
          <p:nvPr/>
        </p:nvGrpSpPr>
        <p:grpSpPr>
          <a:xfrm>
            <a:off x="5809538" y="1337213"/>
            <a:ext cx="2303468" cy="900000"/>
            <a:chOff x="728980" y="3268688"/>
            <a:chExt cx="2303468" cy="900000"/>
          </a:xfrm>
        </p:grpSpPr>
        <p:pic>
          <p:nvPicPr>
            <p:cNvPr id="21" name="Imagen 20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9C1502DD-A4C7-2347-B06F-42B1F0656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980" y="3268688"/>
              <a:ext cx="900000" cy="900000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FA18DD1B-AD03-5A4C-942E-B095901AD50A}"/>
                </a:ext>
              </a:extLst>
            </p:cNvPr>
            <p:cNvSpPr txBox="1"/>
            <p:nvPr/>
          </p:nvSpPr>
          <p:spPr>
            <a:xfrm>
              <a:off x="1608660" y="3508616"/>
              <a:ext cx="14237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100" b="1" dirty="0">
                  <a:solidFill>
                    <a:srgbClr val="004F8B"/>
                  </a:solidFill>
                </a:rPr>
                <a:t>INGERMAN DONOSO</a:t>
              </a:r>
            </a:p>
            <a:p>
              <a:r>
                <a:rPr lang="es-CL" sz="1100" dirty="0">
                  <a:solidFill>
                    <a:srgbClr val="4D4D4D"/>
                  </a:solidFill>
                </a:rPr>
                <a:t>Director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90F8438C-EEE5-D740-8A2E-832066414CE4}"/>
              </a:ext>
            </a:extLst>
          </p:cNvPr>
          <p:cNvGrpSpPr/>
          <p:nvPr/>
        </p:nvGrpSpPr>
        <p:grpSpPr>
          <a:xfrm>
            <a:off x="3140198" y="1337213"/>
            <a:ext cx="2028161" cy="900000"/>
            <a:chOff x="3276043" y="3268688"/>
            <a:chExt cx="2028161" cy="900000"/>
          </a:xfrm>
        </p:grpSpPr>
        <p:pic>
          <p:nvPicPr>
            <p:cNvPr id="24" name="Imagen 23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4472FE63-945A-124F-88EF-64657E9E2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6043" y="3268688"/>
              <a:ext cx="900000" cy="900000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84B1B9B-EC13-F442-8A6D-1B8B55D6BE82}"/>
                </a:ext>
              </a:extLst>
            </p:cNvPr>
            <p:cNvSpPr txBox="1"/>
            <p:nvPr/>
          </p:nvSpPr>
          <p:spPr>
            <a:xfrm>
              <a:off x="4138500" y="3508616"/>
              <a:ext cx="11657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100" b="1" dirty="0">
                  <a:solidFill>
                    <a:srgbClr val="004F8B"/>
                  </a:solidFill>
                </a:rPr>
                <a:t>MARIO AGUILAR</a:t>
              </a:r>
            </a:p>
            <a:p>
              <a:r>
                <a:rPr lang="es-CL" sz="1100" dirty="0">
                  <a:solidFill>
                    <a:srgbClr val="4D4D4D"/>
                  </a:solidFill>
                </a:rPr>
                <a:t>Director</a:t>
              </a: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30B1108-5001-5D48-983B-A1FFA3FEA77E}"/>
              </a:ext>
            </a:extLst>
          </p:cNvPr>
          <p:cNvSpPr txBox="1"/>
          <p:nvPr/>
        </p:nvSpPr>
        <p:spPr>
          <a:xfrm>
            <a:off x="661771" y="3818236"/>
            <a:ext cx="1767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>
                <a:solidFill>
                  <a:srgbClr val="4D4D4D"/>
                </a:solidFill>
              </a:rPr>
              <a:t>Representantes de</a:t>
            </a:r>
          </a:p>
          <a:p>
            <a:r>
              <a:rPr lang="es-CL" sz="1600" b="1" dirty="0">
                <a:solidFill>
                  <a:srgbClr val="4D4D4D"/>
                </a:solidFill>
              </a:rPr>
              <a:t>la Comunidad</a:t>
            </a: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C3177908-EF1E-F643-BA52-6F879A0F3ADC}"/>
              </a:ext>
            </a:extLst>
          </p:cNvPr>
          <p:cNvGrpSpPr/>
          <p:nvPr/>
        </p:nvGrpSpPr>
        <p:grpSpPr>
          <a:xfrm>
            <a:off x="3174302" y="3660623"/>
            <a:ext cx="2001120" cy="900000"/>
            <a:chOff x="733169" y="4860024"/>
            <a:chExt cx="2001120" cy="900000"/>
          </a:xfrm>
        </p:grpSpPr>
        <p:pic>
          <p:nvPicPr>
            <p:cNvPr id="31" name="Imagen 30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C76691C9-1280-A449-8097-2D825D46F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169" y="4860024"/>
              <a:ext cx="900000" cy="900000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B93BB511-6009-6542-A287-61A2B18E4E99}"/>
                </a:ext>
              </a:extLst>
            </p:cNvPr>
            <p:cNvSpPr txBox="1"/>
            <p:nvPr/>
          </p:nvSpPr>
          <p:spPr>
            <a:xfrm>
              <a:off x="1608660" y="5093576"/>
              <a:ext cx="112562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100" b="1" dirty="0">
                  <a:solidFill>
                    <a:srgbClr val="004F8B"/>
                  </a:solidFill>
                </a:rPr>
                <a:t>FELIPE PLATERO</a:t>
              </a:r>
            </a:p>
            <a:p>
              <a:r>
                <a:rPr lang="es-CL" sz="1100" dirty="0">
                  <a:solidFill>
                    <a:srgbClr val="4D4D4D"/>
                  </a:solidFill>
                </a:rPr>
                <a:t>Director</a:t>
              </a:r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EFDFA14-78A6-8E47-B780-C0F73DCDFB99}"/>
              </a:ext>
            </a:extLst>
          </p:cNvPr>
          <p:cNvSpPr txBox="1"/>
          <p:nvPr/>
        </p:nvSpPr>
        <p:spPr>
          <a:xfrm>
            <a:off x="659847" y="4980127"/>
            <a:ext cx="1905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>
                <a:solidFill>
                  <a:srgbClr val="4D4D4D"/>
                </a:solidFill>
              </a:rPr>
              <a:t>Rector</a:t>
            </a:r>
          </a:p>
          <a:p>
            <a:r>
              <a:rPr lang="es-CL" sz="1600" b="1" dirty="0">
                <a:solidFill>
                  <a:srgbClr val="4D4D4D"/>
                </a:solidFill>
              </a:rPr>
              <a:t>y Secretario General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09D2768-2766-E847-A409-9E3FDC3A99F0}"/>
              </a:ext>
            </a:extLst>
          </p:cNvPr>
          <p:cNvSpPr txBox="1"/>
          <p:nvPr/>
        </p:nvSpPr>
        <p:spPr>
          <a:xfrm>
            <a:off x="642107" y="2654336"/>
            <a:ext cx="2427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>
                <a:solidFill>
                  <a:srgbClr val="4D4D4D"/>
                </a:solidFill>
              </a:rPr>
              <a:t>Representantes del</a:t>
            </a:r>
          </a:p>
          <a:p>
            <a:r>
              <a:rPr lang="es-CL" sz="1600" b="1" dirty="0">
                <a:solidFill>
                  <a:srgbClr val="4D4D4D"/>
                </a:solidFill>
              </a:rPr>
              <a:t>Presidente de la República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65BA7C8-8E84-4B45-BE29-0A120E60E002}"/>
              </a:ext>
            </a:extLst>
          </p:cNvPr>
          <p:cNvSpPr txBox="1"/>
          <p:nvPr/>
        </p:nvSpPr>
        <p:spPr>
          <a:xfrm>
            <a:off x="6737908" y="5057070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100" b="1" dirty="0">
                <a:solidFill>
                  <a:srgbClr val="004F8B"/>
                </a:solidFill>
              </a:rPr>
              <a:t>EDUARDO HUERTA</a:t>
            </a:r>
          </a:p>
          <a:p>
            <a:pPr algn="ctr"/>
            <a:r>
              <a:rPr lang="es-CL" sz="1100" dirty="0"/>
              <a:t>Secretario General</a:t>
            </a:r>
          </a:p>
        </p:txBody>
      </p:sp>
      <p:pic>
        <p:nvPicPr>
          <p:cNvPr id="4" name="Imagen 3" descr="Imagen que contiene hombre, foto, viejo, traje&#10;&#10;Descripción generada automáticamente">
            <a:extLst>
              <a:ext uri="{FF2B5EF4-FFF2-40B4-BE49-F238E27FC236}">
                <a16:creationId xmlns:a16="http://schemas.microsoft.com/office/drawing/2014/main" id="{79E89681-C068-4E42-9EA0-C862201E3C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0121" y="3656233"/>
            <a:ext cx="900000" cy="900000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E336EAFB-DFF0-2942-B948-5D4E78C2CA54}"/>
              </a:ext>
            </a:extLst>
          </p:cNvPr>
          <p:cNvSpPr txBox="1"/>
          <p:nvPr/>
        </p:nvSpPr>
        <p:spPr>
          <a:xfrm>
            <a:off x="6709856" y="3890789"/>
            <a:ext cx="1356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b="1" dirty="0">
                <a:solidFill>
                  <a:srgbClr val="004F8B"/>
                </a:solidFill>
              </a:rPr>
              <a:t>MARCOS MÁRQUEZ</a:t>
            </a:r>
          </a:p>
          <a:p>
            <a:r>
              <a:rPr lang="es-CL" sz="1100" dirty="0">
                <a:solidFill>
                  <a:srgbClr val="4D4D4D"/>
                </a:solidFill>
              </a:rPr>
              <a:t>Director</a:t>
            </a:r>
          </a:p>
        </p:txBody>
      </p:sp>
      <p:pic>
        <p:nvPicPr>
          <p:cNvPr id="7" name="Imagen 6" descr="Imagen que contiene hombre, persona, espejo, viendo&#10;&#10;Descripción generada automáticamente">
            <a:extLst>
              <a:ext uri="{FF2B5EF4-FFF2-40B4-BE49-F238E27FC236}">
                <a16:creationId xmlns:a16="http://schemas.microsoft.com/office/drawing/2014/main" id="{13A0D318-2E43-4A4E-BE0A-53739A93E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5940" y="3505746"/>
            <a:ext cx="900000" cy="90000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F5ECCE21-4F55-F64A-8F7F-13BF1BB59C29}"/>
              </a:ext>
            </a:extLst>
          </p:cNvPr>
          <p:cNvSpPr txBox="1"/>
          <p:nvPr/>
        </p:nvSpPr>
        <p:spPr>
          <a:xfrm>
            <a:off x="9517518" y="3815144"/>
            <a:ext cx="1489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b="1" dirty="0">
                <a:solidFill>
                  <a:srgbClr val="004F8B"/>
                </a:solidFill>
              </a:rPr>
              <a:t>VLADIMIR SCIARAFFIA</a:t>
            </a:r>
          </a:p>
          <a:p>
            <a:r>
              <a:rPr lang="es-CL" sz="1100" dirty="0">
                <a:solidFill>
                  <a:srgbClr val="4D4D4D"/>
                </a:solidFill>
              </a:rPr>
              <a:t>Director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FFDF509-173B-0D43-AFD0-6E9D1CBDACF7}"/>
              </a:ext>
            </a:extLst>
          </p:cNvPr>
          <p:cNvGrpSpPr/>
          <p:nvPr/>
        </p:nvGrpSpPr>
        <p:grpSpPr>
          <a:xfrm>
            <a:off x="3194622" y="4822514"/>
            <a:ext cx="2226679" cy="859360"/>
            <a:chOff x="3194622" y="4822514"/>
            <a:chExt cx="2226679" cy="859360"/>
          </a:xfrm>
        </p:grpSpPr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C8AC1E11-AF30-6144-8582-1AF83142F20D}"/>
                </a:ext>
              </a:extLst>
            </p:cNvPr>
            <p:cNvSpPr txBox="1"/>
            <p:nvPr/>
          </p:nvSpPr>
          <p:spPr>
            <a:xfrm>
              <a:off x="4040795" y="5057071"/>
              <a:ext cx="13805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100" b="1" dirty="0">
                  <a:solidFill>
                    <a:srgbClr val="004F8B"/>
                  </a:solidFill>
                </a:rPr>
                <a:t>ALBERTO MARTÍNEZ</a:t>
              </a:r>
            </a:p>
            <a:p>
              <a:r>
                <a:rPr lang="es-CL" sz="1100" dirty="0">
                  <a:solidFill>
                    <a:srgbClr val="4D4D4D"/>
                  </a:solidFill>
                </a:rPr>
                <a:t>Rector</a:t>
              </a:r>
            </a:p>
          </p:txBody>
        </p:sp>
        <p:pic>
          <p:nvPicPr>
            <p:cNvPr id="52" name="Imagen 51" descr="Imagen que contiene hombre, foto, persona, monitor&#10;&#10;Descripción generada automáticamente">
              <a:extLst>
                <a:ext uri="{FF2B5EF4-FFF2-40B4-BE49-F238E27FC236}">
                  <a16:creationId xmlns:a16="http://schemas.microsoft.com/office/drawing/2014/main" id="{39AB9B58-396B-6B41-A2BB-BD5C49935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94622" y="4822514"/>
              <a:ext cx="859360" cy="859360"/>
            </a:xfrm>
            <a:prstGeom prst="rect">
              <a:avLst/>
            </a:prstGeom>
          </p:spPr>
        </p:pic>
      </p:grpSp>
      <p:pic>
        <p:nvPicPr>
          <p:cNvPr id="43" name="Imagen 42" descr="Imagen que contiene hombre, persona, foto, espejo&#10;&#10;Descripción generada automáticamente">
            <a:extLst>
              <a:ext uri="{FF2B5EF4-FFF2-40B4-BE49-F238E27FC236}">
                <a16:creationId xmlns:a16="http://schemas.microsoft.com/office/drawing/2014/main" id="{B6E2A3F8-5B7C-DC46-BFEB-6355AC57E1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0121" y="4751830"/>
            <a:ext cx="900001" cy="900001"/>
          </a:xfrm>
          <a:prstGeom prst="rect">
            <a:avLst/>
          </a:prstGeom>
        </p:spPr>
      </p:pic>
      <p:pic>
        <p:nvPicPr>
          <p:cNvPr id="37" name="Imagen 36" descr="Icono&#10;&#10;Descripción generada automáticamente">
            <a:extLst>
              <a:ext uri="{FF2B5EF4-FFF2-40B4-BE49-F238E27FC236}">
                <a16:creationId xmlns:a16="http://schemas.microsoft.com/office/drawing/2014/main" id="{C294E03D-0D48-D240-9411-7EF103B4DF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40" name="Picture 4" descr="Vista previa de imagen">
            <a:extLst>
              <a:ext uri="{FF2B5EF4-FFF2-40B4-BE49-F238E27FC236}">
                <a16:creationId xmlns:a16="http://schemas.microsoft.com/office/drawing/2014/main" id="{A1EB6896-A0F4-E04E-823B-92AF21A9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97" y="4657730"/>
            <a:ext cx="969503" cy="959298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F5ECCE21-4F55-F64A-8F7F-13BF1BB59C29}"/>
              </a:ext>
            </a:extLst>
          </p:cNvPr>
          <p:cNvSpPr txBox="1"/>
          <p:nvPr/>
        </p:nvSpPr>
        <p:spPr>
          <a:xfrm>
            <a:off x="9508457" y="5051264"/>
            <a:ext cx="191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b="1" smtClean="0">
                <a:solidFill>
                  <a:schemeClr val="accent1">
                    <a:lumMod val="75000"/>
                  </a:schemeClr>
                </a:solidFill>
              </a:rPr>
              <a:t>MARCELA VALENZUELA SILVA</a:t>
            </a:r>
            <a:endParaRPr lang="es-CL" sz="11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CL" sz="1100" dirty="0" smtClean="0">
                <a:solidFill>
                  <a:srgbClr val="4D4D4D"/>
                </a:solidFill>
              </a:rPr>
              <a:t>Contralora</a:t>
            </a:r>
            <a:endParaRPr lang="es-CL" sz="11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6AD0C1A6-66DB-D246-B188-15213A0F015E}"/>
              </a:ext>
            </a:extLst>
          </p:cNvPr>
          <p:cNvSpPr/>
          <p:nvPr/>
        </p:nvSpPr>
        <p:spPr>
          <a:xfrm>
            <a:off x="205273" y="719578"/>
            <a:ext cx="116202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dirty="0">
                <a:solidFill>
                  <a:srgbClr val="4D4D4D"/>
                </a:solidFill>
              </a:rPr>
              <a:t>Ha realizado una serie de actividades de </a:t>
            </a:r>
            <a:r>
              <a:rPr lang="es-ES_tradnl" sz="2000" b="1" dirty="0">
                <a:solidFill>
                  <a:srgbClr val="4D4D4D"/>
                </a:solidFill>
              </a:rPr>
              <a:t>sensibilización y capacitación en género</a:t>
            </a:r>
            <a:r>
              <a:rPr lang="es-ES_tradnl" sz="2000" dirty="0">
                <a:solidFill>
                  <a:srgbClr val="4D4D4D"/>
                </a:solidFill>
              </a:rPr>
              <a:t>, con el objetivo de establecer un primer acercamiento al proceso de la incorporación del enfoque de género en todo el quehacer institucional. </a:t>
            </a:r>
          </a:p>
          <a:p>
            <a:pPr algn="just"/>
            <a:r>
              <a:rPr lang="es-ES_tradnl" sz="2000" dirty="0">
                <a:solidFill>
                  <a:srgbClr val="4D4D4D"/>
                </a:solidFill>
              </a:rPr>
              <a:t>Destacamos entre estas actividades: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4D4D4D"/>
                </a:solidFill>
              </a:rPr>
              <a:t>Conversatorio “</a:t>
            </a:r>
            <a:r>
              <a:rPr lang="es-ES_tradnl" sz="2000" b="1" dirty="0" err="1">
                <a:solidFill>
                  <a:srgbClr val="4D4D4D"/>
                </a:solidFill>
              </a:rPr>
              <a:t>Femicidios</a:t>
            </a:r>
            <a:r>
              <a:rPr lang="es-ES_tradnl" sz="2000" b="1" dirty="0">
                <a:solidFill>
                  <a:srgbClr val="4D4D4D"/>
                </a:solidFill>
              </a:rPr>
              <a:t> y migración en Tarapacá”</a:t>
            </a:r>
            <a:r>
              <a:rPr lang="es-ES_tradnl" sz="2000" dirty="0">
                <a:solidFill>
                  <a:srgbClr val="4D4D4D"/>
                </a:solidFill>
              </a:rPr>
              <a:t> con participación de AMPRO-AFEM y el Instituto de Estudios internacionales.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4D4D4D"/>
                </a:solidFill>
              </a:rPr>
              <a:t>Conferencia: </a:t>
            </a:r>
            <a:r>
              <a:rPr lang="es-ES_tradnl" sz="2000" b="1" dirty="0" err="1">
                <a:solidFill>
                  <a:srgbClr val="4D4D4D"/>
                </a:solidFill>
              </a:rPr>
              <a:t>Micromachismos</a:t>
            </a:r>
            <a:r>
              <a:rPr lang="es-ES_tradnl" sz="2000" dirty="0">
                <a:solidFill>
                  <a:srgbClr val="4D4D4D"/>
                </a:solidFill>
              </a:rPr>
              <a:t>, a cargo de la </a:t>
            </a:r>
            <a:r>
              <a:rPr lang="es-ES_tradnl" sz="2000" dirty="0" err="1">
                <a:solidFill>
                  <a:srgbClr val="4D4D4D"/>
                </a:solidFill>
              </a:rPr>
              <a:t>Dra</a:t>
            </a:r>
            <a:r>
              <a:rPr lang="es-ES_tradnl" sz="2000" dirty="0">
                <a:solidFill>
                  <a:srgbClr val="4D4D4D"/>
                </a:solidFill>
              </a:rPr>
              <a:t> Susana Gavilanes.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4D4D4D"/>
                </a:solidFill>
              </a:rPr>
              <a:t>Sensibilización sobre Género, violencia, masculinidades y disidencias, dirigida a funcionarias y funcionarios de la Vicerrectoría Académica.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4D4D4D"/>
                </a:solidFill>
              </a:rPr>
              <a:t>Conferencia “Violencia de género en salud”</a:t>
            </a:r>
            <a:r>
              <a:rPr lang="es-ES_tradnl" sz="2000" dirty="0">
                <a:solidFill>
                  <a:srgbClr val="4D4D4D"/>
                </a:solidFill>
              </a:rPr>
              <a:t>, dirigida a estudiantes de la facultad de ciencias de la salud, a cargo de la académica Mg. Macarena Barraza.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4D4D4D"/>
                </a:solidFill>
              </a:rPr>
              <a:t>Conformación de la Oficina de acompañamiento y Prevención de violencia de género y discriminación arbitraria</a:t>
            </a:r>
            <a:r>
              <a:rPr lang="es-ES_tradnl" sz="2000" dirty="0">
                <a:solidFill>
                  <a:srgbClr val="4D4D4D"/>
                </a:solidFill>
              </a:rPr>
              <a:t>, dependiente de la Dirección de Equidad de Género y Diversidad, la que ofrece asesoría y acompañamiento </a:t>
            </a:r>
            <a:r>
              <a:rPr lang="es-ES_tradnl" sz="2000" dirty="0" err="1">
                <a:solidFill>
                  <a:srgbClr val="4D4D4D"/>
                </a:solidFill>
              </a:rPr>
              <a:t>psico</a:t>
            </a:r>
            <a:r>
              <a:rPr lang="es-ES_tradnl" sz="2000" dirty="0">
                <a:solidFill>
                  <a:srgbClr val="4D4D4D"/>
                </a:solidFill>
              </a:rPr>
              <a:t>-jurídico.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4D4D4D"/>
                </a:solidFill>
              </a:rPr>
              <a:t>La unidad de Inclusión realiza </a:t>
            </a:r>
            <a:r>
              <a:rPr lang="es-ES_tradnl" sz="2000" b="1" dirty="0">
                <a:solidFill>
                  <a:srgbClr val="4D4D4D"/>
                </a:solidFill>
              </a:rPr>
              <a:t>semanalmente, transmisiones </a:t>
            </a:r>
            <a:r>
              <a:rPr lang="es-ES_tradnl" sz="2000" b="1" dirty="0" err="1">
                <a:solidFill>
                  <a:srgbClr val="4D4D4D"/>
                </a:solidFill>
              </a:rPr>
              <a:t>streaming</a:t>
            </a:r>
            <a:r>
              <a:rPr lang="es-ES_tradnl" sz="2000" dirty="0">
                <a:solidFill>
                  <a:srgbClr val="4D4D4D"/>
                </a:solidFill>
              </a:rPr>
              <a:t>, en las que se invita a un o una invitada para reflexionar y analizar diferentes temas relacionados con la inclusión de personas con capacidades diferentes, tanto en la comunidad universitaria como en la sociedad en su conjunto.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000" dirty="0">
              <a:solidFill>
                <a:srgbClr val="4D4D4D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000" dirty="0">
              <a:solidFill>
                <a:srgbClr val="4D4D4D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_tradnl" sz="2000" dirty="0">
              <a:solidFill>
                <a:srgbClr val="4D4D4D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153291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DIRECCIÓN DE EQUIDAD DE GÉNERO Y DIVERSIDAD 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68E93B16-65D6-2C44-ADDF-59E393CB9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0" name="Picture 4" descr="Vista previa de imagen">
            <a:extLst>
              <a:ext uri="{FF2B5EF4-FFF2-40B4-BE49-F238E27FC236}">
                <a16:creationId xmlns:a16="http://schemas.microsoft.com/office/drawing/2014/main" id="{8A4B12BC-5ED0-0048-BAC3-8ABF13EA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0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6AD0C1A6-66DB-D246-B188-15213A0F015E}"/>
              </a:ext>
            </a:extLst>
          </p:cNvPr>
          <p:cNvSpPr/>
          <p:nvPr/>
        </p:nvSpPr>
        <p:spPr>
          <a:xfrm>
            <a:off x="205273" y="587057"/>
            <a:ext cx="116202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dirty="0">
                <a:solidFill>
                  <a:srgbClr val="4D4D4D"/>
                </a:solidFill>
              </a:rPr>
              <a:t>Se crea como parte de la estructura institucional con el decreto DE N°1684. Como hitos a destacar:</a:t>
            </a:r>
          </a:p>
          <a:p>
            <a:pPr algn="just"/>
            <a:endParaRPr lang="es-ES_tradnl" sz="2000" dirty="0">
              <a:solidFill>
                <a:srgbClr val="4D4D4D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4D4D4D"/>
                </a:solidFill>
              </a:rPr>
              <a:t>En comité informático se priorizan </a:t>
            </a:r>
            <a:r>
              <a:rPr lang="es-ES_tradnl" sz="2000" b="1" dirty="0">
                <a:solidFill>
                  <a:srgbClr val="4D4D4D"/>
                </a:solidFill>
              </a:rPr>
              <a:t>104 proyectos y requerimientos tecnológicos</a:t>
            </a:r>
            <a:r>
              <a:rPr lang="es-ES_tradnl" sz="2000" dirty="0">
                <a:solidFill>
                  <a:srgbClr val="4D4D4D"/>
                </a:solidFill>
              </a:rPr>
              <a:t> distribuidos entre las diferentes áreas de la Universidad en función de los procesos misionales y </a:t>
            </a:r>
            <a:r>
              <a:rPr lang="es-ES_tradnl" sz="2000" dirty="0" err="1">
                <a:solidFill>
                  <a:srgbClr val="4D4D4D"/>
                </a:solidFill>
              </a:rPr>
              <a:t>visionales</a:t>
            </a:r>
            <a:r>
              <a:rPr lang="es-ES_tradnl" sz="2000" dirty="0">
                <a:solidFill>
                  <a:srgbClr val="4D4D4D"/>
                </a:solidFill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4D4D4D"/>
                </a:solidFill>
              </a:rPr>
              <a:t>En materias de </a:t>
            </a:r>
            <a:r>
              <a:rPr lang="es-ES_tradnl" sz="2000" b="1" dirty="0">
                <a:solidFill>
                  <a:srgbClr val="4D4D4D"/>
                </a:solidFill>
              </a:rPr>
              <a:t>transformación digital</a:t>
            </a:r>
            <a:r>
              <a:rPr lang="es-ES_tradnl" sz="2000" dirty="0">
                <a:solidFill>
                  <a:srgbClr val="4D4D4D"/>
                </a:solidFill>
              </a:rPr>
              <a:t>, se mejora la gestión institucional a través de la incorporación de nuevos documentos y procesos en la plataforma GEDO que permite una automatización en su tramitación, facilitando las gestiones en tiempos de pandemia y trabajos remotos de los funcionarios y estudiantes.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4D4D4D"/>
                </a:solidFill>
              </a:rPr>
              <a:t>Se </a:t>
            </a:r>
            <a:r>
              <a:rPr lang="es-ES_tradnl" sz="2000" b="1" dirty="0">
                <a:solidFill>
                  <a:srgbClr val="4D4D4D"/>
                </a:solidFill>
              </a:rPr>
              <a:t>implementan solicitudes académicas de forma online</a:t>
            </a:r>
            <a:r>
              <a:rPr lang="es-ES_tradnl" sz="2000" dirty="0">
                <a:solidFill>
                  <a:srgbClr val="4D4D4D"/>
                </a:solidFill>
              </a:rPr>
              <a:t> para todas las modalidades de formación, permitiendo facilitar las gestiones en tiempos de pandemia y trabajos remotos de las y los funcionarios y estudiantes.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4D4D4D"/>
                </a:solidFill>
              </a:rPr>
              <a:t>Se mejora la gestión administrativa</a:t>
            </a:r>
            <a:r>
              <a:rPr lang="es-ES_tradnl" sz="2000" dirty="0">
                <a:solidFill>
                  <a:srgbClr val="4D4D4D"/>
                </a:solidFill>
              </a:rPr>
              <a:t> para la asignación y aplicación de los beneficios internos que otorga la universidad por medio de la </a:t>
            </a:r>
            <a:r>
              <a:rPr lang="es-ES_tradnl" sz="2000" b="1" dirty="0">
                <a:solidFill>
                  <a:srgbClr val="4D4D4D"/>
                </a:solidFill>
              </a:rPr>
              <a:t>plataforma de gestión de beneficios.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4D4D4D"/>
                </a:solidFill>
              </a:rPr>
              <a:t>Implementación de firma electrónica avanzada </a:t>
            </a:r>
            <a:r>
              <a:rPr lang="es-ES_tradnl" sz="2000" dirty="0">
                <a:solidFill>
                  <a:srgbClr val="4D4D4D"/>
                </a:solidFill>
              </a:rPr>
              <a:t>para la gestión de los </a:t>
            </a:r>
            <a:r>
              <a:rPr lang="es-ES_tradnl" sz="2000" b="1" dirty="0">
                <a:solidFill>
                  <a:srgbClr val="4D4D4D"/>
                </a:solidFill>
              </a:rPr>
              <a:t>certificados de título y sus duplicados</a:t>
            </a:r>
            <a:r>
              <a:rPr lang="es-ES_tradnl" sz="2000" dirty="0">
                <a:solidFill>
                  <a:srgbClr val="4D4D4D"/>
                </a:solidFill>
              </a:rPr>
              <a:t> integrado con la plataforma de gestión de títulos y grado.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4D4D4D"/>
                </a:solidFill>
              </a:rPr>
              <a:t>Implementación de plataforma para la </a:t>
            </a:r>
            <a:r>
              <a:rPr lang="es-ES_tradnl" sz="2000" b="1" dirty="0">
                <a:solidFill>
                  <a:srgbClr val="4D4D4D"/>
                </a:solidFill>
              </a:rPr>
              <a:t>descentralización del proceso de gestión de solicitudes de convenios de honorarios</a:t>
            </a:r>
            <a:r>
              <a:rPr lang="es-ES_tradnl" sz="2000" dirty="0">
                <a:solidFill>
                  <a:srgbClr val="4D4D4D"/>
                </a:solidFill>
              </a:rPr>
              <a:t> en las </a:t>
            </a:r>
            <a:r>
              <a:rPr lang="es-ES_tradnl" sz="2000" b="1" dirty="0">
                <a:solidFill>
                  <a:srgbClr val="4D4D4D"/>
                </a:solidFill>
              </a:rPr>
              <a:t>diferentes modalidades de formación, como también para los CDV y Sede Victoria.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F3444D-E13B-A942-A662-55B62CCB2BD5}"/>
              </a:ext>
            </a:extLst>
          </p:cNvPr>
          <p:cNvSpPr txBox="1"/>
          <p:nvPr/>
        </p:nvSpPr>
        <p:spPr>
          <a:xfrm>
            <a:off x="146184" y="153291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DIRECCIÓN DE TECNOLOGÍAS DE LA INFORMACIÓN Y COMUNICACIONES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A191E3FE-D352-5045-A22C-11C3A82B8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1" name="Picture 4" descr="Vista previa de imagen">
            <a:extLst>
              <a:ext uri="{FF2B5EF4-FFF2-40B4-BE49-F238E27FC236}">
                <a16:creationId xmlns:a16="http://schemas.microsoft.com/office/drawing/2014/main" id="{0B48A0B8-A070-E04F-9F84-A31E8062A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41D8B40-5808-6D4A-AA34-DE5F062E0B5A}"/>
              </a:ext>
            </a:extLst>
          </p:cNvPr>
          <p:cNvSpPr txBox="1"/>
          <p:nvPr/>
        </p:nvSpPr>
        <p:spPr>
          <a:xfrm>
            <a:off x="0" y="47134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algn="ctr">
              <a:defRPr sz="2400" b="1">
                <a:solidFill>
                  <a:srgbClr val="004F8B"/>
                </a:solidFill>
              </a:defRPr>
            </a:lvl1pPr>
          </a:lstStyle>
          <a:p>
            <a:r>
              <a:rPr lang="es-CL" dirty="0"/>
              <a:t>DIRECCIÓN GENERAL DE CALIDAD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6DCF38A-6156-E34B-A665-CA8B1012DF10}"/>
              </a:ext>
            </a:extLst>
          </p:cNvPr>
          <p:cNvSpPr txBox="1"/>
          <p:nvPr/>
        </p:nvSpPr>
        <p:spPr>
          <a:xfrm>
            <a:off x="358218" y="921916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MEJORA CONTINUA INSTITUCIONAL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B736AB-A7C9-C541-AACF-BA3C83ADA229}"/>
              </a:ext>
            </a:extLst>
          </p:cNvPr>
          <p:cNvSpPr/>
          <p:nvPr/>
        </p:nvSpPr>
        <p:spPr>
          <a:xfrm>
            <a:off x="205273" y="1514706"/>
            <a:ext cx="116202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La Universidad está enfrentando un importante desafío, su </a:t>
            </a:r>
            <a:r>
              <a:rPr lang="es-ES_tradnl" sz="2400" b="1" dirty="0">
                <a:solidFill>
                  <a:srgbClr val="4D4D4D"/>
                </a:solidFill>
              </a:rPr>
              <a:t>8vo proceso de acreditación institucional.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Se ha realizado un </a:t>
            </a:r>
            <a:r>
              <a:rPr lang="es-ES_tradnl" sz="2400" b="1" dirty="0">
                <a:solidFill>
                  <a:srgbClr val="4D4D4D"/>
                </a:solidFill>
              </a:rPr>
              <a:t>participativo y socializado proceso de autoevaluación</a:t>
            </a:r>
            <a:r>
              <a:rPr lang="es-ES_tradnl" sz="2400" dirty="0">
                <a:solidFill>
                  <a:srgbClr val="4D4D4D"/>
                </a:solidFill>
              </a:rPr>
              <a:t>, el cual contó con la participación de más de </a:t>
            </a:r>
            <a:r>
              <a:rPr lang="es-ES_tradnl" sz="2400" b="1" dirty="0">
                <a:solidFill>
                  <a:srgbClr val="4D4D4D"/>
                </a:solidFill>
              </a:rPr>
              <a:t>5.000</a:t>
            </a:r>
            <a:r>
              <a:rPr lang="es-ES_tradnl" sz="2400" dirty="0">
                <a:solidFill>
                  <a:srgbClr val="4D4D4D"/>
                </a:solidFill>
              </a:rPr>
              <a:t> miembros de nuestra comunidad en la consulta a informantes clave.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Realizamos un </a:t>
            </a:r>
            <a:r>
              <a:rPr lang="es-ES_tradnl" sz="2400" b="1" dirty="0">
                <a:solidFill>
                  <a:srgbClr val="4D4D4D"/>
                </a:solidFill>
              </a:rPr>
              <a:t>diagnóstico crítico y reflexivo</a:t>
            </a:r>
            <a:r>
              <a:rPr lang="es-ES_tradnl" sz="2400" dirty="0">
                <a:solidFill>
                  <a:srgbClr val="4D4D4D"/>
                </a:solidFill>
              </a:rPr>
              <a:t> de nuestro quehacer.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Instalación de un </a:t>
            </a:r>
            <a:r>
              <a:rPr lang="es-ES_tradnl" sz="2400" b="1" dirty="0">
                <a:solidFill>
                  <a:srgbClr val="4D4D4D"/>
                </a:solidFill>
              </a:rPr>
              <a:t>nuevo Sistema de Gestión y Aseguramiento de la Calidad.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Fortalecimiento de la Oficina de Informaciones, Reclamos y Sugerencias</a:t>
            </a:r>
            <a:r>
              <a:rPr lang="es-ES_tradnl" sz="2400" dirty="0">
                <a:solidFill>
                  <a:srgbClr val="4D4D4D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CAE2ABAE-70BC-184D-BCDB-0BFC47C40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1" name="Picture 4" descr="Vista previa de imagen">
            <a:extLst>
              <a:ext uri="{FF2B5EF4-FFF2-40B4-BE49-F238E27FC236}">
                <a16:creationId xmlns:a16="http://schemas.microsoft.com/office/drawing/2014/main" id="{34FD5BB7-426C-BD4B-B88F-205DC078D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9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41D8B40-5808-6D4A-AA34-DE5F062E0B5A}"/>
              </a:ext>
            </a:extLst>
          </p:cNvPr>
          <p:cNvSpPr txBox="1"/>
          <p:nvPr/>
        </p:nvSpPr>
        <p:spPr>
          <a:xfrm>
            <a:off x="0" y="47134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algn="ctr">
              <a:defRPr sz="2400" b="1">
                <a:solidFill>
                  <a:srgbClr val="004F8B"/>
                </a:solidFill>
              </a:defRPr>
            </a:lvl1pPr>
          </a:lstStyle>
          <a:p>
            <a:r>
              <a:rPr lang="es-CL" dirty="0"/>
              <a:t>DIRECCIÓN GENERAL DE CALIDAD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6DCF38A-6156-E34B-A665-CA8B1012DF10}"/>
              </a:ext>
            </a:extLst>
          </p:cNvPr>
          <p:cNvSpPr txBox="1"/>
          <p:nvPr/>
        </p:nvSpPr>
        <p:spPr>
          <a:xfrm>
            <a:off x="358218" y="921916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Mejora continua del Pregrado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B736AB-A7C9-C541-AACF-BA3C83ADA229}"/>
              </a:ext>
            </a:extLst>
          </p:cNvPr>
          <p:cNvSpPr/>
          <p:nvPr/>
        </p:nvSpPr>
        <p:spPr>
          <a:xfrm>
            <a:off x="205273" y="1514706"/>
            <a:ext cx="11620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Consolidación del Sistema de Gestión de la Calidad de Pregrado.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Hemos enfrentado </a:t>
            </a:r>
            <a:r>
              <a:rPr lang="es-ES_tradnl" b="1" dirty="0">
                <a:solidFill>
                  <a:srgbClr val="4D4D4D"/>
                </a:solidFill>
              </a:rPr>
              <a:t>5 procesos de acreditación obligatoria.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Se ha autoevaluado y certificado 5 carreras: Derecho y 4 carreras adscritas a la Facultad de Ciencias de la Salud.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4D4D4D"/>
                </a:solidFill>
              </a:rPr>
              <a:t>Sede Victoria logra certificar la totalidad de sus carreras.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4D4D4D"/>
                </a:solidFill>
              </a:rPr>
              <a:t>Con todo, la Universidad ha desarrollado </a:t>
            </a:r>
            <a:r>
              <a:rPr lang="es-ES_tradnl" b="1" dirty="0">
                <a:solidFill>
                  <a:srgbClr val="4D4D4D"/>
                </a:solidFill>
              </a:rPr>
              <a:t>21 procesos de autoevaluación</a:t>
            </a:r>
            <a:r>
              <a:rPr lang="es-ES_tradnl" dirty="0">
                <a:solidFill>
                  <a:srgbClr val="4D4D4D"/>
                </a:solidFill>
              </a:rPr>
              <a:t>, alcanzando a la fecha </a:t>
            </a:r>
            <a:r>
              <a:rPr lang="es-ES_tradnl" b="1" dirty="0">
                <a:solidFill>
                  <a:srgbClr val="4D4D4D"/>
                </a:solidFill>
              </a:rPr>
              <a:t>18 carreras acreditadas o certificadas</a:t>
            </a:r>
            <a:r>
              <a:rPr lang="es-ES_tradnl" dirty="0">
                <a:solidFill>
                  <a:srgbClr val="4D4D4D"/>
                </a:solidFill>
              </a:rPr>
              <a:t>, proyectando llegar a 30 al año 2022.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410A97F-405A-F94E-8BF9-9898998791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632675"/>
              </p:ext>
            </p:extLst>
          </p:nvPr>
        </p:nvGraphicFramePr>
        <p:xfrm>
          <a:off x="3258807" y="3283228"/>
          <a:ext cx="5726167" cy="346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5D56CDC1-7799-2542-94A0-BC538896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1" name="Picture 4" descr="Vista previa de imagen">
            <a:extLst>
              <a:ext uri="{FF2B5EF4-FFF2-40B4-BE49-F238E27FC236}">
                <a16:creationId xmlns:a16="http://schemas.microsoft.com/office/drawing/2014/main" id="{2C04E58D-C3FF-7E44-9329-25D7430A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41D8B40-5808-6D4A-AA34-DE5F062E0B5A}"/>
              </a:ext>
            </a:extLst>
          </p:cNvPr>
          <p:cNvSpPr txBox="1"/>
          <p:nvPr/>
        </p:nvSpPr>
        <p:spPr>
          <a:xfrm>
            <a:off x="0" y="47134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algn="ctr">
              <a:defRPr sz="2400" b="1">
                <a:solidFill>
                  <a:srgbClr val="004F8B"/>
                </a:solidFill>
              </a:defRPr>
            </a:lvl1pPr>
          </a:lstStyle>
          <a:p>
            <a:r>
              <a:rPr lang="es-CL" dirty="0"/>
              <a:t>DIRECCIÓN GENERAL DE CALIDAD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6DCF38A-6156-E34B-A665-CA8B1012DF10}"/>
              </a:ext>
            </a:extLst>
          </p:cNvPr>
          <p:cNvSpPr txBox="1"/>
          <p:nvPr/>
        </p:nvSpPr>
        <p:spPr>
          <a:xfrm>
            <a:off x="358218" y="921916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Mejora continua del Postgrado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B736AB-A7C9-C541-AACF-BA3C83ADA229}"/>
              </a:ext>
            </a:extLst>
          </p:cNvPr>
          <p:cNvSpPr/>
          <p:nvPr/>
        </p:nvSpPr>
        <p:spPr>
          <a:xfrm>
            <a:off x="205273" y="1514706"/>
            <a:ext cx="11620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Instalación de modelo</a:t>
            </a:r>
            <a:r>
              <a:rPr lang="es-ES_tradnl" sz="2400" dirty="0">
                <a:solidFill>
                  <a:srgbClr val="4D4D4D"/>
                </a:solidFill>
              </a:rPr>
              <a:t> de aseguramiento de la calidad del postgrado.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4D4D4D"/>
                </a:solidFill>
              </a:rPr>
              <a:t>Cantidad de programas vigentes</a:t>
            </a:r>
            <a:r>
              <a:rPr lang="es-ES_tradnl" sz="2400" dirty="0">
                <a:solidFill>
                  <a:srgbClr val="4D4D4D"/>
                </a:solidFill>
              </a:rPr>
              <a:t> pasó de </a:t>
            </a:r>
            <a:r>
              <a:rPr lang="es-ES_tradnl" sz="2400" b="1" dirty="0">
                <a:solidFill>
                  <a:srgbClr val="4D4D4D"/>
                </a:solidFill>
              </a:rPr>
              <a:t>18</a:t>
            </a:r>
            <a:r>
              <a:rPr lang="es-ES_tradnl" sz="2400" dirty="0">
                <a:solidFill>
                  <a:srgbClr val="4D4D4D"/>
                </a:solidFill>
              </a:rPr>
              <a:t> el 2020 a 7 el 2021, y se proyectan </a:t>
            </a:r>
            <a:r>
              <a:rPr lang="es-ES_tradnl" sz="2400" b="1" dirty="0">
                <a:solidFill>
                  <a:srgbClr val="4D4D4D"/>
                </a:solidFill>
              </a:rPr>
              <a:t>6 al 2021.</a:t>
            </a:r>
            <a:r>
              <a:rPr lang="es-ES_tradnl" sz="2400" dirty="0">
                <a:solidFill>
                  <a:srgbClr val="4D4D4D"/>
                </a:solidFill>
              </a:rPr>
              <a:t> De estos 6 programas, </a:t>
            </a:r>
            <a:r>
              <a:rPr lang="es-ES_tradnl" sz="2400" b="1" dirty="0">
                <a:solidFill>
                  <a:srgbClr val="4D4D4D"/>
                </a:solidFill>
              </a:rPr>
              <a:t>1 se encuentra acreditado</a:t>
            </a:r>
            <a:r>
              <a:rPr lang="es-ES_tradnl" sz="2400" dirty="0">
                <a:solidFill>
                  <a:srgbClr val="4D4D4D"/>
                </a:solidFill>
              </a:rPr>
              <a:t>, el Magíster en Estudios Transfronterizos del INTE, acreditado por 5 años.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2400" dirty="0">
              <a:solidFill>
                <a:srgbClr val="4D4D4D"/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A6594EAF-EF2F-D94D-871A-5B326F8421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086919"/>
              </p:ext>
            </p:extLst>
          </p:nvPr>
        </p:nvGraphicFramePr>
        <p:xfrm>
          <a:off x="3549211" y="3429000"/>
          <a:ext cx="4762500" cy="306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F88E1DE1-88C6-5341-9CBA-FFF39774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2" name="Picture 4" descr="Vista previa de imagen">
            <a:extLst>
              <a:ext uri="{FF2B5EF4-FFF2-40B4-BE49-F238E27FC236}">
                <a16:creationId xmlns:a16="http://schemas.microsoft.com/office/drawing/2014/main" id="{9B122E99-61D6-6449-BBE8-7A7C3419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E211387B-009D-444B-AB40-B6A6646914A0}"/>
              </a:ext>
            </a:extLst>
          </p:cNvPr>
          <p:cNvSpPr txBox="1"/>
          <p:nvPr/>
        </p:nvSpPr>
        <p:spPr>
          <a:xfrm>
            <a:off x="594979" y="2527205"/>
            <a:ext cx="11002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8000" b="1" dirty="0">
                <a:solidFill>
                  <a:srgbClr val="004F8B"/>
                </a:solidFill>
              </a:rPr>
              <a:t>DESAFÍOS 2022-2023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F529748A-A629-CF4E-AB4D-9E917425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9" name="Picture 4" descr="Vista previa de imagen">
            <a:extLst>
              <a:ext uri="{FF2B5EF4-FFF2-40B4-BE49-F238E27FC236}">
                <a16:creationId xmlns:a16="http://schemas.microsoft.com/office/drawing/2014/main" id="{62D992C0-CE5C-CF49-8D33-A4962E9F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24FF3FE4-E682-3544-ADB4-C7478892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9371296-9D18-6047-A1F8-236DB9A85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6" y="737221"/>
            <a:ext cx="7819455" cy="5961496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142663E-B7E2-0345-BB2C-A72D2D0A5FB1}"/>
              </a:ext>
            </a:extLst>
          </p:cNvPr>
          <p:cNvSpPr txBox="1">
            <a:spLocks/>
          </p:cNvSpPr>
          <p:nvPr/>
        </p:nvSpPr>
        <p:spPr>
          <a:xfrm>
            <a:off x="180103" y="159283"/>
            <a:ext cx="4211783" cy="86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b="1" dirty="0">
                <a:solidFill>
                  <a:srgbClr val="004F8B"/>
                </a:solidFill>
                <a:latin typeface="+mn-lt"/>
                <a:ea typeface="+mn-ea"/>
                <a:cs typeface="+mn-cs"/>
              </a:rPr>
              <a:t>Centro Exploratorio del Conocimiento Canchones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B13793E-2D91-E441-BD84-3DF44A38EA24}"/>
              </a:ext>
            </a:extLst>
          </p:cNvPr>
          <p:cNvSpPr/>
          <p:nvPr/>
        </p:nvSpPr>
        <p:spPr>
          <a:xfrm>
            <a:off x="4869354" y="-96985"/>
            <a:ext cx="7059414" cy="1233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CL" sz="2000" dirty="0">
                <a:solidFill>
                  <a:srgbClr val="004F8B"/>
                </a:solidFill>
              </a:rPr>
              <a:t>Promover la </a:t>
            </a:r>
            <a:r>
              <a:rPr lang="es-CL" sz="2000" b="1" dirty="0">
                <a:solidFill>
                  <a:srgbClr val="004F8B"/>
                </a:solidFill>
              </a:rPr>
              <a:t>creación y desarrollo de áreas de investigación aplicada y divulgación práctica </a:t>
            </a:r>
            <a:r>
              <a:rPr lang="es-CL" sz="2000" dirty="0">
                <a:solidFill>
                  <a:srgbClr val="004F8B"/>
                </a:solidFill>
              </a:rPr>
              <a:t>acerca de los </a:t>
            </a:r>
            <a:r>
              <a:rPr lang="es-CL" sz="2000" b="1" dirty="0">
                <a:solidFill>
                  <a:srgbClr val="004F8B"/>
                </a:solidFill>
              </a:rPr>
              <a:t>recursos del desierto de Tarapacá. </a:t>
            </a:r>
          </a:p>
        </p:txBody>
      </p:sp>
      <p:pic>
        <p:nvPicPr>
          <p:cNvPr id="12" name="Picture 4" descr="Vista previa de imagen">
            <a:extLst>
              <a:ext uri="{FF2B5EF4-FFF2-40B4-BE49-F238E27FC236}">
                <a16:creationId xmlns:a16="http://schemas.microsoft.com/office/drawing/2014/main" id="{66FD0F90-554E-EA47-AC68-AA7B08DF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8FFE8E9-D789-4C3F-8CBE-F4061DA3F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8" t="11204" r="17007"/>
          <a:stretch/>
        </p:blipFill>
        <p:spPr>
          <a:xfrm>
            <a:off x="1051450" y="0"/>
            <a:ext cx="9598646" cy="685621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084CADF-DB04-40BF-9780-9B17DB38A90B}"/>
              </a:ext>
            </a:extLst>
          </p:cNvPr>
          <p:cNvSpPr txBox="1"/>
          <p:nvPr/>
        </p:nvSpPr>
        <p:spPr>
          <a:xfrm>
            <a:off x="1295059" y="558092"/>
            <a:ext cx="3937189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4F8B"/>
                </a:solidFill>
              </a:defRPr>
            </a:lvl1pPr>
          </a:lstStyle>
          <a:p>
            <a:r>
              <a:rPr lang="es-MX" sz="2000" dirty="0"/>
              <a:t>CROQUIS PROYECTUAL </a:t>
            </a:r>
            <a:endParaRPr lang="es-CL" sz="20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900C853-F88D-2741-9BC9-D82B0BD8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6" y="76162"/>
            <a:ext cx="4211783" cy="860963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3200" b="1" dirty="0">
                <a:solidFill>
                  <a:srgbClr val="004F8B"/>
                </a:solidFill>
                <a:latin typeface="+mn-lt"/>
                <a:ea typeface="+mn-ea"/>
                <a:cs typeface="+mn-cs"/>
              </a:rPr>
              <a:t>Centro de servicios comunitarios de Tarapacá</a:t>
            </a: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B094D534-5184-5145-B3A3-D2F82ACE2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4" name="Picture 4" descr="Vista previa de imagen">
            <a:extLst>
              <a:ext uri="{FF2B5EF4-FFF2-40B4-BE49-F238E27FC236}">
                <a16:creationId xmlns:a16="http://schemas.microsoft.com/office/drawing/2014/main" id="{5C18B975-C2B1-0C4E-8256-C8EC26E1F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5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B1F63-1F50-F64C-B6C2-4E581F64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706"/>
            <a:ext cx="10515600" cy="675947"/>
          </a:xfrm>
        </p:spPr>
        <p:txBody>
          <a:bodyPr>
            <a:normAutofit/>
          </a:bodyPr>
          <a:lstStyle/>
          <a:p>
            <a:pPr algn="ctr"/>
            <a:r>
              <a:rPr lang="es-ES_tradnl" sz="3200" b="1" dirty="0">
                <a:solidFill>
                  <a:srgbClr val="004F8B"/>
                </a:solidFill>
                <a:latin typeface="+mn-lt"/>
                <a:ea typeface="+mn-ea"/>
                <a:cs typeface="+mn-cs"/>
              </a:rPr>
              <a:t>Centro de servicios comunitarios de Tarapacá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604830-E7DE-024D-8F73-47F712904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62" y="1374882"/>
            <a:ext cx="5158155" cy="29014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E8C384F-E735-AA4F-B345-9593BF25F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64" y="3821079"/>
            <a:ext cx="5680273" cy="31951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4C3B6EE-0B23-8846-88A3-C50A05CB7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18" y="1019907"/>
            <a:ext cx="5158155" cy="2901462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194763DF-1D93-D944-AB0F-572E67C61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2" name="Picture 4" descr="Vista previa de imagen">
            <a:extLst>
              <a:ext uri="{FF2B5EF4-FFF2-40B4-BE49-F238E27FC236}">
                <a16:creationId xmlns:a16="http://schemas.microsoft.com/office/drawing/2014/main" id="{4241932C-32D9-3548-9097-FC621D16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1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B1F63-1F50-F64C-B6C2-4E581F64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706"/>
            <a:ext cx="10515600" cy="675947"/>
          </a:xfrm>
        </p:spPr>
        <p:txBody>
          <a:bodyPr>
            <a:normAutofit/>
          </a:bodyPr>
          <a:lstStyle/>
          <a:p>
            <a:pPr algn="ctr"/>
            <a:r>
              <a:rPr lang="es-ES_tradnl" sz="3200" b="1" dirty="0">
                <a:solidFill>
                  <a:srgbClr val="004F8B"/>
                </a:solidFill>
                <a:latin typeface="+mn-lt"/>
                <a:ea typeface="+mn-ea"/>
                <a:cs typeface="+mn-cs"/>
              </a:rPr>
              <a:t>Centro de servicios comunitarios de Tarapacá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EFD0B01-DB3B-EE4D-BEFF-85E2B78BC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3" y="941628"/>
            <a:ext cx="2211052" cy="124371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AB6876D-6449-BF4A-8133-83D15281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53"/>
          <a:stretch/>
        </p:blipFill>
        <p:spPr>
          <a:xfrm>
            <a:off x="3547318" y="1326787"/>
            <a:ext cx="4694111" cy="254664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DC8EDC2-F86C-634B-AECB-E8FAE075A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01" y="2454534"/>
            <a:ext cx="3079372" cy="173214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CC3AAF0-15FE-D94D-8CCE-C97A5A2DC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61" y="1058694"/>
            <a:ext cx="3079372" cy="173214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5E5C50F-BC03-1E4A-AE44-69E9F5DB8F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67" y="2884985"/>
            <a:ext cx="3329190" cy="187266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A1D78F5-ABF7-9B42-996D-6F1DD07A5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1" y="3875397"/>
            <a:ext cx="2265408" cy="127429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FE26F59-67D5-C441-8266-B74FCDAE7F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56" y="4524654"/>
            <a:ext cx="3320999" cy="186806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CD995A9-E643-FC46-AA53-2707AFFF9B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t="4097" r="12671"/>
          <a:stretch/>
        </p:blipFill>
        <p:spPr>
          <a:xfrm rot="16200000">
            <a:off x="5599028" y="3353762"/>
            <a:ext cx="2475838" cy="4571439"/>
          </a:xfrm>
          <a:prstGeom prst="rect">
            <a:avLst/>
          </a:pr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F5CE0765-EF09-DB40-8075-E12975781F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7" name="Picture 4" descr="Vista previa de imagen">
            <a:extLst>
              <a:ext uri="{FF2B5EF4-FFF2-40B4-BE49-F238E27FC236}">
                <a16:creationId xmlns:a16="http://schemas.microsoft.com/office/drawing/2014/main" id="{32BEEE95-44EF-CB4C-B1EC-4BFA1D5BB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9987DB-EA19-254B-BC87-C044115E7E2B}"/>
              </a:ext>
            </a:extLst>
          </p:cNvPr>
          <p:cNvSpPr txBox="1"/>
          <p:nvPr/>
        </p:nvSpPr>
        <p:spPr>
          <a:xfrm>
            <a:off x="3589355" y="767387"/>
            <a:ext cx="5013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>
                <a:solidFill>
                  <a:srgbClr val="004F8B"/>
                </a:solidFill>
              </a:rPr>
              <a:t>DECANAS </a:t>
            </a:r>
            <a:r>
              <a:rPr lang="es-CL" sz="2400" b="1" dirty="0">
                <a:solidFill>
                  <a:srgbClr val="004F8B"/>
                </a:solidFill>
              </a:rPr>
              <a:t>Y DECANOS DE FACULTADES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A49399D-0516-0945-8FA8-7930DE18A1C5}"/>
              </a:ext>
            </a:extLst>
          </p:cNvPr>
          <p:cNvGrpSpPr/>
          <p:nvPr/>
        </p:nvGrpSpPr>
        <p:grpSpPr>
          <a:xfrm>
            <a:off x="767668" y="1672969"/>
            <a:ext cx="2081724" cy="1726331"/>
            <a:chOff x="2026438" y="1922780"/>
            <a:chExt cx="2081724" cy="1726331"/>
          </a:xfrm>
        </p:grpSpPr>
        <p:pic>
          <p:nvPicPr>
            <p:cNvPr id="9" name="Imagen 8" descr="Imagen que contiene persona, sostener, hombre, frente&#10;&#10;Descripción generada automáticamente">
              <a:extLst>
                <a:ext uri="{FF2B5EF4-FFF2-40B4-BE49-F238E27FC236}">
                  <a16:creationId xmlns:a16="http://schemas.microsoft.com/office/drawing/2014/main" id="{19502223-08B3-5F42-8B42-5D0D94CF1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7300" y="1922780"/>
              <a:ext cx="1080000" cy="10800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105A0F2-48C9-7946-A138-66ADF80D75CD}"/>
                </a:ext>
              </a:extLst>
            </p:cNvPr>
            <p:cNvSpPr txBox="1"/>
            <p:nvPr/>
          </p:nvSpPr>
          <p:spPr>
            <a:xfrm>
              <a:off x="2026438" y="3002780"/>
              <a:ext cx="20817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200" b="1" dirty="0">
                  <a:solidFill>
                    <a:srgbClr val="004F8B"/>
                  </a:solidFill>
                </a:rPr>
                <a:t>VENECIA HERRERA APABLAZA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Decana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Facultad de Ciencias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15973E9D-F692-F146-9B01-FBECC92A292E}"/>
              </a:ext>
            </a:extLst>
          </p:cNvPr>
          <p:cNvGrpSpPr/>
          <p:nvPr/>
        </p:nvGrpSpPr>
        <p:grpSpPr>
          <a:xfrm>
            <a:off x="3187251" y="1672969"/>
            <a:ext cx="2358338" cy="1726331"/>
            <a:chOff x="5074439" y="1922780"/>
            <a:chExt cx="2358338" cy="1726331"/>
          </a:xfrm>
        </p:grpSpPr>
        <p:pic>
          <p:nvPicPr>
            <p:cNvPr id="12" name="Imagen 11" descr="Imagen que contiene hombre, persona, objeto, foto&#10;&#10;Descripción generada automáticamente">
              <a:extLst>
                <a:ext uri="{FF2B5EF4-FFF2-40B4-BE49-F238E27FC236}">
                  <a16:creationId xmlns:a16="http://schemas.microsoft.com/office/drawing/2014/main" id="{D40627D0-5BEB-BE42-9DF8-18CBDF584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3607" y="1922780"/>
              <a:ext cx="1080000" cy="108000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2D8F943-4480-CD43-8594-D0CA21D39D97}"/>
                </a:ext>
              </a:extLst>
            </p:cNvPr>
            <p:cNvSpPr txBox="1"/>
            <p:nvPr/>
          </p:nvSpPr>
          <p:spPr>
            <a:xfrm>
              <a:off x="5074439" y="3002780"/>
              <a:ext cx="23583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200" b="1" dirty="0">
                  <a:solidFill>
                    <a:srgbClr val="004F8B"/>
                  </a:solidFill>
                </a:rPr>
                <a:t>ALDO CHIPOCO JORQUERA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Decano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Facultad de Ciencias Empresariales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EDADBE-F293-8B40-AE1F-0AAE8F0E8E5B}"/>
              </a:ext>
            </a:extLst>
          </p:cNvPr>
          <p:cNvGrpSpPr/>
          <p:nvPr/>
        </p:nvGrpSpPr>
        <p:grpSpPr>
          <a:xfrm>
            <a:off x="6052203" y="1672969"/>
            <a:ext cx="2158411" cy="1726331"/>
            <a:chOff x="8019203" y="1922780"/>
            <a:chExt cx="2158411" cy="1726331"/>
          </a:xfrm>
        </p:grpSpPr>
        <p:pic>
          <p:nvPicPr>
            <p:cNvPr id="15" name="Imagen 14" descr="Imagen que contiene hombre, persona, ropa, corbata&#10;&#10;Descripción generada automáticamente">
              <a:extLst>
                <a:ext uri="{FF2B5EF4-FFF2-40B4-BE49-F238E27FC236}">
                  <a16:creationId xmlns:a16="http://schemas.microsoft.com/office/drawing/2014/main" id="{EFB5BB57-9518-B146-B4EB-7E7367D2A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8408" y="1922780"/>
              <a:ext cx="1080000" cy="108000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8CFEFD8-BE69-0F40-9B4E-99B6E5DB86B7}"/>
                </a:ext>
              </a:extLst>
            </p:cNvPr>
            <p:cNvSpPr txBox="1"/>
            <p:nvPr/>
          </p:nvSpPr>
          <p:spPr>
            <a:xfrm>
              <a:off x="8019203" y="3002780"/>
              <a:ext cx="21584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200" b="1" dirty="0">
                  <a:solidFill>
                    <a:srgbClr val="004F8B"/>
                  </a:solidFill>
                </a:rPr>
                <a:t>JULIO BENITES VILCHEZ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Decano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Facultad de Ciencias de la Salud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470E509-7EFC-F74F-9279-34E3B9ABE0AD}"/>
              </a:ext>
            </a:extLst>
          </p:cNvPr>
          <p:cNvSpPr txBox="1"/>
          <p:nvPr/>
        </p:nvSpPr>
        <p:spPr>
          <a:xfrm>
            <a:off x="2362241" y="5019300"/>
            <a:ext cx="207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200" b="1" dirty="0">
                <a:solidFill>
                  <a:srgbClr val="004F8B"/>
                </a:solidFill>
              </a:rPr>
              <a:t>Marcela Quintana Lara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Decana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Facultad de Ciencias Humanas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49B73EB-665F-1B47-B1DC-43244A3EE4CF}"/>
              </a:ext>
            </a:extLst>
          </p:cNvPr>
          <p:cNvGrpSpPr/>
          <p:nvPr/>
        </p:nvGrpSpPr>
        <p:grpSpPr>
          <a:xfrm>
            <a:off x="4767791" y="3939300"/>
            <a:ext cx="2668936" cy="1726331"/>
            <a:chOff x="4302425" y="3771900"/>
            <a:chExt cx="2668936" cy="1726331"/>
          </a:xfrm>
        </p:grpSpPr>
        <p:pic>
          <p:nvPicPr>
            <p:cNvPr id="21" name="Imagen 20" descr="Imagen que contiene hombre, foto, viendo, vistiendo&#10;&#10;Descripción generada automáticamente">
              <a:extLst>
                <a:ext uri="{FF2B5EF4-FFF2-40B4-BE49-F238E27FC236}">
                  <a16:creationId xmlns:a16="http://schemas.microsoft.com/office/drawing/2014/main" id="{570FC8CA-9ED4-364E-9A0F-099A0FF43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5103" y="3771900"/>
              <a:ext cx="1080000" cy="1080000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5D5EBBC3-4329-1146-8AB7-F4323E9D5095}"/>
                </a:ext>
              </a:extLst>
            </p:cNvPr>
            <p:cNvSpPr txBox="1"/>
            <p:nvPr/>
          </p:nvSpPr>
          <p:spPr>
            <a:xfrm>
              <a:off x="4302425" y="4851900"/>
              <a:ext cx="26689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200" b="1">
                  <a:solidFill>
                    <a:srgbClr val="004F8B"/>
                  </a:solidFill>
                </a:rPr>
                <a:t>HANS MUNDACA </a:t>
              </a:r>
              <a:r>
                <a:rPr lang="es-CL" sz="1200" b="1" dirty="0">
                  <a:solidFill>
                    <a:srgbClr val="004F8B"/>
                  </a:solidFill>
                </a:rPr>
                <a:t>ASSMUSSEN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Decano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Facultad de Ciencias Jurídicas y Políticas</a:t>
              </a:r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ECA847E-FC0E-2341-92A7-6A7B8C3175E5}"/>
              </a:ext>
            </a:extLst>
          </p:cNvPr>
          <p:cNvSpPr txBox="1"/>
          <p:nvPr/>
        </p:nvSpPr>
        <p:spPr>
          <a:xfrm>
            <a:off x="7638852" y="5019300"/>
            <a:ext cx="2480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200" b="1" dirty="0">
                <a:solidFill>
                  <a:srgbClr val="004F8B"/>
                </a:solidFill>
              </a:rPr>
              <a:t>MIGUEL SEGOVIA RIVERA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Decano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Facultad de Ingeniería y Arquitectura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05FD4E9-6D8B-9C4E-8852-6FA43E8E0B0A}"/>
              </a:ext>
            </a:extLst>
          </p:cNvPr>
          <p:cNvGrpSpPr/>
          <p:nvPr/>
        </p:nvGrpSpPr>
        <p:grpSpPr>
          <a:xfrm>
            <a:off x="8568431" y="1672969"/>
            <a:ext cx="2877070" cy="1726331"/>
            <a:chOff x="9481564" y="3771900"/>
            <a:chExt cx="2877070" cy="1726331"/>
          </a:xfrm>
        </p:grpSpPr>
        <p:pic>
          <p:nvPicPr>
            <p:cNvPr id="27" name="Imagen 26" descr="Imagen que contiene hombre, objeto, viendo, foto&#10;&#10;Descripción generada automáticamente">
              <a:extLst>
                <a:ext uri="{FF2B5EF4-FFF2-40B4-BE49-F238E27FC236}">
                  <a16:creationId xmlns:a16="http://schemas.microsoft.com/office/drawing/2014/main" id="{1AB5DAF8-EA9F-E340-9E1F-51504E386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0516" y="3771900"/>
              <a:ext cx="1080000" cy="1080000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CE8C7283-7100-D641-B317-018957834778}"/>
                </a:ext>
              </a:extLst>
            </p:cNvPr>
            <p:cNvSpPr txBox="1"/>
            <p:nvPr/>
          </p:nvSpPr>
          <p:spPr>
            <a:xfrm>
              <a:off x="9481564" y="4851900"/>
              <a:ext cx="28770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200" b="1" dirty="0">
                  <a:solidFill>
                    <a:srgbClr val="004F8B"/>
                  </a:solidFill>
                </a:rPr>
                <a:t>ÁLVARO CÁREVIC RIVERA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Decano</a:t>
              </a:r>
            </a:p>
            <a:p>
              <a:pPr algn="ctr"/>
              <a:r>
                <a:rPr lang="es-CL" sz="1200" dirty="0">
                  <a:solidFill>
                    <a:srgbClr val="4D4D4D"/>
                  </a:solidFill>
                </a:rPr>
                <a:t>Facultad de Recursos Naturales Renovables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A1EDE3BF-234D-49D0-8AA6-7A5FF195C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114" y="4030462"/>
            <a:ext cx="1039157" cy="988838"/>
          </a:xfrm>
          <a:prstGeom prst="ellipse">
            <a:avLst/>
          </a:prstGeom>
          <a:ln w="28575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B69FFB-9880-47B2-BF85-EDE91CD7AB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5990" y="4063612"/>
            <a:ext cx="986145" cy="922538"/>
          </a:xfrm>
          <a:prstGeom prst="ellipse">
            <a:avLst/>
          </a:prstGeom>
          <a:ln w="28575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67432890-798C-5D4B-938B-E10914AA4D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32" name="Picture 4" descr="Vista previa de imagen">
            <a:extLst>
              <a:ext uri="{FF2B5EF4-FFF2-40B4-BE49-F238E27FC236}">
                <a16:creationId xmlns:a16="http://schemas.microsoft.com/office/drawing/2014/main" id="{E1468131-406A-F743-93AF-9959289C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76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60490C7-7363-524E-8273-1B92C394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361" y="3707798"/>
            <a:ext cx="4472968" cy="31502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B1F63-1F50-F64C-B6C2-4E581F64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706"/>
            <a:ext cx="10515600" cy="675947"/>
          </a:xfrm>
        </p:spPr>
        <p:txBody>
          <a:bodyPr>
            <a:normAutofit/>
          </a:bodyPr>
          <a:lstStyle/>
          <a:p>
            <a:pPr algn="ctr"/>
            <a:r>
              <a:rPr lang="es-ES_tradnl" sz="3200" b="1" dirty="0">
                <a:solidFill>
                  <a:srgbClr val="004F8B"/>
                </a:solidFill>
                <a:latin typeface="+mn-lt"/>
                <a:ea typeface="+mn-ea"/>
                <a:cs typeface="+mn-cs"/>
              </a:rPr>
              <a:t>Centro de servicios comunitarios de Tarapacá</a:t>
            </a:r>
          </a:p>
        </p:txBody>
      </p:sp>
      <p:pic>
        <p:nvPicPr>
          <p:cNvPr id="5121" name="Picture 1" descr="page1image52567936">
            <a:extLst>
              <a:ext uri="{FF2B5EF4-FFF2-40B4-BE49-F238E27FC236}">
                <a16:creationId xmlns:a16="http://schemas.microsoft.com/office/drawing/2014/main" id="{550B163C-D258-5A4B-BD0D-958E74F56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4" y="2962354"/>
            <a:ext cx="5237018" cy="43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7D0749-2A7A-BE4F-84ED-3DDF9487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96" y="749642"/>
            <a:ext cx="4608268" cy="326878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518C4B3-A682-C047-952E-15C5F1E04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240" y="649477"/>
            <a:ext cx="4771254" cy="3368949"/>
          </a:xfrm>
          <a:prstGeom prst="rect">
            <a:avLst/>
          </a:prstGeom>
        </p:spPr>
      </p:pic>
      <p:graphicFrame>
        <p:nvGraphicFramePr>
          <p:cNvPr id="18" name="Tabla 19">
            <a:extLst>
              <a:ext uri="{FF2B5EF4-FFF2-40B4-BE49-F238E27FC236}">
                <a16:creationId xmlns:a16="http://schemas.microsoft.com/office/drawing/2014/main" id="{157A48BA-891B-554B-A46A-99428481477E}"/>
              </a:ext>
            </a:extLst>
          </p:cNvPr>
          <p:cNvGraphicFramePr>
            <a:graphicFrameLocks noGrp="1"/>
          </p:cNvGraphicFramePr>
          <p:nvPr/>
        </p:nvGraphicFramePr>
        <p:xfrm>
          <a:off x="8565775" y="4155718"/>
          <a:ext cx="3151369" cy="183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231">
                  <a:extLst>
                    <a:ext uri="{9D8B030D-6E8A-4147-A177-3AD203B41FA5}">
                      <a16:colId xmlns:a16="http://schemas.microsoft.com/office/drawing/2014/main" val="1744363631"/>
                    </a:ext>
                  </a:extLst>
                </a:gridCol>
                <a:gridCol w="1775138">
                  <a:extLst>
                    <a:ext uri="{9D8B030D-6E8A-4147-A177-3AD203B41FA5}">
                      <a16:colId xmlns:a16="http://schemas.microsoft.com/office/drawing/2014/main" val="3327504396"/>
                    </a:ext>
                  </a:extLst>
                </a:gridCol>
              </a:tblGrid>
              <a:tr h="459371">
                <a:tc>
                  <a:txBody>
                    <a:bodyPr/>
                    <a:lstStyle/>
                    <a:p>
                      <a:r>
                        <a:rPr lang="es-ES_tradnl" sz="1400" b="1" dirty="0"/>
                        <a:t>Planta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400" b="1" dirty="0"/>
                        <a:t>Superficie construida (m2)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340800"/>
                  </a:ext>
                </a:extLst>
              </a:tr>
              <a:tr h="328766">
                <a:tc>
                  <a:txBody>
                    <a:bodyPr/>
                    <a:lstStyle/>
                    <a:p>
                      <a:r>
                        <a:rPr lang="es-ES_tradnl" sz="1400" b="1" dirty="0"/>
                        <a:t>Primer Piso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400" b="1" dirty="0"/>
                        <a:t>1.790,2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664255"/>
                  </a:ext>
                </a:extLst>
              </a:tr>
              <a:tr h="328766">
                <a:tc>
                  <a:txBody>
                    <a:bodyPr/>
                    <a:lstStyle/>
                    <a:p>
                      <a:r>
                        <a:rPr lang="es-ES_tradnl" sz="1400" b="1" dirty="0"/>
                        <a:t>Segundo Piso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400" b="1" dirty="0"/>
                        <a:t>1.852,9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829607"/>
                  </a:ext>
                </a:extLst>
              </a:tr>
              <a:tr h="328766">
                <a:tc>
                  <a:txBody>
                    <a:bodyPr/>
                    <a:lstStyle/>
                    <a:p>
                      <a:r>
                        <a:rPr lang="es-ES_tradnl" sz="1400" b="1" dirty="0"/>
                        <a:t>Tercer Piso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400" b="1" dirty="0"/>
                        <a:t>1.860,8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701086"/>
                  </a:ext>
                </a:extLst>
              </a:tr>
              <a:tr h="328766">
                <a:tc>
                  <a:txBody>
                    <a:bodyPr/>
                    <a:lstStyle/>
                    <a:p>
                      <a:r>
                        <a:rPr lang="es-ES_tradnl" sz="1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400" b="1" dirty="0"/>
                        <a:t>5.503,9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703747"/>
                  </a:ext>
                </a:extLst>
              </a:tr>
            </a:tbl>
          </a:graphicData>
        </a:graphic>
      </p:graphicFrame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63C1F1AD-7A0A-2641-8305-D3975F51B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6" name="Picture 4" descr="Vista previa de imagen">
            <a:extLst>
              <a:ext uri="{FF2B5EF4-FFF2-40B4-BE49-F238E27FC236}">
                <a16:creationId xmlns:a16="http://schemas.microsoft.com/office/drawing/2014/main" id="{08E4106F-6019-E94F-BF04-1D7D14A84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1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F89AC86-9091-364C-81A1-E037947AD3EE}"/>
              </a:ext>
            </a:extLst>
          </p:cNvPr>
          <p:cNvSpPr txBox="1"/>
          <p:nvPr/>
        </p:nvSpPr>
        <p:spPr>
          <a:xfrm>
            <a:off x="358216" y="86923"/>
            <a:ext cx="580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PALABRAS FINALES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1F9AA8-B4AE-7942-B4C0-2428F2F63FAF}"/>
              </a:ext>
            </a:extLst>
          </p:cNvPr>
          <p:cNvSpPr txBox="1"/>
          <p:nvPr/>
        </p:nvSpPr>
        <p:spPr>
          <a:xfrm>
            <a:off x="993914" y="67296"/>
            <a:ext cx="100023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indent="-190500" algn="ctr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Dos años complejos.</a:t>
            </a:r>
          </a:p>
          <a:p>
            <a:pPr marL="190500" indent="-190500" algn="ctr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Agradecimientos por el tremendo esfuerzo, el adecuarse a nuevas condiciones y aceptar los sacrificios como un reto.</a:t>
            </a:r>
          </a:p>
          <a:p>
            <a:pPr marL="190500" indent="-190500" algn="ctr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Se van visualizando resultados por el esfuerzo.</a:t>
            </a:r>
          </a:p>
          <a:p>
            <a:pPr marL="190500" indent="-190500" algn="ctr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Trataremos de descansar todas y todos este verano.</a:t>
            </a:r>
          </a:p>
          <a:p>
            <a:pPr marL="190500" indent="-190500" algn="ctr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Año 2022 tenemos el desafío de la acreditación.</a:t>
            </a:r>
          </a:p>
          <a:p>
            <a:pPr marL="190500" indent="-190500" algn="ctr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Tenemos Proyectos Institucionales de posicionamiento en el territorio.</a:t>
            </a:r>
          </a:p>
          <a:p>
            <a:pPr marL="190500" indent="-190500" algn="ctr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4D4D4D"/>
                </a:solidFill>
              </a:rPr>
              <a:t>Finalización de la definición de reglas del juego, reordenamiento y reestructuración, con el fin que nuestra gente trabaje tranquila, concretar nuestros sueños y dejar una universidad sana y vigorosa.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078A543-1177-364F-BAAF-81900E70AC96}"/>
              </a:ext>
            </a:extLst>
          </p:cNvPr>
          <p:cNvSpPr txBox="1"/>
          <p:nvPr/>
        </p:nvSpPr>
        <p:spPr>
          <a:xfrm>
            <a:off x="-87261" y="3741952"/>
            <a:ext cx="1147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4D4D4D"/>
                </a:solidFill>
              </a:rPr>
              <a:t>¡Muchas gracias a todas y todos!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29846AA-C3AE-FB48-ABBF-DC37B861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532" y="4203617"/>
            <a:ext cx="3094870" cy="162093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B1B803C-0B1E-4044-8DEA-62970C3FA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83" y="3872575"/>
            <a:ext cx="2553094" cy="191482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3A537FA-ED26-794E-B549-89DCF3494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824" y="4829985"/>
            <a:ext cx="3787395" cy="1827698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3B318DF8-2D0F-6848-99E9-CB276260A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4" name="Picture 4" descr="Vista previa de imagen">
            <a:extLst>
              <a:ext uri="{FF2B5EF4-FFF2-40B4-BE49-F238E27FC236}">
                <a16:creationId xmlns:a16="http://schemas.microsoft.com/office/drawing/2014/main" id="{5B20E076-22CD-C644-B03A-1549F02D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Vista previa de imagen">
            <a:extLst>
              <a:ext uri="{FF2B5EF4-FFF2-40B4-BE49-F238E27FC236}">
                <a16:creationId xmlns:a16="http://schemas.microsoft.com/office/drawing/2014/main" id="{7E9F6205-5AEE-41CE-9BC8-2F9B9BA3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437" y="4066934"/>
            <a:ext cx="2870154" cy="12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B2544D79-B222-2E46-8A39-5F950630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12" y="2240538"/>
            <a:ext cx="6934087" cy="12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9987DB-EA19-254B-BC87-C044115E7E2B}"/>
              </a:ext>
            </a:extLst>
          </p:cNvPr>
          <p:cNvSpPr txBox="1"/>
          <p:nvPr/>
        </p:nvSpPr>
        <p:spPr>
          <a:xfrm>
            <a:off x="4235330" y="767387"/>
            <a:ext cx="372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DIRECTORES DE SEDE Y CDV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F06814D-C721-4611-B97C-F3EE95542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327" y="1882337"/>
            <a:ext cx="1263344" cy="1280454"/>
          </a:xfrm>
          <a:prstGeom prst="ellipse">
            <a:avLst/>
          </a:prstGeom>
          <a:ln w="285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0AC2EA5-BFD7-471F-B0BD-F1A0FB53D4F6}"/>
              </a:ext>
            </a:extLst>
          </p:cNvPr>
          <p:cNvSpPr txBox="1"/>
          <p:nvPr/>
        </p:nvSpPr>
        <p:spPr>
          <a:xfrm>
            <a:off x="4571629" y="3199206"/>
            <a:ext cx="3048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dirty="0" err="1">
                <a:solidFill>
                  <a:srgbClr val="004F8B"/>
                </a:solidFill>
              </a:rPr>
              <a:t>Evadil</a:t>
            </a:r>
            <a:r>
              <a:rPr lang="es-CL" sz="1200" b="1" dirty="0">
                <a:solidFill>
                  <a:srgbClr val="004F8B"/>
                </a:solidFill>
              </a:rPr>
              <a:t> Ayala Riquelme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Director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Centro Docente y  de Vinculación Santiago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D0E3284-4252-4C89-BB6C-DA1ABC10D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294" y="1882337"/>
            <a:ext cx="1286615" cy="1239470"/>
          </a:xfrm>
          <a:prstGeom prst="ellipse">
            <a:avLst/>
          </a:prstGeom>
          <a:ln w="28575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F9B8E6D-2170-41E4-BFB1-4E05B0BAA71E}"/>
              </a:ext>
            </a:extLst>
          </p:cNvPr>
          <p:cNvSpPr txBox="1"/>
          <p:nvPr/>
        </p:nvSpPr>
        <p:spPr>
          <a:xfrm>
            <a:off x="1515289" y="3199205"/>
            <a:ext cx="2730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dirty="0">
                <a:solidFill>
                  <a:srgbClr val="004F8B"/>
                </a:solidFill>
              </a:rPr>
              <a:t>Juan Pablo López Pinilla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Director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Sede Victoria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C79F38-B26B-4F3E-A9B7-7E0D5ED23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211" y="1924283"/>
            <a:ext cx="1239299" cy="1239470"/>
          </a:xfrm>
          <a:prstGeom prst="ellipse">
            <a:avLst/>
          </a:prstGeom>
          <a:ln w="28575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A41BF9E-63E6-4FE8-9B9A-10C3E3E29E24}"/>
              </a:ext>
            </a:extLst>
          </p:cNvPr>
          <p:cNvSpPr txBox="1"/>
          <p:nvPr/>
        </p:nvSpPr>
        <p:spPr>
          <a:xfrm>
            <a:off x="8042490" y="3170198"/>
            <a:ext cx="3048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dirty="0">
                <a:solidFill>
                  <a:srgbClr val="004F8B"/>
                </a:solidFill>
              </a:rPr>
              <a:t>Marcelo Urrutia Aldunate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Director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Centro Docente y de Vinculación Arica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84B7F69-60E5-4E97-97B1-769AE8006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298" y="4102886"/>
            <a:ext cx="1236064" cy="1239470"/>
          </a:xfrm>
          <a:prstGeom prst="ellipse">
            <a:avLst/>
          </a:prstGeom>
          <a:ln w="28575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B6DD3A0-F563-47EF-BA3C-702D1C02709C}"/>
              </a:ext>
            </a:extLst>
          </p:cNvPr>
          <p:cNvSpPr txBox="1"/>
          <p:nvPr/>
        </p:nvSpPr>
        <p:spPr>
          <a:xfrm>
            <a:off x="2721542" y="5361576"/>
            <a:ext cx="3048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dirty="0">
                <a:solidFill>
                  <a:srgbClr val="004F8B"/>
                </a:solidFill>
              </a:rPr>
              <a:t>Nicolas Franz Goyenechea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Director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Centro Docente y de Vinculación Antofagasta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A93C70-4252-46AF-BF61-6D696DF93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035" y="4102885"/>
            <a:ext cx="1222909" cy="1239471"/>
          </a:xfrm>
          <a:prstGeom prst="ellipse">
            <a:avLst/>
          </a:prstGeom>
          <a:ln w="28575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41E8B7E-BA9A-4DBE-A6A3-D14F46C9D064}"/>
              </a:ext>
            </a:extLst>
          </p:cNvPr>
          <p:cNvSpPr txBox="1"/>
          <p:nvPr/>
        </p:nvSpPr>
        <p:spPr>
          <a:xfrm>
            <a:off x="6548143" y="5334421"/>
            <a:ext cx="3048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b="1" dirty="0">
                <a:solidFill>
                  <a:srgbClr val="004F8B"/>
                </a:solidFill>
              </a:rPr>
              <a:t>José Miguel Gaete Calderón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Director</a:t>
            </a:r>
          </a:p>
          <a:p>
            <a:pPr algn="ctr"/>
            <a:r>
              <a:rPr lang="es-CL" sz="1200" dirty="0">
                <a:solidFill>
                  <a:srgbClr val="4D4D4D"/>
                </a:solidFill>
              </a:rPr>
              <a:t>Centro Docente y de Vinculación Calama</a:t>
            </a:r>
          </a:p>
        </p:txBody>
      </p:sp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520A7983-ADAB-5A47-8CE8-429BE331D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22" name="Picture 4" descr="Vista previa de imagen">
            <a:extLst>
              <a:ext uri="{FF2B5EF4-FFF2-40B4-BE49-F238E27FC236}">
                <a16:creationId xmlns:a16="http://schemas.microsoft.com/office/drawing/2014/main" id="{8C2D6BA6-DE62-294E-B5A9-D0EFD055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1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6078A5C-07A5-BB46-94DB-B19C8E280731}"/>
              </a:ext>
            </a:extLst>
          </p:cNvPr>
          <p:cNvSpPr txBox="1"/>
          <p:nvPr/>
        </p:nvSpPr>
        <p:spPr>
          <a:xfrm>
            <a:off x="5100944" y="339991"/>
            <a:ext cx="207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004F8B"/>
                </a:solidFill>
              </a:rPr>
              <a:t>EQUIPO DIRECTIVO</a:t>
            </a: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553D2143-6AC7-9946-B06A-D7175A088724}"/>
              </a:ext>
            </a:extLst>
          </p:cNvPr>
          <p:cNvGrpSpPr/>
          <p:nvPr/>
        </p:nvGrpSpPr>
        <p:grpSpPr>
          <a:xfrm>
            <a:off x="1901788" y="3593902"/>
            <a:ext cx="1399743" cy="1323979"/>
            <a:chOff x="814147" y="2624002"/>
            <a:chExt cx="1399743" cy="1323979"/>
          </a:xfrm>
        </p:grpSpPr>
        <p:pic>
          <p:nvPicPr>
            <p:cNvPr id="15" name="Imagen 14" descr="La cara de un hombre con traje y corbata&#10;&#10;Descripción generada automáticamente">
              <a:extLst>
                <a:ext uri="{FF2B5EF4-FFF2-40B4-BE49-F238E27FC236}">
                  <a16:creationId xmlns:a16="http://schemas.microsoft.com/office/drawing/2014/main" id="{585365A3-7758-0843-9B92-1C811D0B4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018" y="2624002"/>
              <a:ext cx="900000" cy="90000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72AF7F1-3BC3-4A4A-865F-DDA6C0BDF134}"/>
                </a:ext>
              </a:extLst>
            </p:cNvPr>
            <p:cNvSpPr txBox="1"/>
            <p:nvPr/>
          </p:nvSpPr>
          <p:spPr>
            <a:xfrm>
              <a:off x="814147" y="3517094"/>
              <a:ext cx="13997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100" b="1" dirty="0">
                  <a:solidFill>
                    <a:srgbClr val="004F8B"/>
                  </a:solidFill>
                </a:rPr>
                <a:t>EZEQUIEL MARTÍNEZ</a:t>
              </a:r>
            </a:p>
            <a:p>
              <a:pPr algn="ctr"/>
              <a:r>
                <a:rPr lang="es-CL" sz="1100" dirty="0"/>
                <a:t>Dir. Gral. de Calidad</a:t>
              </a:r>
            </a:p>
          </p:txBody>
        </p: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BD12F506-01F5-9D45-B0C6-AFCA8BDD7F35}"/>
              </a:ext>
            </a:extLst>
          </p:cNvPr>
          <p:cNvGrpSpPr/>
          <p:nvPr/>
        </p:nvGrpSpPr>
        <p:grpSpPr>
          <a:xfrm>
            <a:off x="4864400" y="3593902"/>
            <a:ext cx="1651414" cy="1322125"/>
            <a:chOff x="1945471" y="3220651"/>
            <a:chExt cx="1651413" cy="1322125"/>
          </a:xfrm>
        </p:grpSpPr>
        <p:pic>
          <p:nvPicPr>
            <p:cNvPr id="21" name="Imagen 20" descr="Un hombre con lentes y corbata&#10;&#10;Descripción generada automáticamente">
              <a:extLst>
                <a:ext uri="{FF2B5EF4-FFF2-40B4-BE49-F238E27FC236}">
                  <a16:creationId xmlns:a16="http://schemas.microsoft.com/office/drawing/2014/main" id="{F5968A4D-8AB2-6744-8882-82B55DB01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1177" y="3220651"/>
              <a:ext cx="900000" cy="900000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9429379-9283-3549-A314-9356CAA28678}"/>
                </a:ext>
              </a:extLst>
            </p:cNvPr>
            <p:cNvSpPr txBox="1"/>
            <p:nvPr/>
          </p:nvSpPr>
          <p:spPr>
            <a:xfrm>
              <a:off x="1945471" y="4111889"/>
              <a:ext cx="16514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100" b="1" dirty="0">
                  <a:solidFill>
                    <a:srgbClr val="004F8B"/>
                  </a:solidFill>
                </a:rPr>
                <a:t>GUILLERMO GUZMÁN</a:t>
              </a:r>
            </a:p>
            <a:p>
              <a:pPr algn="ctr"/>
              <a:r>
                <a:rPr lang="es-CL" sz="1100" dirty="0"/>
                <a:t>Dir. Gral. de Investigación</a:t>
              </a: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3A0B9A0F-32FF-1A42-8AB2-BCC82A9D961A}"/>
              </a:ext>
            </a:extLst>
          </p:cNvPr>
          <p:cNvGrpSpPr/>
          <p:nvPr/>
        </p:nvGrpSpPr>
        <p:grpSpPr>
          <a:xfrm>
            <a:off x="2812429" y="5179465"/>
            <a:ext cx="1519968" cy="1491578"/>
            <a:chOff x="4889722" y="5859540"/>
            <a:chExt cx="1519968" cy="1491578"/>
          </a:xfrm>
        </p:grpSpPr>
        <p:pic>
          <p:nvPicPr>
            <p:cNvPr id="24" name="Imagen 23" descr="Mujer sonriendo con lentes&#10;&#10;Descripción generada automáticamente">
              <a:extLst>
                <a:ext uri="{FF2B5EF4-FFF2-40B4-BE49-F238E27FC236}">
                  <a16:creationId xmlns:a16="http://schemas.microsoft.com/office/drawing/2014/main" id="{01D47A60-9D31-A14E-AF3D-350247EC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9706" y="5859540"/>
              <a:ext cx="900000" cy="900000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3794399-F2DF-4746-B9B8-853D007195A9}"/>
                </a:ext>
              </a:extLst>
            </p:cNvPr>
            <p:cNvSpPr txBox="1"/>
            <p:nvPr/>
          </p:nvSpPr>
          <p:spPr>
            <a:xfrm>
              <a:off x="4889722" y="6750954"/>
              <a:ext cx="151996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100" b="1" dirty="0">
                  <a:solidFill>
                    <a:srgbClr val="004F8B"/>
                  </a:solidFill>
                </a:rPr>
                <a:t>KAREN JACOB</a:t>
              </a:r>
            </a:p>
            <a:p>
              <a:pPr algn="ctr"/>
              <a:r>
                <a:rPr lang="es-CL" sz="1100" dirty="0"/>
                <a:t>Dir. Equidad de Género</a:t>
              </a:r>
            </a:p>
            <a:p>
              <a:pPr algn="ctr"/>
              <a:r>
                <a:rPr lang="es-CL" sz="1100" dirty="0"/>
                <a:t>y Diversidad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5CC74D8B-A377-F040-91E9-8BC1429237BA}"/>
              </a:ext>
            </a:extLst>
          </p:cNvPr>
          <p:cNvGrpSpPr/>
          <p:nvPr/>
        </p:nvGrpSpPr>
        <p:grpSpPr>
          <a:xfrm>
            <a:off x="4107678" y="1412113"/>
            <a:ext cx="1669048" cy="1518886"/>
            <a:chOff x="3502405" y="1882546"/>
            <a:chExt cx="1669048" cy="1518886"/>
          </a:xfrm>
        </p:grpSpPr>
        <p:pic>
          <p:nvPicPr>
            <p:cNvPr id="27" name="Imagen 26" descr="Imagen que contiene persona, sostener, foto, mujer&#10;&#10;Descripción generada automáticamente">
              <a:extLst>
                <a:ext uri="{FF2B5EF4-FFF2-40B4-BE49-F238E27FC236}">
                  <a16:creationId xmlns:a16="http://schemas.microsoft.com/office/drawing/2014/main" id="{861BC2D6-BE5A-734F-9861-D655CB04C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6929" y="1882546"/>
              <a:ext cx="1080000" cy="1080000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674D09F-955E-8847-9B0F-7359B11FCE16}"/>
                </a:ext>
              </a:extLst>
            </p:cNvPr>
            <p:cNvSpPr txBox="1"/>
            <p:nvPr/>
          </p:nvSpPr>
          <p:spPr>
            <a:xfrm>
              <a:off x="3502405" y="2939767"/>
              <a:ext cx="16690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200" b="1" dirty="0">
                  <a:solidFill>
                    <a:srgbClr val="004F8B"/>
                  </a:solidFill>
                </a:rPr>
                <a:t>LILIANA HERRERA</a:t>
              </a:r>
            </a:p>
            <a:p>
              <a:pPr algn="ctr"/>
              <a:r>
                <a:rPr lang="es-CL" sz="1200" dirty="0"/>
                <a:t>Vicerrectora Académica</a:t>
              </a:r>
            </a:p>
          </p:txBody>
        </p: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8E9566C5-D831-6B43-A66D-D246933CD881}"/>
              </a:ext>
            </a:extLst>
          </p:cNvPr>
          <p:cNvGrpSpPr/>
          <p:nvPr/>
        </p:nvGrpSpPr>
        <p:grpSpPr>
          <a:xfrm>
            <a:off x="6588246" y="3593902"/>
            <a:ext cx="1529586" cy="1323760"/>
            <a:chOff x="7226001" y="4315005"/>
            <a:chExt cx="1529586" cy="1323760"/>
          </a:xfrm>
        </p:grpSpPr>
        <p:pic>
          <p:nvPicPr>
            <p:cNvPr id="36" name="Imagen 35" descr="Imagen que contiene hombre, persona, corbata, foto&#10;&#10;Descripción generada automáticamente">
              <a:extLst>
                <a:ext uri="{FF2B5EF4-FFF2-40B4-BE49-F238E27FC236}">
                  <a16:creationId xmlns:a16="http://schemas.microsoft.com/office/drawing/2014/main" id="{9F91507B-9BDA-C64D-A31B-E7CC83861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40794" y="4315005"/>
              <a:ext cx="900000" cy="900000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B0AF7E74-EA92-1C47-8229-3971132CDBFC}"/>
                </a:ext>
              </a:extLst>
            </p:cNvPr>
            <p:cNvSpPr txBox="1"/>
            <p:nvPr/>
          </p:nvSpPr>
          <p:spPr>
            <a:xfrm>
              <a:off x="7226001" y="5207878"/>
              <a:ext cx="152958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100" b="1" dirty="0">
                  <a:solidFill>
                    <a:srgbClr val="004F8B"/>
                  </a:solidFill>
                </a:rPr>
                <a:t>RAÚL ZÚÑIGA</a:t>
              </a:r>
            </a:p>
            <a:p>
              <a:pPr algn="ctr"/>
              <a:r>
                <a:rPr lang="es-CL" sz="1100" dirty="0"/>
                <a:t>Dir. Gral. de Innovación</a:t>
              </a:r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A6E0C530-033F-FF44-A330-90621FC8326C}"/>
              </a:ext>
            </a:extLst>
          </p:cNvPr>
          <p:cNvGrpSpPr/>
          <p:nvPr/>
        </p:nvGrpSpPr>
        <p:grpSpPr>
          <a:xfrm>
            <a:off x="8178242" y="3593902"/>
            <a:ext cx="1479893" cy="1321142"/>
            <a:chOff x="8666845" y="3220651"/>
            <a:chExt cx="1479893" cy="1321142"/>
          </a:xfrm>
        </p:grpSpPr>
        <p:pic>
          <p:nvPicPr>
            <p:cNvPr id="39" name="Imagen 38" descr="Imagen que contiene persona, foto, mostrando, mujer&#10;&#10;Descripción generada automáticamente">
              <a:extLst>
                <a:ext uri="{FF2B5EF4-FFF2-40B4-BE49-F238E27FC236}">
                  <a16:creationId xmlns:a16="http://schemas.microsoft.com/office/drawing/2014/main" id="{35B0B763-64B7-8142-93F0-0A8A5A223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56791" y="3220651"/>
              <a:ext cx="900000" cy="900000"/>
            </a:xfrm>
            <a:prstGeom prst="rect">
              <a:avLst/>
            </a:prstGeom>
          </p:spPr>
        </p:pic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A1681040-C5BB-0B48-B5B0-F8119709EE1B}"/>
                </a:ext>
              </a:extLst>
            </p:cNvPr>
            <p:cNvSpPr txBox="1"/>
            <p:nvPr/>
          </p:nvSpPr>
          <p:spPr>
            <a:xfrm>
              <a:off x="8666845" y="4110906"/>
              <a:ext cx="14798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100" b="1" dirty="0">
                  <a:solidFill>
                    <a:srgbClr val="004F8B"/>
                  </a:solidFill>
                </a:rPr>
                <a:t>ROCÍO TÍJARO</a:t>
              </a:r>
            </a:p>
            <a:p>
              <a:pPr algn="ctr"/>
              <a:r>
                <a:rPr lang="es-CL" sz="1100" dirty="0"/>
                <a:t>Dir. Gral. de Postgrado</a:t>
              </a:r>
            </a:p>
          </p:txBody>
        </p: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1230530C-9601-144A-9532-1AADFCCFBC7F}"/>
              </a:ext>
            </a:extLst>
          </p:cNvPr>
          <p:cNvGrpSpPr/>
          <p:nvPr/>
        </p:nvGrpSpPr>
        <p:grpSpPr>
          <a:xfrm>
            <a:off x="9601525" y="3593902"/>
            <a:ext cx="2335896" cy="1492289"/>
            <a:chOff x="10350361" y="2624002"/>
            <a:chExt cx="2335896" cy="1492289"/>
          </a:xfrm>
        </p:grpSpPr>
        <p:pic>
          <p:nvPicPr>
            <p:cNvPr id="46" name="Imagen 45" descr="Imagen que contiene hombre, persona, interior, foto&#10;&#10;Descripción generada automáticamente">
              <a:extLst>
                <a:ext uri="{FF2B5EF4-FFF2-40B4-BE49-F238E27FC236}">
                  <a16:creationId xmlns:a16="http://schemas.microsoft.com/office/drawing/2014/main" id="{4B58F9D4-DDC9-194C-AC88-BCD05893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68306" y="2624002"/>
              <a:ext cx="900000" cy="900000"/>
            </a:xfrm>
            <a:prstGeom prst="rect">
              <a:avLst/>
            </a:prstGeom>
          </p:spPr>
        </p:pic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B6CE21C2-E179-2140-98AD-F7F1229893A4}"/>
                </a:ext>
              </a:extLst>
            </p:cNvPr>
            <p:cNvSpPr txBox="1"/>
            <p:nvPr/>
          </p:nvSpPr>
          <p:spPr>
            <a:xfrm>
              <a:off x="10350361" y="3516127"/>
              <a:ext cx="233589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100" b="1" dirty="0">
                  <a:solidFill>
                    <a:srgbClr val="004F8B"/>
                  </a:solidFill>
                </a:rPr>
                <a:t>CRISTIAN JAMETT</a:t>
              </a:r>
            </a:p>
            <a:p>
              <a:pPr algn="ctr"/>
              <a:r>
                <a:rPr lang="es-CL" sz="1100" dirty="0"/>
                <a:t>Dir. Gral. de Vinculación con el Medio</a:t>
              </a:r>
            </a:p>
            <a:p>
              <a:pPr algn="ctr"/>
              <a:r>
                <a:rPr lang="es-CL" sz="1100" dirty="0"/>
                <a:t>y Relaciones Internacionales</a:t>
              </a:r>
            </a:p>
          </p:txBody>
        </p:sp>
      </p:grpSp>
      <p:pic>
        <p:nvPicPr>
          <p:cNvPr id="12" name="Imagen 11" descr="Imagen que contiene hombre, persona, foto, espejo&#10;&#10;Descripción generada automáticamente">
            <a:extLst>
              <a:ext uri="{FF2B5EF4-FFF2-40B4-BE49-F238E27FC236}">
                <a16:creationId xmlns:a16="http://schemas.microsoft.com/office/drawing/2014/main" id="{3106FFCD-1DDE-574C-BA7D-76F2558C7D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3543" y="1422599"/>
            <a:ext cx="1080000" cy="1080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EF2FB5B-4C90-004F-9361-9E2ED81F77F6}"/>
              </a:ext>
            </a:extLst>
          </p:cNvPr>
          <p:cNvSpPr txBox="1"/>
          <p:nvPr/>
        </p:nvSpPr>
        <p:spPr>
          <a:xfrm>
            <a:off x="2379315" y="2478649"/>
            <a:ext cx="1388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200" b="1" dirty="0">
                <a:solidFill>
                  <a:srgbClr val="004F8B"/>
                </a:solidFill>
              </a:rPr>
              <a:t>EDUARDO HUERTA</a:t>
            </a:r>
          </a:p>
          <a:p>
            <a:pPr algn="ctr"/>
            <a:r>
              <a:rPr lang="es-CL" sz="1200" dirty="0"/>
              <a:t>Secretario General</a:t>
            </a:r>
          </a:p>
          <a:p>
            <a:pPr algn="ctr"/>
            <a:r>
              <a:rPr lang="es-CL" sz="1200" dirty="0"/>
              <a:t>Jefe de Gabinete</a:t>
            </a: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AC1BFD5B-9E16-8441-9D3E-B519945C7614}"/>
              </a:ext>
            </a:extLst>
          </p:cNvPr>
          <p:cNvGrpSpPr/>
          <p:nvPr/>
        </p:nvGrpSpPr>
        <p:grpSpPr>
          <a:xfrm>
            <a:off x="10231085" y="419120"/>
            <a:ext cx="1644425" cy="1514089"/>
            <a:chOff x="6875264" y="1818225"/>
            <a:chExt cx="1644425" cy="1514089"/>
          </a:xfrm>
        </p:grpSpPr>
        <p:pic>
          <p:nvPicPr>
            <p:cNvPr id="30" name="Imagen 29" descr="Mujer sonriendo con lentes&#10;&#10;Descripción generada automáticamente">
              <a:extLst>
                <a:ext uri="{FF2B5EF4-FFF2-40B4-BE49-F238E27FC236}">
                  <a16:creationId xmlns:a16="http://schemas.microsoft.com/office/drawing/2014/main" id="{36FEBFA5-62F5-BE40-A7AE-76A397C0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51665" y="1818225"/>
              <a:ext cx="1080000" cy="1080000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41792BD-A527-5949-90F5-17709D3FE05A}"/>
                </a:ext>
              </a:extLst>
            </p:cNvPr>
            <p:cNvSpPr txBox="1"/>
            <p:nvPr/>
          </p:nvSpPr>
          <p:spPr>
            <a:xfrm>
              <a:off x="6875264" y="2870649"/>
              <a:ext cx="1644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200" b="1" dirty="0">
                  <a:solidFill>
                    <a:srgbClr val="004F8B"/>
                  </a:solidFill>
                </a:rPr>
                <a:t>NINOSCKA ZENCOVICH</a:t>
              </a:r>
            </a:p>
            <a:p>
              <a:pPr algn="ctr"/>
              <a:r>
                <a:rPr lang="es-CL" sz="1200" dirty="0" err="1"/>
                <a:t>Prorrectora</a:t>
              </a:r>
              <a:endParaRPr lang="es-CL" sz="1200" dirty="0"/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746067D9-0CBA-884D-8396-87ED40444B3A}"/>
              </a:ext>
            </a:extLst>
          </p:cNvPr>
          <p:cNvGrpSpPr/>
          <p:nvPr/>
        </p:nvGrpSpPr>
        <p:grpSpPr>
          <a:xfrm>
            <a:off x="5870682" y="1412439"/>
            <a:ext cx="2031968" cy="1698754"/>
            <a:chOff x="8857408" y="1818225"/>
            <a:chExt cx="2031968" cy="1698754"/>
          </a:xfrm>
        </p:grpSpPr>
        <p:pic>
          <p:nvPicPr>
            <p:cNvPr id="49" name="Imagen 48" descr="Cara de un hombre&#10;&#10;Descripción generada automáticamente">
              <a:extLst>
                <a:ext uri="{FF2B5EF4-FFF2-40B4-BE49-F238E27FC236}">
                  <a16:creationId xmlns:a16="http://schemas.microsoft.com/office/drawing/2014/main" id="{DBD6B1DF-95A4-3D41-AB80-125EA2EBC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33392" y="1818225"/>
              <a:ext cx="1080000" cy="1080000"/>
            </a:xfrm>
            <a:prstGeom prst="rect">
              <a:avLst/>
            </a:prstGeom>
          </p:spPr>
        </p:pic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7157EC1A-60B7-E340-A60F-59345AB44B1F}"/>
                </a:ext>
              </a:extLst>
            </p:cNvPr>
            <p:cNvSpPr txBox="1"/>
            <p:nvPr/>
          </p:nvSpPr>
          <p:spPr>
            <a:xfrm>
              <a:off x="8857408" y="2870648"/>
              <a:ext cx="20319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200" b="1" dirty="0">
                  <a:solidFill>
                    <a:srgbClr val="004F8B"/>
                  </a:solidFill>
                </a:rPr>
                <a:t>PEDRO BUC</a:t>
              </a:r>
            </a:p>
            <a:p>
              <a:pPr algn="ctr"/>
              <a:r>
                <a:rPr lang="es-CL" sz="1200" dirty="0"/>
                <a:t>Vicerrector de Investigación e</a:t>
              </a:r>
            </a:p>
            <a:p>
              <a:pPr algn="ctr"/>
              <a:r>
                <a:rPr lang="es-CL" sz="1200" dirty="0"/>
                <a:t>Innovación</a:t>
              </a: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DD407358-7011-BF42-B534-F9C53F3F7AE8}"/>
              </a:ext>
            </a:extLst>
          </p:cNvPr>
          <p:cNvGrpSpPr/>
          <p:nvPr/>
        </p:nvGrpSpPr>
        <p:grpSpPr>
          <a:xfrm>
            <a:off x="353153" y="3593902"/>
            <a:ext cx="1471878" cy="1493037"/>
            <a:chOff x="10186593" y="4315005"/>
            <a:chExt cx="1471878" cy="1493037"/>
          </a:xfrm>
        </p:grpSpPr>
        <p:pic>
          <p:nvPicPr>
            <p:cNvPr id="55" name="Imagen 54" descr="Imagen que contiene hombre, foto, espejo, viendo&#10;&#10;Descripción generada automáticamente">
              <a:extLst>
                <a:ext uri="{FF2B5EF4-FFF2-40B4-BE49-F238E27FC236}">
                  <a16:creationId xmlns:a16="http://schemas.microsoft.com/office/drawing/2014/main" id="{CF6ADBA9-8A62-7745-B83C-B09A5EB5F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72531" y="4315005"/>
              <a:ext cx="900000" cy="900000"/>
            </a:xfrm>
            <a:prstGeom prst="rect">
              <a:avLst/>
            </a:prstGeom>
          </p:spPr>
        </p:pic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99245C36-B9D3-0547-88D6-78693EAA8DE0}"/>
                </a:ext>
              </a:extLst>
            </p:cNvPr>
            <p:cNvSpPr txBox="1"/>
            <p:nvPr/>
          </p:nvSpPr>
          <p:spPr>
            <a:xfrm>
              <a:off x="10186593" y="5207878"/>
              <a:ext cx="14718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100" b="1" dirty="0">
                  <a:solidFill>
                    <a:srgbClr val="004F8B"/>
                  </a:solidFill>
                </a:rPr>
                <a:t>CHRISTIAN ARCE</a:t>
              </a:r>
            </a:p>
            <a:p>
              <a:pPr algn="ctr"/>
              <a:r>
                <a:rPr lang="es-CL" sz="1100" dirty="0"/>
                <a:t>Dir. Gral. De Análisis y </a:t>
              </a:r>
            </a:p>
            <a:p>
              <a:pPr algn="ctr"/>
              <a:r>
                <a:rPr lang="es-CL" sz="1100" dirty="0"/>
                <a:t>Planificación</a:t>
              </a:r>
            </a:p>
          </p:txBody>
        </p:sp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id="{EB24263F-2252-F84D-B195-DDDF533C2BC4}"/>
              </a:ext>
            </a:extLst>
          </p:cNvPr>
          <p:cNvGrpSpPr/>
          <p:nvPr/>
        </p:nvGrpSpPr>
        <p:grpSpPr>
          <a:xfrm>
            <a:off x="3385629" y="3593902"/>
            <a:ext cx="1425390" cy="1321736"/>
            <a:chOff x="2429589" y="4904716"/>
            <a:chExt cx="1425390" cy="1321736"/>
          </a:xfrm>
        </p:grpSpPr>
        <p:pic>
          <p:nvPicPr>
            <p:cNvPr id="62" name="Imagen 61" descr="Cara de una persona&#10;&#10;Descripción generada automáticamente">
              <a:extLst>
                <a:ext uri="{FF2B5EF4-FFF2-40B4-BE49-F238E27FC236}">
                  <a16:creationId xmlns:a16="http://schemas.microsoft.com/office/drawing/2014/main" id="{A3ED5627-080B-7242-9CC8-59D457F55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92284" y="4904716"/>
              <a:ext cx="900000" cy="900000"/>
            </a:xfrm>
            <a:prstGeom prst="rect">
              <a:avLst/>
            </a:prstGeom>
          </p:spPr>
        </p:pic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E885913F-651A-D44F-AFF5-2CB08647AD17}"/>
                </a:ext>
              </a:extLst>
            </p:cNvPr>
            <p:cNvSpPr txBox="1"/>
            <p:nvPr/>
          </p:nvSpPr>
          <p:spPr>
            <a:xfrm>
              <a:off x="2429589" y="5795565"/>
              <a:ext cx="14253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100" b="1" dirty="0">
                  <a:solidFill>
                    <a:srgbClr val="004F8B"/>
                  </a:solidFill>
                </a:rPr>
                <a:t>MARIANELA LLANOS</a:t>
              </a:r>
            </a:p>
            <a:p>
              <a:pPr algn="ctr"/>
              <a:r>
                <a:rPr lang="es-CL" sz="1100" dirty="0"/>
                <a:t>Dir. Gral. de Docencia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6012055-080B-8042-A96A-0A976BFF4AB3}"/>
              </a:ext>
            </a:extLst>
          </p:cNvPr>
          <p:cNvGrpSpPr/>
          <p:nvPr/>
        </p:nvGrpSpPr>
        <p:grpSpPr>
          <a:xfrm>
            <a:off x="7992336" y="1412439"/>
            <a:ext cx="2048574" cy="1708914"/>
            <a:chOff x="9570028" y="1412439"/>
            <a:chExt cx="2048574" cy="1708914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018177D-1D5C-8046-8EE0-4CA7F61BE050}"/>
                </a:ext>
              </a:extLst>
            </p:cNvPr>
            <p:cNvSpPr txBox="1"/>
            <p:nvPr/>
          </p:nvSpPr>
          <p:spPr>
            <a:xfrm>
              <a:off x="9570028" y="2475022"/>
              <a:ext cx="20485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200" b="1" dirty="0">
                  <a:solidFill>
                    <a:srgbClr val="004F8B"/>
                  </a:solidFill>
                </a:rPr>
                <a:t>RICARDO VÁSQUEZ</a:t>
              </a:r>
            </a:p>
            <a:p>
              <a:pPr algn="ctr"/>
              <a:r>
                <a:rPr lang="es-CL" sz="1200" dirty="0"/>
                <a:t>Vicerrector de Administración</a:t>
              </a:r>
            </a:p>
            <a:p>
              <a:pPr algn="ctr"/>
              <a:r>
                <a:rPr lang="es-CL" sz="1200" dirty="0"/>
                <a:t>y Finanzas</a:t>
              </a:r>
            </a:p>
          </p:txBody>
        </p:sp>
        <p:pic>
          <p:nvPicPr>
            <p:cNvPr id="11" name="Imagen 10" descr="Imagen que contiene persona, hombre, foto, monitor&#10;&#10;Descripción generada automáticamente">
              <a:extLst>
                <a:ext uri="{FF2B5EF4-FFF2-40B4-BE49-F238E27FC236}">
                  <a16:creationId xmlns:a16="http://schemas.microsoft.com/office/drawing/2014/main" id="{0B42E521-1C53-3A42-BB99-4113D6261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054315" y="1412439"/>
              <a:ext cx="1080000" cy="1080000"/>
            </a:xfrm>
            <a:prstGeom prst="rect">
              <a:avLst/>
            </a:prstGeom>
          </p:spPr>
        </p:pic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387E4CD0-BE59-F04E-BFF0-3B1EA9A544B1}"/>
              </a:ext>
            </a:extLst>
          </p:cNvPr>
          <p:cNvGrpSpPr/>
          <p:nvPr/>
        </p:nvGrpSpPr>
        <p:grpSpPr>
          <a:xfrm>
            <a:off x="4585169" y="5179465"/>
            <a:ext cx="1396536" cy="1491578"/>
            <a:chOff x="5923638" y="5179465"/>
            <a:chExt cx="1396536" cy="1491578"/>
          </a:xfrm>
        </p:grpSpPr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D408CDBC-CDC9-E64E-9049-79EB68335DF6}"/>
                </a:ext>
              </a:extLst>
            </p:cNvPr>
            <p:cNvSpPr txBox="1"/>
            <p:nvPr/>
          </p:nvSpPr>
          <p:spPr>
            <a:xfrm>
              <a:off x="5923638" y="6070879"/>
              <a:ext cx="139653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100" b="1" dirty="0">
                  <a:solidFill>
                    <a:srgbClr val="004F8B"/>
                  </a:solidFill>
                </a:rPr>
                <a:t>LUZ MARÍA MUÑOZ</a:t>
              </a:r>
            </a:p>
            <a:p>
              <a:pPr algn="ctr"/>
              <a:r>
                <a:rPr lang="es-CL" sz="1100" dirty="0"/>
                <a:t>Dir. Gral. de Asuntos</a:t>
              </a:r>
            </a:p>
            <a:p>
              <a:pPr algn="ctr"/>
              <a:r>
                <a:rPr lang="es-CL" sz="1100" dirty="0"/>
                <a:t>Estudiantiles</a:t>
              </a:r>
            </a:p>
          </p:txBody>
        </p:sp>
        <p:pic>
          <p:nvPicPr>
            <p:cNvPr id="61" name="Imagen 60" descr="Imagen que contiene persona, lentes, vistiendo, viendo&#10;&#10;Descripción generada automáticamente">
              <a:extLst>
                <a:ext uri="{FF2B5EF4-FFF2-40B4-BE49-F238E27FC236}">
                  <a16:creationId xmlns:a16="http://schemas.microsoft.com/office/drawing/2014/main" id="{554D025F-6392-014F-AF53-2FAEA7AB4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140604" y="5179465"/>
              <a:ext cx="900000" cy="900000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552D99A-F8E4-3D47-B58D-B3A136ED613F}"/>
              </a:ext>
            </a:extLst>
          </p:cNvPr>
          <p:cNvGrpSpPr/>
          <p:nvPr/>
        </p:nvGrpSpPr>
        <p:grpSpPr>
          <a:xfrm>
            <a:off x="285518" y="296668"/>
            <a:ext cx="1910203" cy="1785510"/>
            <a:chOff x="285518" y="296668"/>
            <a:chExt cx="1910203" cy="1785510"/>
          </a:xfrm>
        </p:grpSpPr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E86C6868-18AD-41A1-8832-9AB70C22A2C4}"/>
                </a:ext>
              </a:extLst>
            </p:cNvPr>
            <p:cNvSpPr txBox="1"/>
            <p:nvPr/>
          </p:nvSpPr>
          <p:spPr>
            <a:xfrm>
              <a:off x="285518" y="1497403"/>
              <a:ext cx="19102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>
                  <a:solidFill>
                    <a:srgbClr val="004F8B"/>
                  </a:solidFill>
                </a:rPr>
                <a:t>ALBERTO MARTÍNEZ</a:t>
              </a:r>
            </a:p>
            <a:p>
              <a:pPr algn="ctr"/>
              <a:r>
                <a:rPr lang="es-CL" sz="1600" b="1" dirty="0">
                  <a:solidFill>
                    <a:srgbClr val="4D4D4D"/>
                  </a:solidFill>
                </a:rPr>
                <a:t>Rector</a:t>
              </a:r>
            </a:p>
          </p:txBody>
        </p:sp>
        <p:pic>
          <p:nvPicPr>
            <p:cNvPr id="8" name="Imagen 7" descr="Imagen que contiene hombre, foto, persona, monitor&#10;&#10;Descripción generada automáticamente">
              <a:extLst>
                <a:ext uri="{FF2B5EF4-FFF2-40B4-BE49-F238E27FC236}">
                  <a16:creationId xmlns:a16="http://schemas.microsoft.com/office/drawing/2014/main" id="{FCC0D486-35E6-9843-9896-1D1EDA306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10619" y="296668"/>
              <a:ext cx="1260000" cy="1260000"/>
            </a:xfrm>
            <a:prstGeom prst="rect">
              <a:avLst/>
            </a:prstGeom>
          </p:spPr>
        </p:pic>
      </p:grpSp>
      <p:sp>
        <p:nvSpPr>
          <p:cNvPr id="65" name="CuadroTexto 64">
            <a:extLst>
              <a:ext uri="{FF2B5EF4-FFF2-40B4-BE49-F238E27FC236}">
                <a16:creationId xmlns:a16="http://schemas.microsoft.com/office/drawing/2014/main" id="{9903132F-47D9-DE45-9923-1BF7A9ACEF89}"/>
              </a:ext>
            </a:extLst>
          </p:cNvPr>
          <p:cNvSpPr txBox="1"/>
          <p:nvPr/>
        </p:nvSpPr>
        <p:spPr>
          <a:xfrm>
            <a:off x="6421343" y="6077507"/>
            <a:ext cx="134203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100" b="1" dirty="0">
                <a:solidFill>
                  <a:srgbClr val="004F8B"/>
                </a:solidFill>
              </a:rPr>
              <a:t>FRANCISCO GARCIA</a:t>
            </a:r>
          </a:p>
          <a:p>
            <a:pPr algn="ctr"/>
            <a:r>
              <a:rPr lang="es-CL" sz="1100" dirty="0"/>
              <a:t>Dir. Tecnologías de </a:t>
            </a:r>
          </a:p>
          <a:p>
            <a:pPr algn="ctr"/>
            <a:r>
              <a:rPr lang="es-CL" sz="1100" dirty="0"/>
              <a:t>la Información</a:t>
            </a:r>
          </a:p>
        </p:txBody>
      </p:sp>
      <p:pic>
        <p:nvPicPr>
          <p:cNvPr id="53" name="Picture 2" descr="Vista previa de imagen">
            <a:extLst>
              <a:ext uri="{FF2B5EF4-FFF2-40B4-BE49-F238E27FC236}">
                <a16:creationId xmlns:a16="http://schemas.microsoft.com/office/drawing/2014/main" id="{55A1B01D-46D8-4AA7-BB17-FE6789586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69" y="5211839"/>
            <a:ext cx="891226" cy="887086"/>
          </a:xfrm>
          <a:prstGeom prst="ellipse">
            <a:avLst/>
          </a:prstGeom>
          <a:ln w="1905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Imagen 53" descr="Icono&#10;&#10;Descripción generada automáticamente">
            <a:extLst>
              <a:ext uri="{FF2B5EF4-FFF2-40B4-BE49-F238E27FC236}">
                <a16:creationId xmlns:a16="http://schemas.microsoft.com/office/drawing/2014/main" id="{70A6BAAE-9686-9847-917C-FC5EAB5EB0D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66" name="Picture 4" descr="Vista previa de imagen">
            <a:extLst>
              <a:ext uri="{FF2B5EF4-FFF2-40B4-BE49-F238E27FC236}">
                <a16:creationId xmlns:a16="http://schemas.microsoft.com/office/drawing/2014/main" id="{8EDD1C4D-96E2-5F43-98C9-E396BA11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F18F631-82D8-6F4C-A3EC-54A56B87DE11}"/>
              </a:ext>
            </a:extLst>
          </p:cNvPr>
          <p:cNvSpPr txBox="1"/>
          <p:nvPr/>
        </p:nvSpPr>
        <p:spPr>
          <a:xfrm>
            <a:off x="594979" y="2527205"/>
            <a:ext cx="11002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8000" b="1" dirty="0">
                <a:solidFill>
                  <a:srgbClr val="004F8B"/>
                </a:solidFill>
              </a:rPr>
              <a:t>AVANCES 2021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69F9BAEA-C8CB-1246-A8BF-BC66974AF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8" name="Picture 4" descr="Vista previa de imagen">
            <a:extLst>
              <a:ext uri="{FF2B5EF4-FFF2-40B4-BE49-F238E27FC236}">
                <a16:creationId xmlns:a16="http://schemas.microsoft.com/office/drawing/2014/main" id="{3B9E0B84-C2DF-F844-8BAF-8CF23BF6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9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41D8B40-5808-6D4A-AA34-DE5F062E0B5A}"/>
              </a:ext>
            </a:extLst>
          </p:cNvPr>
          <p:cNvSpPr txBox="1"/>
          <p:nvPr/>
        </p:nvSpPr>
        <p:spPr>
          <a:xfrm>
            <a:off x="358218" y="471340"/>
            <a:ext cx="1183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4F8B"/>
                </a:solidFill>
              </a:rPr>
              <a:t>SEDE Y CENTROS</a:t>
            </a:r>
            <a:endParaRPr lang="es-CL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AD0C1A6-66DB-D246-B188-15213A0F015E}"/>
              </a:ext>
            </a:extLst>
          </p:cNvPr>
          <p:cNvSpPr/>
          <p:nvPr/>
        </p:nvSpPr>
        <p:spPr>
          <a:xfrm>
            <a:off x="205273" y="1130395"/>
            <a:ext cx="118337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>
                <a:solidFill>
                  <a:srgbClr val="4D4D4D"/>
                </a:solidFill>
              </a:rPr>
              <a:t>La Sede Victoria y los Centros de Vinculación de Arica, Antofagasta y Santiago, han mantenido su actividad durante el presente año académico, destacando una vez más la </a:t>
            </a:r>
            <a:r>
              <a:rPr lang="es-ES_tradnl" sz="2400" b="1" dirty="0">
                <a:solidFill>
                  <a:srgbClr val="4D4D4D"/>
                </a:solidFill>
              </a:rPr>
              <a:t>mejora en los índices de retenció</a:t>
            </a:r>
            <a:r>
              <a:rPr lang="es-ES_tradnl" sz="2400" dirty="0">
                <a:solidFill>
                  <a:srgbClr val="4D4D4D"/>
                </a:solidFill>
              </a:rPr>
              <a:t>n.  Se destaca el logro del</a:t>
            </a:r>
            <a:r>
              <a:rPr lang="es-ES_tradnl" sz="2400" b="1" dirty="0">
                <a:solidFill>
                  <a:srgbClr val="4D4D4D"/>
                </a:solidFill>
              </a:rPr>
              <a:t> CV Santiago </a:t>
            </a:r>
            <a:r>
              <a:rPr lang="es-ES_tradnl" sz="2400" dirty="0">
                <a:solidFill>
                  <a:srgbClr val="4D4D4D"/>
                </a:solidFill>
              </a:rPr>
              <a:t>de revertir la tendencia a la baja en estudiantes matriculados, logrando este año un incremento de un </a:t>
            </a:r>
            <a:r>
              <a:rPr lang="es-ES_tradnl" sz="2400" b="1" dirty="0">
                <a:solidFill>
                  <a:srgbClr val="4D4D4D"/>
                </a:solidFill>
              </a:rPr>
              <a:t>11,2%.</a:t>
            </a:r>
          </a:p>
          <a:p>
            <a:pPr algn="just"/>
            <a:endParaRPr lang="es-ES_tradnl" sz="2400" dirty="0">
              <a:solidFill>
                <a:srgbClr val="4D4D4D"/>
              </a:solidFill>
            </a:endParaRPr>
          </a:p>
          <a:p>
            <a:pPr algn="just"/>
            <a:r>
              <a:rPr lang="es-ES_tradnl" sz="2400" dirty="0">
                <a:solidFill>
                  <a:srgbClr val="4D4D4D"/>
                </a:solidFill>
              </a:rPr>
              <a:t>En el Área de la </a:t>
            </a:r>
            <a:r>
              <a:rPr lang="es-ES_tradnl" sz="2400" b="1" dirty="0">
                <a:solidFill>
                  <a:srgbClr val="4D4D4D"/>
                </a:solidFill>
              </a:rPr>
              <a:t>investigación</a:t>
            </a:r>
            <a:r>
              <a:rPr lang="es-ES_tradnl" sz="2400" dirty="0">
                <a:solidFill>
                  <a:srgbClr val="4D4D4D"/>
                </a:solidFill>
              </a:rPr>
              <a:t>, en </a:t>
            </a:r>
            <a:r>
              <a:rPr lang="es-ES_tradnl" sz="2400" b="1" dirty="0">
                <a:solidFill>
                  <a:srgbClr val="4D4D4D"/>
                </a:solidFill>
              </a:rPr>
              <a:t>Sede Victoria </a:t>
            </a:r>
            <a:r>
              <a:rPr lang="es-ES_tradnl" sz="2400" dirty="0">
                <a:solidFill>
                  <a:srgbClr val="4D4D4D"/>
                </a:solidFill>
              </a:rPr>
              <a:t>se realizaron </a:t>
            </a:r>
            <a:r>
              <a:rPr lang="es-ES_tradnl" sz="2400" b="1" dirty="0">
                <a:solidFill>
                  <a:srgbClr val="4D4D4D"/>
                </a:solidFill>
              </a:rPr>
              <a:t>13 publicaciones</a:t>
            </a:r>
            <a:r>
              <a:rPr lang="es-ES_tradnl" sz="2400" dirty="0">
                <a:solidFill>
                  <a:srgbClr val="4D4D4D"/>
                </a:solidFill>
              </a:rPr>
              <a:t>, destacando 7 </a:t>
            </a:r>
            <a:r>
              <a:rPr lang="es-ES_tradnl" sz="2400" dirty="0" err="1">
                <a:solidFill>
                  <a:srgbClr val="4D4D4D"/>
                </a:solidFill>
              </a:rPr>
              <a:t>Scopus</a:t>
            </a:r>
            <a:r>
              <a:rPr lang="es-ES_tradnl" sz="2400" dirty="0">
                <a:solidFill>
                  <a:srgbClr val="4D4D4D"/>
                </a:solidFill>
              </a:rPr>
              <a:t> y  3 </a:t>
            </a:r>
            <a:r>
              <a:rPr lang="es-ES_tradnl" sz="2400" dirty="0" err="1">
                <a:solidFill>
                  <a:srgbClr val="4D4D4D"/>
                </a:solidFill>
              </a:rPr>
              <a:t>Scielo</a:t>
            </a:r>
            <a:r>
              <a:rPr lang="es-ES_tradnl" sz="2400" dirty="0">
                <a:solidFill>
                  <a:srgbClr val="4D4D4D"/>
                </a:solidFill>
              </a:rPr>
              <a:t>, importante la publicación de libro escrito por académico de la Facultad de Ciencias Jurídicas en editorial de gran prestigio internacional.</a:t>
            </a:r>
          </a:p>
          <a:p>
            <a:pPr algn="just"/>
            <a:endParaRPr lang="es-ES_tradnl" sz="2400" dirty="0">
              <a:solidFill>
                <a:srgbClr val="4D4D4D"/>
              </a:solidFill>
            </a:endParaRPr>
          </a:p>
          <a:p>
            <a:pPr algn="just"/>
            <a:r>
              <a:rPr lang="es-ES_tradnl" sz="2400" b="1" dirty="0">
                <a:solidFill>
                  <a:srgbClr val="4D4D4D"/>
                </a:solidFill>
              </a:rPr>
              <a:t>Intensa actividad en el área de la vinculación </a:t>
            </a:r>
            <a:r>
              <a:rPr lang="es-ES_tradnl" sz="2400" dirty="0">
                <a:solidFill>
                  <a:srgbClr val="4D4D4D"/>
                </a:solidFill>
              </a:rPr>
              <a:t>han mantenido durante el presente año, donde se ha participado en mesas de trabajo tanto del sector público como en el privado.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4FB9207D-8D21-DA4A-8791-3C221438C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2" name="Picture 4" descr="Vista previa de imagen">
            <a:extLst>
              <a:ext uri="{FF2B5EF4-FFF2-40B4-BE49-F238E27FC236}">
                <a16:creationId xmlns:a16="http://schemas.microsoft.com/office/drawing/2014/main" id="{DFB2614F-48D4-7C40-AD0C-8D5E28D3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39F622D4-FF53-EB4F-91A9-32EAAD8B507D}"/>
              </a:ext>
            </a:extLst>
          </p:cNvPr>
          <p:cNvSpPr txBox="1"/>
          <p:nvPr/>
        </p:nvSpPr>
        <p:spPr>
          <a:xfrm>
            <a:off x="1378665" y="1086387"/>
            <a:ext cx="96797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solidFill>
                  <a:srgbClr val="4D4D4D"/>
                </a:solidFill>
              </a:rPr>
              <a:t>Producto de las estrategias de fortalecimiento que la Facultad ha adoptado en función de mejorar su nivel de atractivo para estudiantes nuevos, se observa un </a:t>
            </a:r>
            <a:r>
              <a:rPr lang="es-ES_tradnl" sz="2000" b="1" dirty="0">
                <a:solidFill>
                  <a:srgbClr val="4D4D4D"/>
                </a:solidFill>
              </a:rPr>
              <a:t>aumento de un 9,5% en el número de matriculados</a:t>
            </a:r>
            <a:r>
              <a:rPr lang="es-ES_tradnl" sz="2000" dirty="0">
                <a:solidFill>
                  <a:srgbClr val="4D4D4D"/>
                </a:solidFill>
              </a:rPr>
              <a:t>.</a:t>
            </a:r>
          </a:p>
          <a:p>
            <a:pPr algn="just"/>
            <a:r>
              <a:rPr lang="es-ES_tradnl" sz="2000" dirty="0">
                <a:solidFill>
                  <a:srgbClr val="4D4D4D"/>
                </a:solidFill>
              </a:rPr>
              <a:t>Importante destacar el </a:t>
            </a:r>
            <a:r>
              <a:rPr lang="es-ES_tradnl" sz="2000" b="1" dirty="0">
                <a:solidFill>
                  <a:srgbClr val="4D4D4D"/>
                </a:solidFill>
              </a:rPr>
              <a:t>aumento de su tasa de titulación </a:t>
            </a:r>
            <a:r>
              <a:rPr lang="es-ES_tradnl" sz="2000" dirty="0">
                <a:solidFill>
                  <a:srgbClr val="4D4D4D"/>
                </a:solidFill>
              </a:rPr>
              <a:t>de un 60% a un 68%.</a:t>
            </a:r>
          </a:p>
          <a:p>
            <a:pPr algn="just"/>
            <a:r>
              <a:rPr lang="es-ES_tradnl" sz="2000" dirty="0">
                <a:solidFill>
                  <a:srgbClr val="4D4D4D"/>
                </a:solidFill>
              </a:rPr>
              <a:t>Una de las metas propuestas para el Área de Docencia al asumir su actual Decano, fue </a:t>
            </a:r>
            <a:r>
              <a:rPr lang="es-ES_tradnl" sz="2000" b="1" dirty="0">
                <a:solidFill>
                  <a:srgbClr val="4D4D4D"/>
                </a:solidFill>
              </a:rPr>
              <a:t>rediseñar todos los planes de formación de continuidad de estudios</a:t>
            </a:r>
            <a:r>
              <a:rPr lang="es-ES_tradnl" sz="2000" dirty="0">
                <a:solidFill>
                  <a:srgbClr val="4D4D4D"/>
                </a:solidFill>
              </a:rPr>
              <a:t>, proceso iniciado a fines del año 2019 y que </a:t>
            </a:r>
            <a:r>
              <a:rPr lang="es-ES_tradnl" sz="2000" b="1" dirty="0">
                <a:solidFill>
                  <a:srgbClr val="4D4D4D"/>
                </a:solidFill>
              </a:rPr>
              <a:t>concluyó exitosamente</a:t>
            </a:r>
            <a:r>
              <a:rPr lang="es-ES_tradnl" sz="2000" dirty="0">
                <a:solidFill>
                  <a:srgbClr val="4D4D4D"/>
                </a:solidFill>
              </a:rPr>
              <a:t> el año 2021, con la aprobación de la Honorable Junta Directiva.</a:t>
            </a:r>
          </a:p>
          <a:p>
            <a:pPr algn="just"/>
            <a:r>
              <a:rPr lang="es-ES_tradnl" sz="2000" dirty="0">
                <a:solidFill>
                  <a:srgbClr val="4D4D4D"/>
                </a:solidFill>
              </a:rPr>
              <a:t>Gran actividad se desarrolla en el área de la </a:t>
            </a:r>
            <a:r>
              <a:rPr lang="es-ES_tradnl" sz="2000" b="1" dirty="0">
                <a:solidFill>
                  <a:srgbClr val="4D4D4D"/>
                </a:solidFill>
              </a:rPr>
              <a:t>vinculación internacional</a:t>
            </a:r>
            <a:r>
              <a:rPr lang="es-ES_tradnl" sz="2000" dirty="0">
                <a:solidFill>
                  <a:srgbClr val="4D4D4D"/>
                </a:solidFill>
              </a:rPr>
              <a:t>, en países como México, Perú y Ecuador, donde se participó en </a:t>
            </a:r>
            <a:r>
              <a:rPr lang="es-ES_tradnl" sz="2000" b="1" dirty="0">
                <a:solidFill>
                  <a:srgbClr val="4D4D4D"/>
                </a:solidFill>
              </a:rPr>
              <a:t>Conferencias, Congresos y en Comités de Expertos</a:t>
            </a:r>
            <a:r>
              <a:rPr lang="es-ES_tradnl" sz="2000" dirty="0">
                <a:solidFill>
                  <a:srgbClr val="4D4D4D"/>
                </a:solidFill>
              </a:rPr>
              <a:t>. Se debe destacar la internalización de la docencia con la participación de la Primera Versión del </a:t>
            </a:r>
            <a:r>
              <a:rPr lang="es-ES_tradnl" sz="2000" b="1" dirty="0">
                <a:solidFill>
                  <a:srgbClr val="4D4D4D"/>
                </a:solidFill>
              </a:rPr>
              <a:t>HACKATON Universitario Latinoamericano</a:t>
            </a:r>
            <a:r>
              <a:rPr lang="es-ES_tradnl" sz="2000" dirty="0">
                <a:solidFill>
                  <a:srgbClr val="4D4D4D"/>
                </a:solidFill>
              </a:rPr>
              <a:t>.   La organización del segundo </a:t>
            </a:r>
            <a:r>
              <a:rPr lang="es-ES_tradnl" sz="2000" b="1" dirty="0">
                <a:solidFill>
                  <a:srgbClr val="4D4D4D"/>
                </a:solidFill>
              </a:rPr>
              <a:t>Ciclo Latinoamericano Universidad Empresa</a:t>
            </a:r>
            <a:r>
              <a:rPr lang="es-ES_tradnl" sz="2000" dirty="0">
                <a:solidFill>
                  <a:srgbClr val="4D4D4D"/>
                </a:solidFill>
              </a:rPr>
              <a:t>.</a:t>
            </a:r>
          </a:p>
          <a:p>
            <a:pPr algn="just"/>
            <a:endParaRPr lang="es-CL" sz="2000" dirty="0">
              <a:solidFill>
                <a:srgbClr val="4D4D4D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67AEAF6-2C54-EA4F-B15D-0DCE02B84D6F}"/>
              </a:ext>
            </a:extLst>
          </p:cNvPr>
          <p:cNvSpPr txBox="1"/>
          <p:nvPr/>
        </p:nvSpPr>
        <p:spPr>
          <a:xfrm>
            <a:off x="5659245" y="81497"/>
            <a:ext cx="18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4F8B"/>
                </a:solidFill>
              </a:rPr>
              <a:t>FACULTADES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1E11D30-1BC7-6A49-8AFA-46B34DF7B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" y="6351575"/>
            <a:ext cx="2700000" cy="496800"/>
          </a:xfrm>
          <a:prstGeom prst="rect">
            <a:avLst/>
          </a:prstGeom>
        </p:spPr>
      </p:pic>
      <p:pic>
        <p:nvPicPr>
          <p:cNvPr id="11" name="Picture 4" descr="Vista previa de imagen">
            <a:extLst>
              <a:ext uri="{FF2B5EF4-FFF2-40B4-BE49-F238E27FC236}">
                <a16:creationId xmlns:a16="http://schemas.microsoft.com/office/drawing/2014/main" id="{81C702A1-E618-FB48-930C-11D523089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308" y="6351576"/>
            <a:ext cx="1085962" cy="4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01" y="5268817"/>
            <a:ext cx="35528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3616</Words>
  <Application>Microsoft Office PowerPoint</Application>
  <PresentationFormat>Panorámica</PresentationFormat>
  <Paragraphs>383</Paragraphs>
  <Slides>42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Lato regular</vt:lpstr>
      <vt:lpstr>Raleway</vt:lpstr>
      <vt:lpstr>Times New Roman</vt:lpstr>
      <vt:lpstr>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Centro de servicios comunitarios de Tarapacá</vt:lpstr>
      <vt:lpstr>Centro de servicios comunitarios de Tarapacá</vt:lpstr>
      <vt:lpstr>Centro de servicios comunitarios de Tarapacá</vt:lpstr>
      <vt:lpstr>Centro de servicios comunitarios de Tarapacá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Martínez Quezada, Alberto Alejandro</dc:creator>
  <cp:keywords/>
  <dc:description/>
  <cp:lastModifiedBy>Zuñiga Arriaza, Angel Custodio</cp:lastModifiedBy>
  <cp:revision>96</cp:revision>
  <cp:lastPrinted>2021-02-08T14:31:36Z</cp:lastPrinted>
  <dcterms:created xsi:type="dcterms:W3CDTF">2020-11-30T00:14:30Z</dcterms:created>
  <dcterms:modified xsi:type="dcterms:W3CDTF">2021-12-02T14:40:24Z</dcterms:modified>
  <cp:category/>
</cp:coreProperties>
</file>